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</p:sldMasterIdLst>
  <p:notesMasterIdLst>
    <p:notesMasterId r:id="rId25"/>
  </p:notesMasterIdLst>
  <p:sldIdLst>
    <p:sldId id="256" r:id="rId4"/>
    <p:sldId id="304" r:id="rId5"/>
    <p:sldId id="258" r:id="rId6"/>
    <p:sldId id="259" r:id="rId7"/>
    <p:sldId id="267" r:id="rId8"/>
    <p:sldId id="271" r:id="rId9"/>
    <p:sldId id="272" r:id="rId10"/>
    <p:sldId id="275" r:id="rId11"/>
    <p:sldId id="276" r:id="rId12"/>
    <p:sldId id="287" r:id="rId13"/>
    <p:sldId id="288" r:id="rId14"/>
    <p:sldId id="289" r:id="rId15"/>
    <p:sldId id="296" r:id="rId16"/>
    <p:sldId id="301" r:id="rId17"/>
    <p:sldId id="306" r:id="rId18"/>
    <p:sldId id="316" r:id="rId19"/>
    <p:sldId id="315" r:id="rId20"/>
    <p:sldId id="310" r:id="rId21"/>
    <p:sldId id="314" r:id="rId22"/>
    <p:sldId id="313" r:id="rId23"/>
    <p:sldId id="31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9" autoAdjust="0"/>
  </p:normalViewPr>
  <p:slideViewPr>
    <p:cSldViewPr>
      <p:cViewPr varScale="1">
        <p:scale>
          <a:sx n="75" d="100"/>
          <a:sy n="75" d="100"/>
        </p:scale>
        <p:origin x="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26A0-4B11-4069-8968-B290DA2FFE6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5C88-DB49-430A-9BE8-A8E44FB4D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z999.ucoz.ru/load/fgos_noo/3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999.ucoz.ru/load/fgos_noo/32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docs.exdat.com/docs/index-415389.html?page=6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Роль воспитателя в формировании личностных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коммуникативных действий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развития  УУД в 4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Коммуникативные УУД</a:t>
            </a:r>
          </a:p>
        </p:txBody>
      </p:sp>
      <p:pic>
        <p:nvPicPr>
          <p:cNvPr id="158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276475"/>
            <a:ext cx="2087563" cy="1800225"/>
          </a:xfrm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68313" y="1484313"/>
            <a:ext cx="2663825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Планирование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учебного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сотрудничества</a:t>
            </a:r>
          </a:p>
          <a:p>
            <a:pPr algn="ctr"/>
            <a:endParaRPr lang="ru-RU" b="1" dirty="0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372225" y="1484313"/>
            <a:ext cx="22320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Постановка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395288" y="5084763"/>
            <a:ext cx="25209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Построение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речевых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высказываний</a:t>
            </a:r>
          </a:p>
          <a:p>
            <a:pPr algn="ctr"/>
            <a:endParaRPr lang="ru-RU" dirty="0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084888" y="5013325"/>
            <a:ext cx="2735262" cy="1274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Лидерство 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согласование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действий 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91114">
            <a:off x="839788" y="2792413"/>
            <a:ext cx="2808287" cy="1223962"/>
            <a:chOff x="1109" y="1171"/>
            <a:chExt cx="1645" cy="924"/>
          </a:xfrm>
        </p:grpSpPr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1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21583">
            <a:off x="5668169" y="2421731"/>
            <a:ext cx="1438275" cy="1903413"/>
            <a:chOff x="1109" y="1171"/>
            <a:chExt cx="1645" cy="924"/>
          </a:xfrm>
        </p:grpSpPr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3933825" y="4111625"/>
            <a:ext cx="2349500" cy="1603375"/>
            <a:chOff x="1109" y="1171"/>
            <a:chExt cx="1645" cy="924"/>
          </a:xfrm>
        </p:grpSpPr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15354283">
            <a:off x="2312987" y="3590926"/>
            <a:ext cx="1006475" cy="2120900"/>
            <a:chOff x="1109" y="1171"/>
            <a:chExt cx="1645" cy="924"/>
          </a:xfrm>
        </p:grpSpPr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 animBg="1"/>
      <p:bldP spid="1587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260350"/>
            <a:ext cx="1793875" cy="1143000"/>
          </a:xfrm>
          <a:noFill/>
          <a:ln/>
        </p:spPr>
      </p:pic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i="1">
                <a:solidFill>
                  <a:schemeClr val="accent2"/>
                </a:solidFill>
              </a:rPr>
              <a:t>Коммуникативные действия</a:t>
            </a:r>
            <a:r>
              <a:rPr lang="ru-RU" sz="2000" i="1"/>
              <a:t> – </a:t>
            </a:r>
            <a:r>
              <a:rPr lang="ru-RU" sz="2000"/>
              <a:t>межличностное и деловое сотрудничество, позитивное и ответственное отношение к миру природы и культуры, малой родине и Отечеству.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К ним относятся:</a:t>
            </a:r>
          </a:p>
          <a:p>
            <a:pPr>
              <a:lnSpc>
                <a:spcPct val="80000"/>
              </a:lnSpc>
            </a:pPr>
            <a:r>
              <a:rPr lang="ru-RU" sz="2000"/>
              <a:t>планирование учебного сотрудничества с учителем и сверстниками;</a:t>
            </a:r>
          </a:p>
          <a:p>
            <a:pPr>
              <a:lnSpc>
                <a:spcPct val="80000"/>
              </a:lnSpc>
            </a:pPr>
            <a:r>
              <a:rPr lang="ru-RU" sz="2000"/>
              <a:t> постановка вопросов – инициативное сотрудничество в поиске и сборе информации;</a:t>
            </a:r>
          </a:p>
          <a:p>
            <a:pPr>
              <a:lnSpc>
                <a:spcPct val="80000"/>
              </a:lnSpc>
            </a:pPr>
            <a:r>
              <a:rPr lang="ru-RU" sz="2000"/>
              <a:t>разрешение конфликтов – выявление, поиск способов решения и его реализация;</a:t>
            </a:r>
          </a:p>
          <a:p>
            <a:pPr>
              <a:lnSpc>
                <a:spcPct val="80000"/>
              </a:lnSpc>
            </a:pPr>
            <a:r>
              <a:rPr lang="ru-RU" sz="2000"/>
              <a:t>управление поведением партнера – контроль, коррекция, оценка его действий;</a:t>
            </a:r>
          </a:p>
          <a:p>
            <a:pPr>
              <a:lnSpc>
                <a:spcPct val="80000"/>
              </a:lnSpc>
            </a:pPr>
            <a:r>
              <a:rPr lang="ru-RU" sz="2000"/>
              <a:t>умение с достаточной полнотой и точностью выражать свои мысли в соответствии с задачами и и условиями коммуникации</a:t>
            </a:r>
            <a:endParaRPr lang="ru-RU" sz="2000" i="1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6789">
            <a:off x="1031875" y="252413"/>
            <a:ext cx="1666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ru-RU"/>
              <a:t>Коммуникативные действия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08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Обеспечивают возможности сотрудничества – умение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	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 </a:t>
            </a:r>
          </a:p>
        </p:txBody>
      </p:sp>
      <p:pic>
        <p:nvPicPr>
          <p:cNvPr id="417796" name="Picture 4" descr="j03433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857232"/>
            <a:ext cx="1676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Суть программы внеурочной деятельности заключается в закреплении и развитии УУД средствами организации ребёнком своего жизненного пространства.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school2100.ru/upload/iblock/84d/84d0d3ae939db9a0c27afb356e2a54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005" y="3786190"/>
            <a:ext cx="2851237" cy="173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kaenlik.ru/sites/default/files/styles/large/public/field/image/fgo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29738"/>
            <a:ext cx="2143140" cy="2594880"/>
          </a:xfrm>
          <a:prstGeom prst="rect">
            <a:avLst/>
          </a:prstGeom>
          <a:noFill/>
        </p:spPr>
      </p:pic>
      <p:pic>
        <p:nvPicPr>
          <p:cNvPr id="5" name="Picture 2" descr="http://az999.ucoz.ru/314027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642918"/>
            <a:ext cx="2767765" cy="4317712"/>
          </a:xfrm>
          <a:prstGeom prst="rect">
            <a:avLst/>
          </a:prstGeom>
          <a:noFill/>
        </p:spPr>
      </p:pic>
      <p:pic>
        <p:nvPicPr>
          <p:cNvPr id="103428" name="Picture 4" descr="http://standart.edu.ru/attachment.aspx?id=4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2143116"/>
            <a:ext cx="288544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343343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56792"/>
            <a:ext cx="2286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204864"/>
            <a:ext cx="6606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идактические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игры» - специальные формы занятий, которые, включая учебное содержание, реализуются в игровой форме. Это разнообразные кроссворды, игры в «небылицы», игры «да-нет»,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мнемические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игры, интеллектуальные игры и т.д.</a:t>
            </a:r>
          </a:p>
        </p:txBody>
      </p:sp>
    </p:spTree>
    <p:extLst>
      <p:ext uri="{BB962C8B-B14F-4D97-AF65-F5344CB8AC3E}">
        <p14:creationId xmlns:p14="http://schemas.microsoft.com/office/powerpoint/2010/main" val="401531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коммуникативных и личностных навыков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клубные часы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познавательная, коммуникативная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коммуникативное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программа ориентирована на учащихся 4 классов.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навыков чтения посредством организации коммуникативно – рефлексивной деятельности в ученическом коллективе и вне его.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Познакомить с историей книги; 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Научить бережному отношению с книгой;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Сформировать потребности в творческой деятельности;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аучить рассматривать книгу как нравственный ориентир;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Повысить уровень рефлексии у учащихся;</a:t>
            </a:r>
          </a:p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Осуществить на практике пропаганду детской книги в семейном чтении.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313184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коммуникативных и личностных навыков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–тематический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6576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12805"/>
              </p:ext>
            </p:extLst>
          </p:nvPr>
        </p:nvGraphicFramePr>
        <p:xfrm>
          <a:off x="1909484" y="2259107"/>
          <a:ext cx="4544339" cy="3204377"/>
        </p:xfrm>
        <a:graphic>
          <a:graphicData uri="http://schemas.openxmlformats.org/drawingml/2006/table">
            <a:tbl>
              <a:tblPr firstRow="1" firstCol="1" bandRow="1"/>
              <a:tblGrid>
                <a:gridCol w="478855"/>
                <a:gridCol w="1444216"/>
                <a:gridCol w="853777"/>
                <a:gridCol w="1767491"/>
              </a:tblGrid>
              <a:tr h="59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 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Рождение книги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Познавательная беседа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Вместе с книгой мы растем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рисунков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шаги. Пишем книгу сами.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сочинений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Книжкины именины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Папа, мама, я – читающая семья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Семейный праздник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Берегите книги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- практикум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9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Цитаты о воспитании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Учитель не тот, кто учит, а тот, у кого учатся.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Кашпировский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9033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воспитание, и образование нераздельны. Нельзя воспитывать, не передавая знания, всякое же знание действует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/>
              <a:t>.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Толстой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Плохой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учитель преподносит истину, хороший учит ее находить.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Дистервег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3240360" cy="25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Наше 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1986"/>
            <a:ext cx="3574232" cy="52560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1232654"/>
            <a:ext cx="269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написала письмо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32654"/>
            <a:ext cx="3217307" cy="52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6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Макаренко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Наша методика воспитания должна основываться на общей организованности жизни, на повышении культурного уровня, на организации тона и стиля всей работы, на организации здоровой перспективы, ясности, особенно же на внимании к отдельному человеку, к его удачам и неудачам, к его затруднениям, особенностям, стремлениям.</a:t>
            </a:r>
          </a:p>
          <a:p>
            <a:pPr marL="36576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6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706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5" y="3294982"/>
            <a:ext cx="3059832" cy="3563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53" y="3326650"/>
            <a:ext cx="3082366" cy="3545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334871"/>
            <a:ext cx="3049157" cy="3523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3" cy="3294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201732" cy="3326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63" y="0"/>
            <a:ext cx="3176923" cy="33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eshka.ru/wp-content/uploads/2015/05/school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9140485" cy="68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628800"/>
            <a:ext cx="604867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488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чем заключается задача школы?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 marL="36576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Формирование у каждого ребенка умения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учиться –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учить СЕБЯ.</a:t>
            </a:r>
          </a:p>
        </p:txBody>
      </p:sp>
      <p:pic>
        <p:nvPicPr>
          <p:cNvPr id="389125" name="Picture 114" descr="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643446"/>
            <a:ext cx="2554288" cy="151288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Приоритетная цель школьного образования: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развитие у ученика способности самостоятельно ставить учебную задачу,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проектировать пути их реализации,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контролировать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оценивать свои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достижения.</a:t>
            </a:r>
          </a:p>
        </p:txBody>
      </p:sp>
      <p:pic>
        <p:nvPicPr>
          <p:cNvPr id="5" name="Picture 2" descr="http://az999.ucoz.ru/3140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3911430"/>
            <a:ext cx="2489423" cy="292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b823433a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072188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643063" y="1571625"/>
            <a:ext cx="5929312" cy="47148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владеющий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основами умения учиться, способный  к организации собственной деятельности;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свой народ, свой край и свою Родину;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уважающий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принимающий ценности семьи и общества;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самостоятельно действовать и отвечать за свои поступки перед семьей и обществом;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доброжелательный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умеющий слушать и слышать собеседника, обосновывать  свою позицию, высказывать свое мнение;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выполняющий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правила здорового и безопасного для себя и окружающих образа жизни.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(ФГОС НОО, стр.7, раздел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3025" y="396170"/>
            <a:ext cx="7286625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spc="-1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«Портрет выпускника начальной школы»</a:t>
            </a:r>
            <a:r>
              <a:rPr lang="ru-RU" sz="144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j043584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6405">
            <a:off x="244475" y="2257425"/>
            <a:ext cx="18002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j043577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23">
            <a:off x="7489825" y="2828925"/>
            <a:ext cx="15541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63" y="6350000"/>
            <a:ext cx="17859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Камагаева Ната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лья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 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МОУ НО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 №33 г. Майкоп, РА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ункции универсальных учебных действий: Обеспечение возможностей учащегося самостоятельно осуществлять деятельность учения; ставить учебные цели, искать и использовать необходимые средства и способы их достижения; контролировать и оценивать процесс и результаты деятельности; создание условий для гармоничного развития личности и ее готовности к непрерывному образованию; обеспечение успешного усвоеня знаний, формирования умений, навыков и компетентностей в любой предметной области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7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rudocs.exdat.com/pars_docs/tw_refs/416/415389/415389_html_530e61c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643998" cy="54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</a:rPr>
              <a:t>Личностные УУД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323850" y="1196975"/>
            <a:ext cx="8569325" cy="5400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>
                <a:solidFill>
                  <a:srgbClr val="0D0D0D"/>
                </a:solidFill>
              </a:rPr>
              <a:t>обеспечивают ценностно-смысловую ориентацию учащихся</a:t>
            </a:r>
          </a:p>
          <a:p>
            <a:r>
              <a:rPr lang="ru-RU" sz="2000" b="1">
                <a:solidFill>
                  <a:srgbClr val="0D0D0D"/>
                </a:solidFill>
              </a:rPr>
              <a:t> и ориентацию в социальных ролях и межличностных </a:t>
            </a:r>
          </a:p>
          <a:p>
            <a:r>
              <a:rPr lang="ru-RU" sz="2000" b="1">
                <a:solidFill>
                  <a:srgbClr val="0D0D0D"/>
                </a:solidFill>
              </a:rPr>
              <a:t>отношениях: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личностное</a:t>
            </a:r>
            <a:r>
              <a:rPr lang="ru-RU" sz="2800">
                <a:solidFill>
                  <a:srgbClr val="0D0D0D"/>
                </a:solidFill>
              </a:rPr>
              <a:t>, (профессиональное), жизненное </a:t>
            </a:r>
          </a:p>
          <a:p>
            <a:r>
              <a:rPr lang="ru-RU" sz="2800" b="1">
                <a:solidFill>
                  <a:schemeClr val="accent2"/>
                </a:solidFill>
              </a:rPr>
              <a:t>самоопределение</a:t>
            </a:r>
            <a:r>
              <a:rPr lang="ru-RU" sz="2800">
                <a:solidFill>
                  <a:srgbClr val="0D0D0D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800" b="1" i="1">
                <a:solidFill>
                  <a:schemeClr val="accent2"/>
                </a:solidFill>
              </a:rPr>
              <a:t>смыслообразование</a:t>
            </a:r>
            <a:r>
              <a:rPr lang="ru-RU" sz="2800">
                <a:solidFill>
                  <a:srgbClr val="0D0D0D"/>
                </a:solidFill>
              </a:rPr>
              <a:t>, т.е. установление </a:t>
            </a:r>
          </a:p>
          <a:p>
            <a:r>
              <a:rPr lang="ru-RU" sz="2800">
                <a:solidFill>
                  <a:srgbClr val="0D0D0D"/>
                </a:solidFill>
              </a:rPr>
              <a:t>учащимися связи между целью учебной </a:t>
            </a:r>
          </a:p>
          <a:p>
            <a:r>
              <a:rPr lang="ru-RU" sz="2800">
                <a:solidFill>
                  <a:srgbClr val="0D0D0D"/>
                </a:solidFill>
              </a:rPr>
              <a:t>деятельности и ее мотивом;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нравственно-этическая ориентация</a:t>
            </a:r>
            <a:r>
              <a:rPr lang="ru-RU" sz="2800">
                <a:solidFill>
                  <a:srgbClr val="0D0D0D"/>
                </a:solidFill>
              </a:rPr>
              <a:t>, </a:t>
            </a:r>
          </a:p>
          <a:p>
            <a:r>
              <a:rPr lang="ru-RU" sz="2800">
                <a:solidFill>
                  <a:srgbClr val="0D0D0D"/>
                </a:solidFill>
              </a:rPr>
              <a:t>в том числе и оценивание усваиваемого </a:t>
            </a:r>
          </a:p>
          <a:p>
            <a:r>
              <a:rPr lang="ru-RU" sz="2800">
                <a:solidFill>
                  <a:srgbClr val="0D0D0D"/>
                </a:solidFill>
              </a:rPr>
              <a:t>содержания, обеспечивающее личностный </a:t>
            </a:r>
          </a:p>
          <a:p>
            <a:r>
              <a:rPr lang="ru-RU" sz="2800">
                <a:solidFill>
                  <a:srgbClr val="0D0D0D"/>
                </a:solidFill>
              </a:rPr>
              <a:t>моральный выбор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9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универсальные действия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	</a:t>
            </a:r>
            <a:r>
              <a:rPr lang="ru-RU" sz="2800"/>
              <a:t>Позволяют сделать учение осмысленным, обеспечивают ученику значимость решения учебных задач, увязывая их с реальными жизненными целями и ситуациями.</a:t>
            </a:r>
          </a:p>
          <a:p>
            <a:pPr>
              <a:lnSpc>
                <a:spcPct val="90000"/>
              </a:lnSpc>
            </a:pPr>
            <a:r>
              <a:rPr lang="ru-RU" sz="2800"/>
              <a:t>Направлены на осознание, исследование и принятие жизненных 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будущего.</a:t>
            </a:r>
          </a:p>
        </p:txBody>
      </p:sp>
      <p:pic>
        <p:nvPicPr>
          <p:cNvPr id="414724" name="Picture 4" descr="j0438759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56" y="4929198"/>
            <a:ext cx="1239811" cy="17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667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Franklin Gothic Book</vt:lpstr>
      <vt:lpstr>Times New Roman</vt:lpstr>
      <vt:lpstr>Verdana</vt:lpstr>
      <vt:lpstr>Wingdings</vt:lpstr>
      <vt:lpstr>Wingdings 2</vt:lpstr>
      <vt:lpstr>Аспект</vt:lpstr>
      <vt:lpstr>1_Аспект</vt:lpstr>
      <vt:lpstr>Техническая</vt:lpstr>
      <vt:lpstr>Роль воспитателя в формировании личностных и коммуникативных действий в рамках развития  УУД в 4 классе</vt:lpstr>
      <vt:lpstr>А. Макаренко</vt:lpstr>
      <vt:lpstr>В чем заключается задача школы?</vt:lpstr>
      <vt:lpstr>Приоритетная цель школьного образования:</vt:lpstr>
      <vt:lpstr>Презентация PowerPoint</vt:lpstr>
      <vt:lpstr>Презентация PowerPoint</vt:lpstr>
      <vt:lpstr>Презентация PowerPoint</vt:lpstr>
      <vt:lpstr>Личностные УУД</vt:lpstr>
      <vt:lpstr>Личностные универсальные действия</vt:lpstr>
      <vt:lpstr>Коммуникативные УУД</vt:lpstr>
      <vt:lpstr>Презентация PowerPoint</vt:lpstr>
      <vt:lpstr>Коммуникативные действия</vt:lpstr>
      <vt:lpstr>Презентация PowerPoint</vt:lpstr>
      <vt:lpstr>Презентация PowerPoint</vt:lpstr>
      <vt:lpstr>Дидактические игры</vt:lpstr>
      <vt:lpstr>Формирования коммуникативных и личностных навыков</vt:lpstr>
      <vt:lpstr>Формирования коммуникативных и личностных навыков</vt:lpstr>
      <vt:lpstr>Цитаты о воспитании</vt:lpstr>
      <vt:lpstr>Наше творчество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Екатерина Игоревна Александрова</cp:lastModifiedBy>
  <cp:revision>53</cp:revision>
  <dcterms:created xsi:type="dcterms:W3CDTF">2005-12-31T21:16:41Z</dcterms:created>
  <dcterms:modified xsi:type="dcterms:W3CDTF">2016-03-25T13:08:20Z</dcterms:modified>
</cp:coreProperties>
</file>