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92" r:id="rId4"/>
    <p:sldId id="311" r:id="rId5"/>
    <p:sldId id="300" r:id="rId6"/>
    <p:sldId id="301" r:id="rId7"/>
    <p:sldId id="312" r:id="rId8"/>
    <p:sldId id="302" r:id="rId9"/>
    <p:sldId id="306" r:id="rId10"/>
    <p:sldId id="310" r:id="rId11"/>
    <p:sldId id="308" r:id="rId12"/>
    <p:sldId id="305" r:id="rId13"/>
    <p:sldId id="307" r:id="rId14"/>
    <p:sldId id="309" r:id="rId15"/>
    <p:sldId id="303" r:id="rId16"/>
    <p:sldId id="277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800000"/>
    <a:srgbClr val="FFFFCC"/>
    <a:srgbClr val="72A376"/>
    <a:srgbClr val="EFEFEF"/>
    <a:srgbClr val="A50021"/>
    <a:srgbClr val="CC3300"/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0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812E666-C08B-4949-BB8B-02B16C95B7F9}" type="datetimeFigureOut">
              <a:rPr lang="en-US"/>
              <a:pPr>
                <a:defRPr/>
              </a:pPr>
              <a:t>3/27/2016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D35DE4-EEB8-4E67-B081-3598EC76E97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86527-F727-4F5D-9F68-5FE562CD02FA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25E63-C96C-4CC2-AB8B-B413E2D24A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FBC59-6C43-470C-B989-A63A97897301}" type="datetimeFigureOut">
              <a:rPr lang="ru-RU"/>
              <a:pPr>
                <a:defRPr/>
              </a:pPr>
              <a:t>27.03.2016</a:t>
            </a:fld>
            <a:endParaRPr lang="ru-RU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2CBF3-530D-40CB-B862-7CB199366D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20462-9C1E-463B-9F78-E6FB7F33CFB0}" type="datetimeFigureOut">
              <a:rPr lang="ru-RU"/>
              <a:pPr>
                <a:defRPr/>
              </a:pPr>
              <a:t>27.03.2016</a:t>
            </a:fld>
            <a:endParaRPr lang="ru-RU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64FA6-F55A-4133-9C9F-4EF41E9448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AC73B-DB84-4048-99BE-0DC60FF0F443}" type="datetimeFigureOut">
              <a:rPr lang="ru-RU"/>
              <a:pPr>
                <a:defRPr/>
              </a:pPr>
              <a:t>27.03.2016</a:t>
            </a:fld>
            <a:endParaRPr lang="ru-RU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333E7-E0B6-4337-B2A8-E4AB2BD694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0EB9E-EB7A-49E6-825C-4B70EE849211}" type="datetimeFigureOut">
              <a:rPr lang="ru-RU"/>
              <a:pPr>
                <a:defRPr/>
              </a:pPr>
              <a:t>27.03.2016</a:t>
            </a:fld>
            <a:endParaRPr lang="ru-RU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635C6-0D05-451D-8068-9CF435FBC6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E5160-29C1-4F36-967B-F70B74D88D52}" type="datetimeFigureOut">
              <a:rPr lang="ru-RU"/>
              <a:pPr>
                <a:defRPr/>
              </a:pPr>
              <a:t>27.03.2016</a:t>
            </a:fld>
            <a:endParaRPr lang="ru-RU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7E5CD-98C9-48C0-B77F-EB0AB59AA2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B19B4-C8C3-41DA-8FE0-BBDAD4A6D60D}" type="datetimeFigureOut">
              <a:rPr lang="ru-RU"/>
              <a:pPr>
                <a:defRPr/>
              </a:pPr>
              <a:t>27.03.2016</a:t>
            </a:fld>
            <a:endParaRPr lang="ru-RU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E99DA-B2DB-47A6-9076-0E1715DAFD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E011C-4D8F-4BFD-B3D2-F1FF02E52232}" type="datetimeFigureOut">
              <a:rPr lang="ru-RU"/>
              <a:pPr>
                <a:defRPr/>
              </a:pPr>
              <a:t>27.03.2016</a:t>
            </a:fld>
            <a:endParaRPr lang="ru-RU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A736C-9A5A-44CB-8F09-B4640FEA5A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3DE0-29F5-42AE-AF8E-73EA53C3C5A8}" type="datetimeFigureOut">
              <a:rPr lang="ru-RU"/>
              <a:pPr>
                <a:defRPr/>
              </a:pPr>
              <a:t>27.03.2016</a:t>
            </a:fld>
            <a:endParaRPr lang="ru-RU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05865-A6D4-40C0-A71F-03893C9E86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07956-1281-4967-BCFA-3AEC4B0CF128}" type="datetimeFigureOut">
              <a:rPr lang="ru-RU"/>
              <a:pPr>
                <a:defRPr/>
              </a:pPr>
              <a:t>27.03.2016</a:t>
            </a:fld>
            <a:endParaRPr lang="ru-RU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88AB4-0E74-4FBB-8958-BA27AF4958F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B82E8-21FA-47FF-AAB3-EBDB4693EF9D}" type="datetimeFigureOut">
              <a:rPr lang="ru-RU"/>
              <a:pPr>
                <a:defRPr/>
              </a:pPr>
              <a:t>27.03.2016</a:t>
            </a:fld>
            <a:endParaRPr lang="ru-RU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5C5FA-C56C-47FB-BCA2-5D18D6315E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E10F-AF7E-4CDF-8AEB-14FBBE6E05B9}" type="datetimeFigureOut">
              <a:rPr lang="ru-RU"/>
              <a:pPr>
                <a:defRPr/>
              </a:pPr>
              <a:t>27.03.2016</a:t>
            </a:fld>
            <a:endParaRPr lang="ru-RU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8186F-87DE-4741-B486-6F2A082266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1" name="Picture 67" descr="C:\Users\malves\AppData\Local\Microsoft\Windows\Temporary Internet Files\Content.IE5\IPBZL32E\MPj04312780000[1].jp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7158" y="-785842"/>
            <a:ext cx="8215322" cy="8215322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>
                <a:alpha val="15000"/>
              </a:srgbClr>
            </a:outerShdw>
            <a:softEdge rad="635000"/>
          </a:effectLst>
        </p:spPr>
      </p:pic>
      <p:sp>
        <p:nvSpPr>
          <p:cNvPr id="1027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C99F44-E9EE-4231-9D22-1F239CF7C199}" type="datetimeFigureOut">
              <a:rPr lang="ru-RU"/>
              <a:pPr>
                <a:defRPr/>
              </a:pPr>
              <a:t>27.03.2016</a:t>
            </a:fld>
            <a:endParaRPr lang="ru-RU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2C6730-688B-4345-BC1C-2C8E714A20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 3" pitchFamily="18" charset="2"/>
        <a:buChar char="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 3" pitchFamily="18" charset="2"/>
        <a:buChar char="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ctrTitle"/>
          </p:nvPr>
        </p:nvSpPr>
        <p:spPr>
          <a:xfrm>
            <a:off x="685800" y="3048000"/>
            <a:ext cx="7391400" cy="552450"/>
          </a:xfrm>
        </p:spPr>
        <p:txBody>
          <a:bodyPr/>
          <a:lstStyle/>
          <a:p>
            <a:pPr algn="r" eaLnBrk="1" hangingPunct="1"/>
            <a:r>
              <a:rPr lang="ru-RU" sz="5400" b="1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«Здоровье ребенка в наших руках»</a:t>
            </a:r>
            <a:endParaRPr lang="pt-BR" sz="3200" b="1" i="1" dirty="0" smtClean="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6" descr="задумался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365625"/>
            <a:ext cx="1728787" cy="214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12" descr="detia-86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00042"/>
            <a:ext cx="1871662" cy="173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990033"/>
                </a:solidFill>
                <a:latin typeface="Times New Roman" pitchFamily="18" charset="0"/>
              </a:rPr>
              <a:t>Полоскание горла с настоями трав </a:t>
            </a:r>
          </a:p>
        </p:txBody>
      </p:sp>
      <p:pic>
        <p:nvPicPr>
          <p:cNvPr id="6" name="Рисунок 5" descr="E:\DCIM\Camera\2016-02-29 09.41.43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1142984"/>
            <a:ext cx="342902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E:\DCIM\Camera\2016-02-29 09.38.55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00562" y="1071546"/>
            <a:ext cx="350046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E:\DCIM\Camera\2016-02-29 09.42.07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714612" y="3714752"/>
            <a:ext cx="3500462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990033"/>
                </a:solidFill>
                <a:latin typeface="Times New Roman" pitchFamily="18" charset="0"/>
              </a:rPr>
              <a:t>Дневной сон</a:t>
            </a:r>
          </a:p>
        </p:txBody>
      </p:sp>
      <p:pic>
        <p:nvPicPr>
          <p:cNvPr id="3" name="Рисунок 2" descr="E:\DCIM\Camera\2016-02-29 13.54.59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857752" y="1571612"/>
            <a:ext cx="392909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E:\DCIM\Camera\2016-02-29 13.55.16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20" y="1643050"/>
            <a:ext cx="3953241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990033"/>
                </a:solidFill>
                <a:latin typeface="Times New Roman" pitchFamily="18" charset="0"/>
              </a:rPr>
              <a:t>Взбадривающая гимнастика </a:t>
            </a:r>
          </a:p>
        </p:txBody>
      </p:sp>
      <p:pic>
        <p:nvPicPr>
          <p:cNvPr id="4" name="Рисунок 3" descr="E:\DCIM\Camera\2016-02-29 12.18.38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5786" y="1214422"/>
            <a:ext cx="342902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E:\DCIM\Camera\2016-02-29 12.19.30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57752" y="1214422"/>
            <a:ext cx="335758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E:\DCIM\Camera\2016-02-29 10.31.58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85786" y="3786190"/>
            <a:ext cx="342902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E:\DCIM\Camera\2016-02-29 10.32.44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857752" y="3786190"/>
            <a:ext cx="328614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990033"/>
                </a:solidFill>
                <a:latin typeface="Times New Roman" pitchFamily="18" charset="0"/>
              </a:rPr>
              <a:t> Умывание холодной водой</a:t>
            </a:r>
          </a:p>
        </p:txBody>
      </p:sp>
      <p:pic>
        <p:nvPicPr>
          <p:cNvPr id="3" name="Рисунок 2" descr="E:\DCIM\Camera\2016-02-29 09.43.04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1142984"/>
            <a:ext cx="3500462" cy="2589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E:\DCIM\Camera\2016-02-29 09.44.17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43438" y="1142984"/>
            <a:ext cx="371477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E:\DCIM\Camera\2016-02-29 09.45.40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71736" y="3786190"/>
            <a:ext cx="3357586" cy="260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rgbClr val="990033"/>
                </a:solidFill>
                <a:latin typeface="Times New Roman" pitchFamily="18" charset="0"/>
              </a:rPr>
              <a:t>Витамины</a:t>
            </a:r>
            <a:r>
              <a:rPr lang="ru-RU" sz="3600" b="1" dirty="0" smtClean="0">
                <a:solidFill>
                  <a:srgbClr val="990033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3" name="Рисунок 2" descr="E:\DCIM\Camera\2016-02-29 09.46.49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1857364"/>
            <a:ext cx="378621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E:\DCIM\Camera\2016-02-29 09.47.44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1857364"/>
            <a:ext cx="364333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>
          <a:xfrm>
            <a:off x="457200" y="549275"/>
            <a:ext cx="7931150" cy="792163"/>
          </a:xfrm>
        </p:spPr>
        <p:txBody>
          <a:bodyPr/>
          <a:lstStyle/>
          <a:p>
            <a:r>
              <a:rPr lang="ru-RU" sz="4000" b="1" dirty="0" smtClean="0">
                <a:solidFill>
                  <a:srgbClr val="990033"/>
                </a:solidFill>
                <a:latin typeface="Times New Roman" pitchFamily="18" charset="0"/>
              </a:rPr>
              <a:t>Нетрадиционные методы закаливания 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000" dirty="0" smtClean="0">
                <a:solidFill>
                  <a:srgbClr val="800000"/>
                </a:solidFill>
                <a:latin typeface="Times New Roman" pitchFamily="18" charset="0"/>
              </a:rPr>
              <a:t>1. Контрастное воздушное закаливание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000" dirty="0" smtClean="0">
                <a:solidFill>
                  <a:srgbClr val="800000"/>
                </a:solidFill>
                <a:latin typeface="Times New Roman" pitchFamily="18" charset="0"/>
              </a:rPr>
              <a:t>2. Хождение босиком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000" dirty="0" smtClean="0">
                <a:solidFill>
                  <a:srgbClr val="800000"/>
                </a:solidFill>
                <a:latin typeface="Times New Roman" pitchFamily="18" charset="0"/>
              </a:rPr>
              <a:t>3. Контрастный душ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000" dirty="0" smtClean="0">
                <a:solidFill>
                  <a:srgbClr val="800000"/>
                </a:solidFill>
                <a:latin typeface="Times New Roman" pitchFamily="18" charset="0"/>
              </a:rPr>
              <a:t>4. Полоскание горла прохладной водой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3" name="WordArt 7"/>
          <p:cNvSpPr>
            <a:spLocks noChangeArrowheads="1" noChangeShapeType="1" noTextEdit="1"/>
          </p:cNvSpPr>
          <p:nvPr/>
        </p:nvSpPr>
        <p:spPr bwMode="auto">
          <a:xfrm>
            <a:off x="1071538" y="571480"/>
            <a:ext cx="7286676" cy="23764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1714489"/>
            <a:ext cx="792961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Помните!</a:t>
            </a:r>
          </a:p>
          <a:p>
            <a:r>
              <a:rPr lang="ru-RU" sz="40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Здоровье ребенка в ваших руках!!!</a:t>
            </a:r>
            <a:endParaRPr lang="ru-RU" sz="4000" b="1" dirty="0" smtClean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rgbClr val="9D3232"/>
                </a:solidFill>
                <a:latin typeface="Times New Roman" pitchFamily="18" charset="0"/>
              </a:rPr>
              <a:t>Самая большая ценность для человека – здоровье.</a:t>
            </a:r>
            <a:endParaRPr lang="pt-BR" b="1" dirty="0" smtClean="0">
              <a:solidFill>
                <a:srgbClr val="9D3232"/>
              </a:solidFill>
              <a:latin typeface="Times New Roman" pitchFamily="18" charset="0"/>
            </a:endParaRPr>
          </a:p>
        </p:txBody>
      </p:sp>
      <p:sp>
        <p:nvSpPr>
          <p:cNvPr id="1536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dirty="0" smtClean="0">
                <a:solidFill>
                  <a:srgbClr val="9D3232"/>
                </a:solidFill>
              </a:rPr>
              <a:t>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>
                <a:solidFill>
                  <a:srgbClr val="9D3232"/>
                </a:solidFill>
              </a:rPr>
              <a:t>    </a:t>
            </a:r>
            <a:r>
              <a:rPr lang="ru-RU" dirty="0" smtClean="0">
                <a:solidFill>
                  <a:srgbClr val="800000"/>
                </a:solidFill>
                <a:latin typeface="Times New Roman" pitchFamily="18" charset="0"/>
              </a:rPr>
              <a:t>В преамбуле Устава Всемирной организации здравоохранения  здоровье характеризуется как «состояние наибольшего физического психологического и социального благополучия, а не только отсутствие заболеваний и физических дефектов»</a:t>
            </a:r>
            <a:endParaRPr lang="pt-BR" dirty="0" smtClean="0">
              <a:solidFill>
                <a:srgbClr val="800000"/>
              </a:solidFill>
              <a:latin typeface="Times New Roman" pitchFamily="18" charset="0"/>
            </a:endParaRPr>
          </a:p>
        </p:txBody>
      </p:sp>
      <p:pic>
        <p:nvPicPr>
          <p:cNvPr id="15363" name="Picture 4" descr="detia-78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4581525"/>
            <a:ext cx="12239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rgbClr val="990033"/>
                </a:solidFill>
              </a:rPr>
              <a:t> 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800000"/>
                </a:solidFill>
                <a:latin typeface="Times New Roman" pitchFamily="18" charset="0"/>
              </a:rPr>
              <a:t>Как  и с помощью чего сохранить и укрепить здоровье детей дошкольного возраста?</a:t>
            </a:r>
          </a:p>
        </p:txBody>
      </p:sp>
      <p:pic>
        <p:nvPicPr>
          <p:cNvPr id="17411" name="Picture 87" descr="E:\ВСЕ ПРЕЗЕНТАЦИИ\Анимированные рисунки и рамки\Анимация\5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3571876"/>
            <a:ext cx="1643063" cy="176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5" descr="detia-74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3429000"/>
            <a:ext cx="180022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rgbClr val="990033"/>
                </a:solidFill>
              </a:rPr>
              <a:t> 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800000"/>
                </a:solidFill>
                <a:latin typeface="Times New Roman" pitchFamily="18" charset="0"/>
              </a:rPr>
              <a:t>Закаливание</a:t>
            </a:r>
            <a:r>
              <a:rPr lang="ru-RU" sz="4000" b="1" dirty="0" smtClean="0">
                <a:solidFill>
                  <a:srgbClr val="800000"/>
                </a:solidFill>
                <a:latin typeface="Times New Roman" pitchFamily="18" charset="0"/>
              </a:rPr>
              <a:t> –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800000"/>
                </a:solidFill>
                <a:latin typeface="Times New Roman" pitchFamily="18" charset="0"/>
              </a:rPr>
              <a:t>это система мероприятий, которая направлена на повышение устойчивости механизмов защиты и приспособления организма ко многим факторам окружающей среды.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>
          <a:xfrm>
            <a:off x="457200" y="549275"/>
            <a:ext cx="7931150" cy="792163"/>
          </a:xfrm>
        </p:spPr>
        <p:txBody>
          <a:bodyPr/>
          <a:lstStyle/>
          <a:p>
            <a:r>
              <a:rPr lang="ru-RU" sz="4000" b="1" dirty="0" smtClean="0">
                <a:solidFill>
                  <a:srgbClr val="990033"/>
                </a:solidFill>
                <a:latin typeface="Times New Roman" pitchFamily="18" charset="0"/>
              </a:rPr>
              <a:t>Традиционные методы закаливания 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>
          <a:xfrm>
            <a:off x="457200" y="1643050"/>
            <a:ext cx="8229600" cy="448311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solidFill>
                  <a:srgbClr val="800000"/>
                </a:solidFill>
                <a:latin typeface="Times New Roman" pitchFamily="18" charset="0"/>
              </a:rPr>
              <a:t>1. Утренняя гимнастика.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solidFill>
                  <a:srgbClr val="800000"/>
                </a:solidFill>
                <a:latin typeface="Times New Roman" pitchFamily="18" charset="0"/>
              </a:rPr>
              <a:t>2. Одежда в группе и на улице по погоде.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solidFill>
                  <a:srgbClr val="800000"/>
                </a:solidFill>
                <a:latin typeface="Times New Roman" pitchFamily="18" charset="0"/>
              </a:rPr>
              <a:t>3. Прогулки каждый день с подвижными играми.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solidFill>
                  <a:srgbClr val="800000"/>
                </a:solidFill>
                <a:latin typeface="Times New Roman" pitchFamily="18" charset="0"/>
              </a:rPr>
              <a:t>4. Сон без маек (с учетом температуры воздуха в группе и пожеланиями родителей).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solidFill>
                  <a:srgbClr val="800000"/>
                </a:solidFill>
                <a:latin typeface="Times New Roman" pitchFamily="18" charset="0"/>
              </a:rPr>
              <a:t>5. Хождение босиком до и после сна.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solidFill>
                  <a:srgbClr val="800000"/>
                </a:solidFill>
                <a:latin typeface="Times New Roman" pitchFamily="18" charset="0"/>
              </a:rPr>
              <a:t>6. Гимнастика и хождение по ребристым дорожкам.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solidFill>
                  <a:srgbClr val="800000"/>
                </a:solidFill>
                <a:latin typeface="Times New Roman" pitchFamily="18" charset="0"/>
              </a:rPr>
              <a:t>7. Фитонциды – лук, чеснок.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solidFill>
                  <a:srgbClr val="800000"/>
                </a:solidFill>
                <a:latin typeface="Times New Roman" pitchFamily="18" charset="0"/>
              </a:rPr>
              <a:t>8. Умывание холодной водой.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solidFill>
                  <a:srgbClr val="800000"/>
                </a:solidFill>
                <a:latin typeface="Times New Roman" pitchFamily="18" charset="0"/>
              </a:rPr>
              <a:t>9. Полоскание горла с настоями трав.</a:t>
            </a:r>
          </a:p>
        </p:txBody>
      </p:sp>
      <p:grpSp>
        <p:nvGrpSpPr>
          <p:cNvPr id="26628" name="Group 2"/>
          <p:cNvGrpSpPr>
            <a:grpSpLocks/>
          </p:cNvGrpSpPr>
          <p:nvPr/>
        </p:nvGrpSpPr>
        <p:grpSpPr bwMode="auto">
          <a:xfrm flipH="1">
            <a:off x="6443663" y="5373688"/>
            <a:ext cx="1214437" cy="728662"/>
            <a:chOff x="2789" y="300"/>
            <a:chExt cx="2867" cy="3130"/>
          </a:xfrm>
        </p:grpSpPr>
        <p:pic>
          <p:nvPicPr>
            <p:cNvPr id="26629" name="Picture 3" descr="80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2789" y="981"/>
              <a:ext cx="1552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30" name="Picture 4" descr="80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05" y="1706"/>
              <a:ext cx="1551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31" name="Picture 5" descr="80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69" y="300"/>
              <a:ext cx="1495" cy="1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6636" name="Picture 5" descr="vogel1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488" y="1412875"/>
            <a:ext cx="12954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990033"/>
                </a:solidFill>
                <a:latin typeface="Times New Roman" pitchFamily="18" charset="0"/>
              </a:rPr>
              <a:t>Традиционные методы закаливания</a:t>
            </a:r>
          </a:p>
        </p:txBody>
      </p:sp>
      <p:pic>
        <p:nvPicPr>
          <p:cNvPr id="1027" name="Picture 3" descr="2016-02-29 1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2285992"/>
            <a:ext cx="419444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2016-02-29 1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4876" y="2285992"/>
            <a:ext cx="400052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990033"/>
                </a:solidFill>
                <a:latin typeface="Times New Roman" pitchFamily="18" charset="0"/>
              </a:rPr>
              <a:t>Физическое развитие</a:t>
            </a:r>
          </a:p>
        </p:txBody>
      </p:sp>
      <p:pic>
        <p:nvPicPr>
          <p:cNvPr id="5" name="Рисунок 4" descr="F:\закаливание\DSC00914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1714488"/>
            <a:ext cx="378621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F:\закаливание\DSC00946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4876" y="1714488"/>
            <a:ext cx="378621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990033"/>
                </a:solidFill>
                <a:latin typeface="Times New Roman" pitchFamily="18" charset="0"/>
              </a:rPr>
              <a:t>Зимние забавы </a:t>
            </a:r>
          </a:p>
        </p:txBody>
      </p:sp>
      <p:pic>
        <p:nvPicPr>
          <p:cNvPr id="2051" name="Picture 3" descr="2016-02-15 1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14876" y="1071546"/>
            <a:ext cx="3521613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2016-02-15 1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7312" y="3857628"/>
            <a:ext cx="333030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F:\закаливание\DSC00971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14876" y="3857628"/>
            <a:ext cx="3404916" cy="2535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F:\закаливание\DSC00956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71472" y="1142984"/>
            <a:ext cx="328614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990033"/>
                </a:solidFill>
                <a:latin typeface="Times New Roman" pitchFamily="18" charset="0"/>
              </a:rPr>
              <a:t>Фитонциды – лук, чеснок </a:t>
            </a:r>
          </a:p>
        </p:txBody>
      </p:sp>
      <p:pic>
        <p:nvPicPr>
          <p:cNvPr id="3" name="Рисунок 2" descr="E:\DCIM\Camera\2016-02-29 11.52.43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1428736"/>
            <a:ext cx="328614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E:\DCIM\Camera\2016-02-29 11.52.57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43438" y="1357298"/>
            <a:ext cx="320428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E:\DCIM\Camera\2016-02-29 11.53.13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00298" y="4071942"/>
            <a:ext cx="312967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здоровление">
  <a:themeElements>
    <a:clrScheme name="Fundição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оздоровление</Template>
  <TotalTime>584</TotalTime>
  <Words>222</Words>
  <Application>Microsoft Office PowerPoint</Application>
  <PresentationFormat>Экран (4:3)</PresentationFormat>
  <Paragraphs>35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оздоровление</vt:lpstr>
      <vt:lpstr>«Здоровье ребенка в наших руках»</vt:lpstr>
      <vt:lpstr>Самая большая ценность для человека – здоровье.</vt:lpstr>
      <vt:lpstr> </vt:lpstr>
      <vt:lpstr> </vt:lpstr>
      <vt:lpstr>Традиционные методы закаливания </vt:lpstr>
      <vt:lpstr>Традиционные методы закаливания</vt:lpstr>
      <vt:lpstr>Физическое развитие</vt:lpstr>
      <vt:lpstr>Зимние забавы </vt:lpstr>
      <vt:lpstr>Фитонциды – лук, чеснок </vt:lpstr>
      <vt:lpstr>Полоскание горла с настоями трав </vt:lpstr>
      <vt:lpstr>Дневной сон</vt:lpstr>
      <vt:lpstr>Взбадривающая гимнастика </vt:lpstr>
      <vt:lpstr> Умывание холодной водой</vt:lpstr>
      <vt:lpstr>Витамины </vt:lpstr>
      <vt:lpstr>Нетрадиционные методы закаливания 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с детьми 2 младшей группы «За здоровьем в детский сад» (Проект эффективного взаимодействия воспитателей c родителями при осуществлении физкультурно-оздоровительной работы с детьми</dc:title>
  <dc:creator>Home</dc:creator>
  <cp:lastModifiedBy>Айнур</cp:lastModifiedBy>
  <cp:revision>28</cp:revision>
  <dcterms:created xsi:type="dcterms:W3CDTF">2011-04-03T10:37:03Z</dcterms:created>
  <dcterms:modified xsi:type="dcterms:W3CDTF">2016-03-27T18:43:26Z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TC030006017</vt:lpwstr>
  </property>
</Properties>
</file>