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89B88-643E-4A08-99EF-42145567BE3D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7E060-E8A8-4E82-83EB-FCE2FC21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7E060-E8A8-4E82-83EB-FCE2FC21745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86B5-024F-4916-AAB3-4717C4628343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A70-2B4C-4B19-80D4-1E8EA902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86B5-024F-4916-AAB3-4717C4628343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A70-2B4C-4B19-80D4-1E8EA902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86B5-024F-4916-AAB3-4717C4628343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A70-2B4C-4B19-80D4-1E8EA902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86B5-024F-4916-AAB3-4717C4628343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A70-2B4C-4B19-80D4-1E8EA902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86B5-024F-4916-AAB3-4717C4628343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A70-2B4C-4B19-80D4-1E8EA902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86B5-024F-4916-AAB3-4717C4628343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A70-2B4C-4B19-80D4-1E8EA902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86B5-024F-4916-AAB3-4717C4628343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A70-2B4C-4B19-80D4-1E8EA902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86B5-024F-4916-AAB3-4717C4628343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A70-2B4C-4B19-80D4-1E8EA902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86B5-024F-4916-AAB3-4717C4628343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A70-2B4C-4B19-80D4-1E8EA902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86B5-024F-4916-AAB3-4717C4628343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A70-2B4C-4B19-80D4-1E8EA902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86B5-024F-4916-AAB3-4717C4628343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8E6A70-2B4C-4B19-80D4-1E8EA902E3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F686B5-024F-4916-AAB3-4717C4628343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8E6A70-2B4C-4B19-80D4-1E8EA902E3F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1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285992"/>
            <a:ext cx="475138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           ТОЛЕРАНТНОСТЬ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</a:t>
            </a:r>
            <a:r>
              <a:rPr lang="ru-RU" sz="5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 Камушек в ботинке»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Picture 4" descr="v21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285992"/>
            <a:ext cx="5196965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«Жемчужина в раковине»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Picture 4" descr="26966370_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143116"/>
            <a:ext cx="5775575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dirty="0" smtClean="0">
                <a:solidFill>
                  <a:srgbClr val="7030A0"/>
                </a:solidFill>
              </a:rPr>
              <a:t>«Волшебная лавка»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Picture 4" descr="0_172d1_95cc4549_X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000240"/>
            <a:ext cx="4643470" cy="45656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7030A0"/>
                </a:solidFill>
              </a:rPr>
              <a:t>«Дерево толерантности»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0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45708" y="1935163"/>
            <a:ext cx="5852583" cy="4389437"/>
          </a:xfrm>
          <a:noFill/>
          <a:ln/>
        </p:spPr>
      </p:pic>
      <p:pic>
        <p:nvPicPr>
          <p:cNvPr id="6" name="Picture 67" descr="E:\Мои рисунки\img000003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643050"/>
            <a:ext cx="64293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7" descr="E:\Мои рисунки\img000003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642918"/>
            <a:ext cx="64293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4" descr="0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71604" y="1928802"/>
            <a:ext cx="5852583" cy="4389437"/>
          </a:xfrm>
          <a:noFill/>
          <a:ln/>
        </p:spPr>
      </p:pic>
      <p:pic>
        <p:nvPicPr>
          <p:cNvPr id="5" name="Picture 66" descr="E:\Мои рисунки\img000003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71725">
            <a:off x="5561431" y="2350325"/>
            <a:ext cx="10033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6" descr="E:\Мои рисунки\img000003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71725">
            <a:off x="2703911" y="2921829"/>
            <a:ext cx="10033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6" descr="E:\Мои рисунки\img000003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71725">
            <a:off x="2275283" y="4922093"/>
            <a:ext cx="10033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6" descr="E:\Мои рисунки\img000003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71725">
            <a:off x="3418291" y="1993135"/>
            <a:ext cx="10033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6" descr="E:\Мои рисунки\img000003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71725">
            <a:off x="6633001" y="3564771"/>
            <a:ext cx="10033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6" descr="E:\Мои рисунки\img000003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71725">
            <a:off x="1632341" y="3207581"/>
            <a:ext cx="10033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6" descr="E:\Мои рисунки\img000003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71725">
            <a:off x="1918094" y="4422028"/>
            <a:ext cx="10033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6" descr="E:\Мои рисунки\img000003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71725">
            <a:off x="3489728" y="3421895"/>
            <a:ext cx="10033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6" descr="E:\Мои рисунки\img000003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71725">
            <a:off x="3346853" y="4422027"/>
            <a:ext cx="10033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6" descr="E:\Мои рисунки\img000003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71725">
            <a:off x="6490125" y="2350325"/>
            <a:ext cx="10033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6" descr="E:\Мои рисунки\img000003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71725">
            <a:off x="4704175" y="3064705"/>
            <a:ext cx="10033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6" descr="E:\Мои рисунки\img000003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71725">
            <a:off x="4418423" y="4350589"/>
            <a:ext cx="10033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6" descr="E:\Мои рисунки\img000003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71725">
            <a:off x="3846919" y="2778953"/>
            <a:ext cx="10033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2" descr="E:\Мои рисунки\B_Fly1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2214554"/>
            <a:ext cx="13779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2" descr="E:\Мои рисунки\B_Fly1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2143116"/>
            <a:ext cx="1377950" cy="85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1" descr="E:\Мои рисунки\hap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70" y="4857760"/>
            <a:ext cx="6572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1" descr="E:\Мои рисунки\hap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5000636"/>
            <a:ext cx="6572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6" descr="E:\Мои рисунки\img000003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71725">
            <a:off x="5275680" y="3707648"/>
            <a:ext cx="10033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1" descr="E:\Мои рисунки\hap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5072074"/>
            <a:ext cx="6572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СПАСИБО ВСЕМ! </a:t>
            </a:r>
            <a:endParaRPr lang="ru-RU" dirty="0"/>
          </a:p>
        </p:txBody>
      </p:sp>
      <p:pic>
        <p:nvPicPr>
          <p:cNvPr id="57" name="Picture 4" descr="tolerantnost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2029619"/>
            <a:ext cx="3810000" cy="421640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Презентацию подготовила Климанова К.Б., педагог- психолог  МОБУ СОШ № 92,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в презентации использованы  материалы из интернета.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00232" y="1071547"/>
            <a:ext cx="48577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Теперь, когда мы научились</a:t>
            </a:r>
            <a:b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</a:br>
            <a:endParaRPr lang="ru-RU" sz="20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</a:endParaRPr>
          </a:p>
          <a:p>
            <a: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Летать по воздуху, как птицы,</a:t>
            </a:r>
            <a:b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</a:br>
            <a:endParaRPr lang="ru-RU" sz="20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</a:endParaRPr>
          </a:p>
          <a:p>
            <a:pPr lvl="1">
              <a:buFontTx/>
              <a:buNone/>
            </a:pPr>
            <a: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Плавать под водой, как рыбы,</a:t>
            </a:r>
            <a:b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</a:br>
            <a:endParaRPr lang="ru-RU" sz="20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</a:endParaRPr>
          </a:p>
          <a:p>
            <a:pPr>
              <a:buFontTx/>
              <a:buNone/>
            </a:pPr>
            <a: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Нам не хватает только одного:</a:t>
            </a:r>
            <a:b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</a:br>
            <a:endParaRPr lang="ru-RU" sz="20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</a:endParaRPr>
          </a:p>
          <a:p>
            <a:pPr>
              <a:buFontTx/>
              <a:buNone/>
            </a:pPr>
            <a: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Научиться жить на земле, как люди.</a:t>
            </a:r>
          </a:p>
          <a:p>
            <a:pPr>
              <a:buFontTx/>
              <a:buNone/>
            </a:pPr>
            <a:r>
              <a:rPr lang="ru-RU" sz="2000" dirty="0" smtClean="0">
                <a:solidFill>
                  <a:srgbClr val="7030A0"/>
                </a:solidFill>
                <a:latin typeface="Arial Unicode MS" pitchFamily="34" charset="-128"/>
              </a:rPr>
              <a:t>                                                                         </a:t>
            </a:r>
            <a: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Б.Шоу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250px-Talleyr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00034" y="1071546"/>
            <a:ext cx="3448078" cy="5352043"/>
          </a:xfrm>
          <a:prstGeom prst="rect">
            <a:avLst/>
          </a:prstGeom>
          <a:noFill/>
          <a:ln/>
        </p:spPr>
      </p:pic>
      <p:sp>
        <p:nvSpPr>
          <p:cNvPr id="6" name="Прямоугольник 5"/>
          <p:cNvSpPr/>
          <p:nvPr/>
        </p:nvSpPr>
        <p:spPr>
          <a:xfrm>
            <a:off x="4786314" y="1571612"/>
            <a:ext cx="392909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Arial Unicode MS" pitchFamily="34" charset="-128"/>
              </a:rPr>
              <a:t>На рубеже XVIII–XIX веков во Франции жил некто Талейран </a:t>
            </a:r>
            <a:r>
              <a:rPr lang="ru-RU" dirty="0" err="1" smtClean="0">
                <a:solidFill>
                  <a:srgbClr val="7030A0"/>
                </a:solidFill>
                <a:latin typeface="Arial Unicode MS" pitchFamily="34" charset="-128"/>
              </a:rPr>
              <a:t>Перигор</a:t>
            </a:r>
            <a:r>
              <a:rPr lang="ru-RU" dirty="0" smtClean="0">
                <a:solidFill>
                  <a:srgbClr val="7030A0"/>
                </a:solidFill>
                <a:latin typeface="Arial Unicode MS" pitchFamily="34" charset="-128"/>
              </a:rPr>
              <a:t>. Он отличается тем, что при разных правительствах оставался неизменно министром иностранных дел. Это был человек талантливый во многих областях, но, более всего, – в умении учитывать настроения окружающих, уважительно к ним относиться и при этом сохранять свои собственные принципы, стремиться к тому, чтобы управлять ситуацией, а не слепо подчинятся обстоятельствам.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000108"/>
            <a:ext cx="7358114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600" dirty="0" smtClean="0"/>
              <a:t>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Определение слова толерантность на разных языках земного шара звучит по-разному</a:t>
            </a:r>
            <a:r>
              <a:rPr lang="ru-RU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: </a:t>
            </a:r>
          </a:p>
          <a:p>
            <a:pPr>
              <a:lnSpc>
                <a:spcPct val="80000"/>
              </a:lnSpc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в испанском языке </a:t>
            </a:r>
            <a:endParaRPr lang="ru-RU" b="1" i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оно означает способность признавать отличные от своих собственных идеи или мнения; </a:t>
            </a:r>
          </a:p>
          <a:p>
            <a:pPr>
              <a:lnSpc>
                <a:spcPct val="80000"/>
              </a:lnSpc>
            </a:pPr>
            <a:endParaRPr lang="ru-RU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во французском –</a:t>
            </a:r>
          </a:p>
          <a:p>
            <a:pPr>
              <a:lnSpc>
                <a:spcPct val="80000"/>
              </a:lnSpc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 отношение, при котором допускается, что другие могут думать или действовать иначе, нежели ты сам; </a:t>
            </a:r>
          </a:p>
          <a:p>
            <a:pPr>
              <a:lnSpc>
                <a:spcPct val="80000"/>
              </a:lnSpc>
            </a:pPr>
            <a:endParaRPr lang="ru-RU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в английском – готовность быть терпимым, снисходительным; </a:t>
            </a:r>
          </a:p>
          <a:p>
            <a:pPr>
              <a:lnSpc>
                <a:spcPct val="80000"/>
              </a:lnSpc>
            </a:pPr>
            <a:endParaRPr lang="ru-RU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в китайском – позволять, принимать, быть по отношению к другим великодушным; </a:t>
            </a:r>
          </a:p>
          <a:p>
            <a:pPr>
              <a:lnSpc>
                <a:spcPct val="80000"/>
              </a:lnSpc>
            </a:pPr>
            <a:endParaRPr lang="ru-RU" b="1" i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в арабском – прощение, снисходительность, мягкость, </a:t>
            </a:r>
            <a:endParaRPr lang="ru-RU" b="1" i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милосердие, сострадание, благосклонность, терпение, расположенность к другим; </a:t>
            </a:r>
          </a:p>
          <a:p>
            <a:pPr>
              <a:lnSpc>
                <a:spcPct val="80000"/>
              </a:lnSpc>
            </a:pPr>
            <a:endParaRPr lang="ru-RU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в русском – способность терпеть что-то или кого-то (быть выдержанным, выносливым, стойким, уметь мириться с существованием чего-либо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357290" y="1285860"/>
            <a:ext cx="6872310" cy="5038741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/>
              <a:t> 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Толерантность – это уважение, принятие и правильное понимание богатого многообразия культур нашего мира, форм самовыражения и способов проявления человеческой индивидуальности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142976" y="704088"/>
            <a:ext cx="7072362" cy="4439424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16 ноября 1995 года государства-члены ЮНЕСКО приняли Декларацию принципов толерантности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20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928802"/>
            <a:ext cx="4929221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500430" y="2214554"/>
            <a:ext cx="4857784" cy="42862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857224" y="357166"/>
            <a:ext cx="62151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7030A0"/>
                </a:solidFill>
              </a:rPr>
              <a:t>В</a:t>
            </a:r>
            <a:r>
              <a:rPr lang="ru-RU" sz="2400" dirty="0" smtClean="0">
                <a:solidFill>
                  <a:srgbClr val="7030A0"/>
                </a:solidFill>
              </a:rPr>
              <a:t>се люди по своей природе различны, но равны в своих достоинствах и правах.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   Каждый человек должен иметь возможности для развития без дискриминации. 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Черты толерантной и                     </a:t>
            </a:r>
            <a:r>
              <a:rPr lang="ru-RU" dirty="0" err="1" smtClean="0"/>
              <a:t>интолерантной</a:t>
            </a:r>
            <a:r>
              <a:rPr lang="ru-RU" dirty="0" smtClean="0"/>
              <a:t>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терпение 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чувство юмора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уважение мнения других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доброжелательность 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умение владеть собой 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умение слушать собеседника</a:t>
            </a: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понимание и принятие 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чуткость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любознательность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гуманизм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непонимание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игнорирование 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эгоизм 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выражение пренебрежения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нетерпимость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раздражительность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равнодушие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цинизм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немотивированная агрессивность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</TotalTime>
  <Words>333</Words>
  <Application>Microsoft Office PowerPoint</Application>
  <PresentationFormat>Экран (4:3)</PresentationFormat>
  <Paragraphs>55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           ТОЛЕРАНТНОСТЬ</vt:lpstr>
      <vt:lpstr>Слайд 2</vt:lpstr>
      <vt:lpstr>Слайд 3</vt:lpstr>
      <vt:lpstr>Слайд 4</vt:lpstr>
      <vt:lpstr>Слайд 5</vt:lpstr>
      <vt:lpstr>16 ноября 1995 года государства-члены ЮНЕСКО приняли Декларацию принципов толерантности</vt:lpstr>
      <vt:lpstr>Слайд 7</vt:lpstr>
      <vt:lpstr>Слайд 8</vt:lpstr>
      <vt:lpstr>       Черты толерантной и                     интолерантной личности</vt:lpstr>
      <vt:lpstr>        « Камушек в ботинке»</vt:lpstr>
      <vt:lpstr>«Жемчужина в раковине»</vt:lpstr>
      <vt:lpstr>         «Волшебная лавка»</vt:lpstr>
      <vt:lpstr>    «Дерево толерантности»</vt:lpstr>
      <vt:lpstr>Слайд 14</vt:lpstr>
      <vt:lpstr>          СПАСИБО ВСЕМ! </vt:lpstr>
    </vt:vector>
  </TitlesOfParts>
  <Company>School92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ТОЛЕРАНТНОСТЬ</dc:title>
  <dc:creator>Климанова К.Б.</dc:creator>
  <cp:lastModifiedBy>Admin</cp:lastModifiedBy>
  <cp:revision>19</cp:revision>
  <dcterms:created xsi:type="dcterms:W3CDTF">2012-03-27T05:10:54Z</dcterms:created>
  <dcterms:modified xsi:type="dcterms:W3CDTF">2012-03-28T10:07:38Z</dcterms:modified>
</cp:coreProperties>
</file>