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58" r:id="rId4"/>
    <p:sldId id="260" r:id="rId5"/>
    <p:sldId id="257" r:id="rId6"/>
    <p:sldId id="264" r:id="rId7"/>
    <p:sldId id="262" r:id="rId8"/>
    <p:sldId id="261" r:id="rId9"/>
    <p:sldId id="263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B724F-F096-4755-B969-0F18A636B741}" type="datetimeFigureOut">
              <a:rPr lang="ru-RU" smtClean="0"/>
              <a:pPr/>
              <a:t>25.03.2016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F24C6-2E7D-498E-881A-21B1006190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B724F-F096-4755-B969-0F18A636B741}" type="datetimeFigureOut">
              <a:rPr lang="ru-RU" smtClean="0"/>
              <a:pPr/>
              <a:t>25.03.2016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F24C6-2E7D-498E-881A-21B1006190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B724F-F096-4755-B969-0F18A636B741}" type="datetimeFigureOut">
              <a:rPr lang="ru-RU" smtClean="0"/>
              <a:pPr/>
              <a:t>25.03.2016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F24C6-2E7D-498E-881A-21B1006190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B724F-F096-4755-B969-0F18A636B741}" type="datetimeFigureOut">
              <a:rPr lang="ru-RU" smtClean="0"/>
              <a:pPr/>
              <a:t>25.03.2016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F24C6-2E7D-498E-881A-21B1006190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B724F-F096-4755-B969-0F18A636B741}" type="datetimeFigureOut">
              <a:rPr lang="ru-RU" smtClean="0"/>
              <a:pPr/>
              <a:t>25.03.2016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F24C6-2E7D-498E-881A-21B1006190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B724F-F096-4755-B969-0F18A636B741}" type="datetimeFigureOut">
              <a:rPr lang="ru-RU" smtClean="0"/>
              <a:pPr/>
              <a:t>25.03.2016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F24C6-2E7D-498E-881A-21B1006190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B724F-F096-4755-B969-0F18A636B741}" type="datetimeFigureOut">
              <a:rPr lang="ru-RU" smtClean="0"/>
              <a:pPr/>
              <a:t>25.03.2016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F24C6-2E7D-498E-881A-21B1006190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B724F-F096-4755-B969-0F18A636B741}" type="datetimeFigureOut">
              <a:rPr lang="ru-RU" smtClean="0"/>
              <a:pPr/>
              <a:t>25.03.2016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F24C6-2E7D-498E-881A-21B1006190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B724F-F096-4755-B969-0F18A636B741}" type="datetimeFigureOut">
              <a:rPr lang="ru-RU" smtClean="0"/>
              <a:pPr/>
              <a:t>25.03.2016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F24C6-2E7D-498E-881A-21B1006190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B724F-F096-4755-B969-0F18A636B741}" type="datetimeFigureOut">
              <a:rPr lang="ru-RU" smtClean="0"/>
              <a:pPr/>
              <a:t>25.03.2016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F24C6-2E7D-498E-881A-21B1006190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B724F-F096-4755-B969-0F18A636B741}" type="datetimeFigureOut">
              <a:rPr lang="ru-RU" smtClean="0"/>
              <a:pPr/>
              <a:t>25.03.2016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F24C6-2E7D-498E-881A-21B1006190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E6DCAC"/>
            </a:gs>
            <a:gs pos="12000">
              <a:srgbClr val="E6D78A"/>
            </a:gs>
            <a:gs pos="30000">
              <a:srgbClr val="C7AC4C"/>
            </a:gs>
            <a:gs pos="45000">
              <a:srgbClr val="E6D78A"/>
            </a:gs>
            <a:gs pos="77000">
              <a:srgbClr val="C7AC4C"/>
            </a:gs>
            <a:gs pos="100000">
              <a:srgbClr val="E6DCAC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CB724F-F096-4755-B969-0F18A636B741}" type="datetimeFigureOut">
              <a:rPr lang="ru-RU" smtClean="0"/>
              <a:pPr/>
              <a:t>25.03.2016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FF24C6-2E7D-498E-881A-21B10061903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85800" y="980729"/>
            <a:ext cx="7772400" cy="2619722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  <a:latin typeface="Monotype Corsiva" pitchFamily="66" charset="0"/>
              </a:rPr>
              <a:t>Преемственность детского дошкольного учреждения и школы.</a:t>
            </a:r>
            <a:br>
              <a:rPr lang="ru-RU" b="1" dirty="0" smtClean="0">
                <a:solidFill>
                  <a:schemeClr val="accent4">
                    <a:lumMod val="50000"/>
                  </a:schemeClr>
                </a:solidFill>
                <a:latin typeface="Monotype Corsiva" pitchFamily="66" charset="0"/>
              </a:rPr>
            </a:b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  <a:latin typeface="Monotype Corsiva" pitchFamily="66" charset="0"/>
              </a:rPr>
              <a:t>Первый класс</a:t>
            </a:r>
            <a:endParaRPr lang="ru-RU" b="1" dirty="0">
              <a:solidFill>
                <a:schemeClr val="accent4">
                  <a:lumMod val="50000"/>
                </a:schemeClr>
              </a:solidFill>
              <a:latin typeface="Monotype Corsiva" pitchFamily="66" charset="0"/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3995936" y="4653136"/>
            <a:ext cx="4608512" cy="985664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>
                <a:solidFill>
                  <a:schemeClr val="accent4">
                    <a:lumMod val="50000"/>
                  </a:schemeClr>
                </a:solidFill>
                <a:latin typeface="Monotype Corsiva" pitchFamily="66" charset="0"/>
              </a:rPr>
              <a:t>Строганова Л.Ю., </a:t>
            </a:r>
          </a:p>
          <a:p>
            <a:r>
              <a:rPr lang="ru-RU" dirty="0" smtClean="0">
                <a:solidFill>
                  <a:schemeClr val="accent4">
                    <a:lumMod val="50000"/>
                  </a:schemeClr>
                </a:solidFill>
                <a:latin typeface="Monotype Corsiva" pitchFamily="66" charset="0"/>
              </a:rPr>
              <a:t>учитель 1Д класса</a:t>
            </a:r>
            <a:endParaRPr lang="ru-RU" dirty="0">
              <a:solidFill>
                <a:schemeClr val="accent4">
                  <a:lumMod val="50000"/>
                </a:schemeClr>
              </a:solidFill>
              <a:latin typeface="Monotype Corsiva" pitchFamily="66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507288" cy="1340768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Режимные моменты, общие для дошкольного учреждения и школы.</a:t>
            </a:r>
            <a:b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</a:b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                        Прогулка.</a:t>
            </a:r>
            <a:endParaRPr lang="ru-RU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В соответствии с требованиями ФГОС у первоклассников  на протяжении всего учебного года в середине учебного дня проводится динамический час, </a:t>
            </a:r>
            <a:r>
              <a:rPr lang="ru-RU" sz="2400" dirty="0"/>
              <a:t> </a:t>
            </a:r>
            <a:r>
              <a:rPr lang="ru-RU" sz="2400" dirty="0" smtClean="0"/>
              <a:t>соответствующий  прогулке в дошкольном учреждении.</a:t>
            </a:r>
            <a:endParaRPr lang="ru-RU" sz="2400" dirty="0"/>
          </a:p>
        </p:txBody>
      </p:sp>
      <p:pic>
        <p:nvPicPr>
          <p:cNvPr id="3075" name="Picture 3" descr="D:\школа 2015\Альбомфоток\1Д фото\сентябрь 15\На прогулку 1 класс\CIMG8506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6119665" y="2708920"/>
            <a:ext cx="3024335" cy="2016224"/>
          </a:xfrm>
          <a:prstGeom prst="roundRect">
            <a:avLst/>
          </a:prstGeom>
          <a:noFill/>
          <a:ln w="38100">
            <a:solidFill>
              <a:schemeClr val="accent4">
                <a:lumMod val="50000"/>
              </a:schemeClr>
            </a:solidFill>
          </a:ln>
        </p:spPr>
      </p:pic>
      <p:pic>
        <p:nvPicPr>
          <p:cNvPr id="3076" name="Picture 4" descr="D:\школа 2015\Альбомфоток\1Д фото\сентябрь 15\На прогулку 1 класс\CIMG8511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3779912" y="4293096"/>
            <a:ext cx="3456384" cy="2304256"/>
          </a:xfrm>
          <a:prstGeom prst="roundRect">
            <a:avLst/>
          </a:prstGeom>
          <a:noFill/>
          <a:ln w="28575">
            <a:solidFill>
              <a:schemeClr val="accent4">
                <a:lumMod val="50000"/>
              </a:schemeClr>
            </a:solidFill>
          </a:ln>
        </p:spPr>
      </p:pic>
      <p:pic>
        <p:nvPicPr>
          <p:cNvPr id="9" name="Picture 2" descr="D:\школа 2015\Альбомфоток\1Д фото\сентябрь 15\На прогулку 1 класс\CIMG8497.JPG"/>
          <p:cNvPicPr>
            <a:picLocks noGrp="1" noChangeAspect="1" noChangeArrowheads="1"/>
          </p:cNvPicPr>
          <p:nvPr>
            <p:ph idx="1"/>
          </p:nvPr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3635896" y="836712"/>
            <a:ext cx="3415308" cy="2276872"/>
          </a:xfrm>
          <a:prstGeom prst="roundRect">
            <a:avLst/>
          </a:prstGeom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507288" cy="1427758"/>
          </a:xfrm>
        </p:spPr>
        <p:txBody>
          <a:bodyPr>
            <a:normAutofit fontScale="90000"/>
          </a:bodyPr>
          <a:lstStyle/>
          <a:p>
            <a:r>
              <a:rPr lang="ru-RU" sz="3100" dirty="0" smtClean="0">
                <a:solidFill>
                  <a:schemeClr val="accent4">
                    <a:lumMod val="50000"/>
                  </a:schemeClr>
                </a:solidFill>
              </a:rPr>
              <a:t>Режимные моменты, общие для дошкольного учреждения и школы. </a:t>
            </a:r>
            <a:br>
              <a:rPr lang="ru-RU" sz="3100" dirty="0" smtClean="0">
                <a:solidFill>
                  <a:schemeClr val="accent4">
                    <a:lumMod val="50000"/>
                  </a:schemeClr>
                </a:solidFill>
              </a:rPr>
            </a:br>
            <a:r>
              <a:rPr lang="ru-RU" sz="3100" dirty="0" smtClean="0">
                <a:solidFill>
                  <a:schemeClr val="accent4">
                    <a:lumMod val="50000"/>
                  </a:schemeClr>
                </a:solidFill>
              </a:rPr>
              <a:t>                                                   Тихий час </a:t>
            </a:r>
            <a:endParaRPr lang="ru-RU" sz="3100" dirty="0">
              <a:solidFill>
                <a:schemeClr val="accent4">
                  <a:lumMod val="50000"/>
                </a:schemeClr>
              </a:solidFill>
            </a:endParaRPr>
          </a:p>
        </p:txBody>
      </p:sp>
      <p:pic>
        <p:nvPicPr>
          <p:cNvPr id="1026" name="Picture 2" descr="D:\школа 2015\Альбомфоток\1Д фото\сентябрь 15\ГПД 09 15\CIMG8527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3491880" y="2996952"/>
            <a:ext cx="5111750" cy="3407833"/>
          </a:xfrm>
          <a:prstGeom prst="roundRect">
            <a:avLst/>
          </a:prstGeom>
          <a:noFill/>
          <a:ln w="38100">
            <a:solidFill>
              <a:schemeClr val="accent4">
                <a:lumMod val="50000"/>
              </a:schemeClr>
            </a:solidFill>
          </a:ln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>
            <a:noAutofit/>
          </a:bodyPr>
          <a:lstStyle/>
          <a:p>
            <a:r>
              <a:rPr lang="ru-RU" sz="2800" dirty="0" smtClean="0"/>
              <a:t>Это не детский сад. </a:t>
            </a:r>
          </a:p>
          <a:p>
            <a:r>
              <a:rPr lang="ru-RU" sz="2800" dirty="0" smtClean="0"/>
              <a:t>Это школа. </a:t>
            </a:r>
          </a:p>
          <a:p>
            <a:r>
              <a:rPr lang="ru-RU" sz="2800" dirty="0" smtClean="0"/>
              <a:t>Первый класс.</a:t>
            </a:r>
          </a:p>
          <a:p>
            <a:r>
              <a:rPr lang="ru-RU" sz="2800" dirty="0" smtClean="0"/>
              <a:t>Опыт показывает, что  многие первоклассники  не просто  лежат и отдыхают,  а засыпают  во время тихого часа.</a:t>
            </a:r>
            <a:endParaRPr lang="ru-RU" sz="2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73050"/>
            <a:ext cx="8712968" cy="1162050"/>
          </a:xfrm>
        </p:spPr>
        <p:txBody>
          <a:bodyPr>
            <a:noAutofit/>
          </a:bodyPr>
          <a:lstStyle/>
          <a:p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  <a:t>Режимные моменты, общие для дошкольного учреждения и школы.</a:t>
            </a:r>
            <a:b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</a:b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  <a:t>                                     Перемена в игровой зоне</a:t>
            </a:r>
            <a:endParaRPr lang="ru-RU" sz="2400" dirty="0">
              <a:solidFill>
                <a:schemeClr val="accent4">
                  <a:lumMod val="50000"/>
                </a:schemeClr>
              </a:solidFill>
            </a:endParaRPr>
          </a:p>
        </p:txBody>
      </p:sp>
      <p:pic>
        <p:nvPicPr>
          <p:cNvPr id="4098" name="Picture 2" descr="C:\Users\Maman\Pictures\с телефона 16 10 2015\WP_20151014_01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screen"/>
          <a:stretch>
            <a:fillRect/>
          </a:stretch>
        </p:blipFill>
        <p:spPr bwMode="auto">
          <a:xfrm>
            <a:off x="3563888" y="2276872"/>
            <a:ext cx="5111750" cy="2871415"/>
          </a:xfrm>
          <a:prstGeom prst="roundRect">
            <a:avLst/>
          </a:prstGeom>
          <a:noFill/>
          <a:ln w="38100">
            <a:solidFill>
              <a:schemeClr val="accent4">
                <a:lumMod val="50000"/>
              </a:schemeClr>
            </a:solidFill>
          </a:ln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5422900"/>
          </a:xfrm>
        </p:spPr>
        <p:txBody>
          <a:bodyPr>
            <a:normAutofit/>
          </a:bodyPr>
          <a:lstStyle/>
          <a:p>
            <a:r>
              <a:rPr lang="ru-RU" sz="2200" dirty="0" smtClean="0"/>
              <a:t>Во время перемены ученики имеют возможность поиграть. Игровая зона расположена  так же, как и в дошкольном учреждении. Первоклассники чувствуют себя в привычной обстановке, что снижает уровень стресса и способствует  более лёгкому течению адаптации.</a:t>
            </a:r>
            <a:endParaRPr lang="ru-RU" sz="22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424936" cy="1728192"/>
          </a:xfrm>
        </p:spPr>
        <p:txBody>
          <a:bodyPr>
            <a:noAutofit/>
          </a:bodyPr>
          <a:lstStyle/>
          <a:p>
            <a:r>
              <a:rPr lang="ru-RU" sz="3600" dirty="0" smtClean="0">
                <a:solidFill>
                  <a:schemeClr val="accent4">
                    <a:lumMod val="50000"/>
                  </a:schemeClr>
                </a:solidFill>
              </a:rPr>
              <a:t>Организационные моменты, общие для  дошкольного учреждения и школы</a:t>
            </a:r>
            <a:endParaRPr lang="ru-RU" sz="3600" dirty="0">
              <a:solidFill>
                <a:schemeClr val="accent4">
                  <a:lumMod val="50000"/>
                </a:schemeClr>
              </a:solidFill>
            </a:endParaRPr>
          </a:p>
        </p:txBody>
      </p:sp>
      <p:pic>
        <p:nvPicPr>
          <p:cNvPr id="2050" name="Picture 2" descr="D:\школа 2015\Альбомфоток\1Д фото\сентябрь 15\ГПД 09 15\CIMG8529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screen"/>
          <a:stretch>
            <a:fillRect/>
          </a:stretch>
        </p:blipFill>
        <p:spPr bwMode="auto">
          <a:xfrm>
            <a:off x="3563888" y="2780928"/>
            <a:ext cx="5111750" cy="3407833"/>
          </a:xfrm>
          <a:prstGeom prst="roundRect">
            <a:avLst/>
          </a:prstGeom>
          <a:noFill/>
          <a:ln w="38100">
            <a:solidFill>
              <a:schemeClr val="accent4">
                <a:lumMod val="50000"/>
              </a:schemeClr>
            </a:solidFill>
          </a:ln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endParaRPr lang="ru-RU" sz="3200" dirty="0" smtClean="0"/>
          </a:p>
          <a:p>
            <a:endParaRPr lang="ru-RU" sz="3200" dirty="0"/>
          </a:p>
          <a:p>
            <a:r>
              <a:rPr lang="ru-RU" sz="3200" dirty="0" smtClean="0"/>
              <a:t>Умение строиться для передвижения по школе   сформировано в детском саду.</a:t>
            </a:r>
            <a:endParaRPr lang="ru-RU" sz="32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19256" cy="648072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chemeClr val="accent4">
                    <a:lumMod val="50000"/>
                  </a:schemeClr>
                </a:solidFill>
              </a:rPr>
              <a:t>Организационные моменты, общие для  дошкольного учреждения и школы</a:t>
            </a:r>
            <a:endParaRPr lang="ru-RU" sz="28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ru-RU" sz="2800" dirty="0"/>
              <a:t>у</a:t>
            </a:r>
            <a:r>
              <a:rPr lang="ru-RU" sz="2800" dirty="0" smtClean="0"/>
              <a:t>брать за собой игрушки, учебные принадлежности;</a:t>
            </a:r>
          </a:p>
          <a:p>
            <a:pPr>
              <a:buFont typeface="Arial" pitchFamily="34" charset="0"/>
              <a:buChar char="•"/>
            </a:pPr>
            <a:r>
              <a:rPr lang="ru-RU" sz="2800" dirty="0" smtClean="0"/>
              <a:t> вести себя в столовой;</a:t>
            </a:r>
          </a:p>
          <a:p>
            <a:pPr>
              <a:buFont typeface="Arial" pitchFamily="34" charset="0"/>
              <a:buChar char="•"/>
            </a:pPr>
            <a:r>
              <a:rPr lang="ru-RU" sz="2800" dirty="0"/>
              <a:t>п</a:t>
            </a:r>
            <a:r>
              <a:rPr lang="ru-RU" sz="2800" dirty="0" smtClean="0"/>
              <a:t>ереодеться на физкультуру;</a:t>
            </a:r>
          </a:p>
          <a:p>
            <a:pPr>
              <a:buFont typeface="Arial" pitchFamily="34" charset="0"/>
              <a:buChar char="•"/>
            </a:pPr>
            <a:r>
              <a:rPr lang="ru-RU" sz="2800" dirty="0" smtClean="0"/>
              <a:t>одеться  и раздеться на прогулку.</a:t>
            </a:r>
            <a:endParaRPr lang="ru-RU" sz="2800" dirty="0"/>
          </a:p>
        </p:txBody>
      </p:sp>
      <p:pic>
        <p:nvPicPr>
          <p:cNvPr id="8195" name="Picture 3" descr="C:\Users\Maman\Pictures\Белка ноябрь 2015\WP_20151103_015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4572000" y="1340768"/>
            <a:ext cx="2411554" cy="4293096"/>
          </a:xfrm>
          <a:prstGeom prst="roundRect">
            <a:avLst/>
          </a:prstGeom>
          <a:noFill/>
          <a:ln w="38100">
            <a:solidFill>
              <a:schemeClr val="accent4">
                <a:lumMod val="50000"/>
              </a:schemeClr>
            </a:solidFill>
          </a:ln>
        </p:spPr>
      </p:pic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 flipH="1">
            <a:off x="8686800" y="5949280"/>
            <a:ext cx="61664" cy="176883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435280" cy="1162050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accent4">
                    <a:lumMod val="50000"/>
                  </a:schemeClr>
                </a:solidFill>
              </a:rPr>
              <a:t>Чего бы хотели учителя от выпускников дошкольного учреждения</a:t>
            </a:r>
            <a:endParaRPr lang="ru-RU" sz="3200" dirty="0">
              <a:solidFill>
                <a:schemeClr val="accent4">
                  <a:lumMod val="50000"/>
                </a:schemeClr>
              </a:solidFill>
            </a:endParaRPr>
          </a:p>
        </p:txBody>
      </p:sp>
      <p:pic>
        <p:nvPicPr>
          <p:cNvPr id="6147" name="Picture 3" descr="D:\школа 2015\Альбомфоток\1Д фото\Экскурсия в осень\CIMG8587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3923928" y="1484784"/>
            <a:ext cx="2303438" cy="1535625"/>
          </a:xfrm>
          <a:prstGeom prst="roundRect">
            <a:avLst/>
          </a:prstGeom>
          <a:noFill/>
          <a:ln w="28575">
            <a:solidFill>
              <a:schemeClr val="accent4">
                <a:lumMod val="50000"/>
              </a:schemeClr>
            </a:solidFill>
          </a:ln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ru-RU" sz="2400" dirty="0" smtClean="0"/>
              <a:t>Умение слышать  взрослого, 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/>
              <a:t>умение  слушать друг друга,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/>
              <a:t>в</a:t>
            </a:r>
            <a:r>
              <a:rPr lang="ru-RU" sz="2400" dirty="0" smtClean="0"/>
              <a:t>ладеть навыками самообслуживания;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/>
              <a:t> выполнять простые инструкции,  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/>
              <a:t>содержать в порядке рабочее место.</a:t>
            </a:r>
            <a:endParaRPr lang="ru-RU" sz="2400" dirty="0"/>
          </a:p>
        </p:txBody>
      </p:sp>
      <p:pic>
        <p:nvPicPr>
          <p:cNvPr id="6148" name="Picture 4" descr="D:\школа 2015\Альбомфоток\1Д фото\на уроках\CIMG8612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6228184" y="2060848"/>
            <a:ext cx="2627784" cy="1751856"/>
          </a:xfrm>
          <a:prstGeom prst="roundRect">
            <a:avLst/>
          </a:prstGeom>
          <a:noFill/>
          <a:ln w="28575">
            <a:solidFill>
              <a:schemeClr val="accent4">
                <a:lumMod val="50000"/>
              </a:schemeClr>
            </a:solidFill>
          </a:ln>
        </p:spPr>
      </p:pic>
      <p:pic>
        <p:nvPicPr>
          <p:cNvPr id="6149" name="Picture 5" descr="D:\школа 2015\Альбомфоток\1Д фото\на уроках\CIMG8623.JPG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6228184" y="4869160"/>
            <a:ext cx="2627784" cy="1751856"/>
          </a:xfrm>
          <a:prstGeom prst="roundRect">
            <a:avLst/>
          </a:prstGeom>
          <a:noFill/>
          <a:ln w="28575">
            <a:solidFill>
              <a:schemeClr val="accent4">
                <a:lumMod val="50000"/>
              </a:schemeClr>
            </a:solidFill>
          </a:ln>
        </p:spPr>
      </p:pic>
      <p:pic>
        <p:nvPicPr>
          <p:cNvPr id="6150" name="Picture 6" descr="C:\Users\Maman\Pictures\13 ноября 15 класс 1д\CIMG8699.JPG"/>
          <p:cNvPicPr>
            <a:picLocks noChangeAspect="1" noChangeArrowheads="1"/>
          </p:cNvPicPr>
          <p:nvPr/>
        </p:nvPicPr>
        <p:blipFill>
          <a:blip r:embed="rId5" cstate="screen"/>
          <a:srcRect/>
          <a:stretch>
            <a:fillRect/>
          </a:stretch>
        </p:blipFill>
        <p:spPr bwMode="auto">
          <a:xfrm>
            <a:off x="3995936" y="3573016"/>
            <a:ext cx="2447764" cy="1631843"/>
          </a:xfrm>
          <a:prstGeom prst="roundRect">
            <a:avLst/>
          </a:prstGeom>
          <a:noFill/>
          <a:ln w="28575">
            <a:solidFill>
              <a:schemeClr val="accent4">
                <a:lumMod val="50000"/>
              </a:schemeClr>
            </a:solidFill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>
                <a:solidFill>
                  <a:schemeClr val="accent4">
                    <a:lumMod val="50000"/>
                  </a:schemeClr>
                </a:solidFill>
              </a:rPr>
              <a:t>Тогда эффективность нашей работы возрастёт, а адаптация первоклассников пройдет менее болезненно</a:t>
            </a:r>
            <a:endParaRPr lang="ru-RU" sz="2800" dirty="0">
              <a:solidFill>
                <a:schemeClr val="accent4">
                  <a:lumMod val="50000"/>
                </a:schemeClr>
              </a:solidFill>
            </a:endParaRPr>
          </a:p>
        </p:txBody>
      </p:sp>
      <p:pic>
        <p:nvPicPr>
          <p:cNvPr id="5122" name="Picture 2" descr="C:\Users\Maman\Pictures\13 ноября 15 класс 1д\CIMG8710.JPG"/>
          <p:cNvPicPr>
            <a:picLocks noGrp="1" noChangeAspect="1" noChangeArrowheads="1"/>
          </p:cNvPicPr>
          <p:nvPr>
            <p:ph type="pic" idx="4294967295"/>
          </p:nvPr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403648" y="1484784"/>
            <a:ext cx="6553200" cy="4914900"/>
          </a:xfrm>
          <a:prstGeom prst="roundRect">
            <a:avLst/>
          </a:prstGeom>
          <a:noFill/>
          <a:ln w="38100">
            <a:solidFill>
              <a:schemeClr val="accent4">
                <a:lumMod val="50000"/>
              </a:schemeClr>
            </a:solidFill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/>
          <a:lstStyle/>
          <a:p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Спасибо за внимание.</a:t>
            </a:r>
            <a:endParaRPr lang="ru-RU" dirty="0">
              <a:solidFill>
                <a:schemeClr val="accent4">
                  <a:lumMod val="50000"/>
                </a:schemeClr>
              </a:solidFill>
            </a:endParaRPr>
          </a:p>
        </p:txBody>
      </p:sp>
      <p:pic>
        <p:nvPicPr>
          <p:cNvPr id="3" name="Picture 2" descr="C:\Users\Maman\Pictures\13 ноября 15 класс 1д\CIMG8838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403648" y="1988840"/>
            <a:ext cx="6336704" cy="4224469"/>
          </a:xfrm>
          <a:prstGeom prst="roundRect">
            <a:avLst/>
          </a:prstGeom>
          <a:noFill/>
          <a:ln w="38100">
            <a:solidFill>
              <a:schemeClr val="accent4">
                <a:lumMod val="50000"/>
              </a:schemeClr>
            </a:solidFill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146</TotalTime>
  <Words>238</Words>
  <Application>Microsoft Office PowerPoint</Application>
  <PresentationFormat>Экран (4:3)</PresentationFormat>
  <Paragraphs>29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Преемственность детского дошкольного учреждения и школы. Первый класс</vt:lpstr>
      <vt:lpstr>Режимные моменты, общие для дошкольного учреждения и школы.                         Прогулка.</vt:lpstr>
      <vt:lpstr>Режимные моменты, общие для дошкольного учреждения и школы.                                                     Тихий час </vt:lpstr>
      <vt:lpstr>Режимные моменты, общие для дошкольного учреждения и школы.                                      Перемена в игровой зоне</vt:lpstr>
      <vt:lpstr>Организационные моменты, общие для  дошкольного учреждения и школы</vt:lpstr>
      <vt:lpstr>Организационные моменты, общие для  дошкольного учреждения и школы</vt:lpstr>
      <vt:lpstr>Чего бы хотели учителя от выпускников дошкольного учреждения</vt:lpstr>
      <vt:lpstr>Тогда эффективность нашей работы возрастёт, а адаптация первоклассников пройдет менее болезненно</vt:lpstr>
      <vt:lpstr>Спасибо за внимание.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Преемственность детского дошкольного учреждения и школы. Первый класс</dc:title>
  <dc:creator>Maman</dc:creator>
  <cp:lastModifiedBy>Maman</cp:lastModifiedBy>
  <cp:revision>2</cp:revision>
  <dcterms:created xsi:type="dcterms:W3CDTF">2015-11-16T15:59:15Z</dcterms:created>
  <dcterms:modified xsi:type="dcterms:W3CDTF">2016-03-24T21:37:24Z</dcterms:modified>
</cp:coreProperties>
</file>