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1" r:id="rId3"/>
    <p:sldId id="262" r:id="rId4"/>
    <p:sldId id="263" r:id="rId5"/>
    <p:sldId id="264" r:id="rId6"/>
    <p:sldId id="265" r:id="rId7"/>
    <p:sldId id="266" r:id="rId8"/>
    <p:sldId id="271" r:id="rId9"/>
    <p:sldId id="268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18104"/>
    <a:srgbClr val="77F9B5"/>
    <a:srgbClr val="FF6600"/>
    <a:srgbClr val="014703"/>
    <a:srgbClr val="CC3300"/>
    <a:srgbClr val="0066FF"/>
    <a:srgbClr val="016703"/>
    <a:srgbClr val="210AC8"/>
    <a:srgbClr val="E549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289" autoAdjust="0"/>
    <p:restoredTop sz="94660"/>
  </p:normalViewPr>
  <p:slideViewPr>
    <p:cSldViewPr>
      <p:cViewPr varScale="1">
        <p:scale>
          <a:sx n="85" d="100"/>
          <a:sy n="85" d="100"/>
        </p:scale>
        <p:origin x="-21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3F3E-0899-4A8A-8773-69AAD456174B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778E7-725E-40D8-B67D-B78FE855A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3F3E-0899-4A8A-8773-69AAD456174B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778E7-725E-40D8-B67D-B78FE855A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3F3E-0899-4A8A-8773-69AAD456174B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778E7-725E-40D8-B67D-B78FE855A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3F3E-0899-4A8A-8773-69AAD456174B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778E7-725E-40D8-B67D-B78FE855A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3F3E-0899-4A8A-8773-69AAD456174B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778E7-725E-40D8-B67D-B78FE855A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3F3E-0899-4A8A-8773-69AAD456174B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778E7-725E-40D8-B67D-B78FE855A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3F3E-0899-4A8A-8773-69AAD456174B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778E7-725E-40D8-B67D-B78FE855A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3F3E-0899-4A8A-8773-69AAD456174B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778E7-725E-40D8-B67D-B78FE855A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3F3E-0899-4A8A-8773-69AAD456174B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778E7-725E-40D8-B67D-B78FE855A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3F3E-0899-4A8A-8773-69AAD456174B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778E7-725E-40D8-B67D-B78FE855A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23F3E-0899-4A8A-8773-69AAD456174B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778E7-725E-40D8-B67D-B78FE855A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23F3E-0899-4A8A-8773-69AAD456174B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778E7-725E-40D8-B67D-B78FE855A7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549B1">
                <a:alpha val="77000"/>
              </a:srgbClr>
            </a:gs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71536" y="500042"/>
            <a:ext cx="8644030" cy="2862322"/>
          </a:xfrm>
          <a:prstGeom prst="rect">
            <a:avLst/>
          </a:prstGeom>
        </p:spPr>
        <p:txBody>
          <a:bodyPr wrap="square">
            <a:spAutoFit/>
            <a:scene3d>
              <a:camera prst="perspectiveHeroicExtremeLeftFacing"/>
              <a:lightRig rig="threePt" dir="t"/>
            </a:scene3d>
          </a:bodyPr>
          <a:lstStyle/>
          <a:p>
            <a:pPr algn="ctr"/>
            <a:r>
              <a:rPr lang="ru-RU" sz="6000" b="1" spc="150" dirty="0" smtClean="0">
                <a:ln w="11430"/>
                <a:solidFill>
                  <a:srgbClr val="549E2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Вербальное </a:t>
            </a:r>
            <a:r>
              <a:rPr lang="ru-RU" sz="6000" b="1" spc="150" dirty="0" smtClean="0">
                <a:ln w="11430"/>
                <a:solidFill>
                  <a:srgbClr val="0066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общение </a:t>
            </a:r>
            <a:r>
              <a:rPr lang="ru-RU" sz="6000" b="1" spc="150" dirty="0" smtClean="0">
                <a:ln w="11430"/>
                <a:solidFill>
                  <a:srgbClr val="549E2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как </a:t>
            </a:r>
            <a:r>
              <a:rPr lang="ru-RU" sz="6000" b="1" spc="150" dirty="0" smtClean="0">
                <a:ln w="11430"/>
                <a:solidFill>
                  <a:srgbClr val="D83C69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эффективная </a:t>
            </a:r>
            <a:r>
              <a:rPr lang="ru-RU" sz="6000" b="1" spc="150" dirty="0" smtClean="0">
                <a:ln w="11430"/>
                <a:solidFill>
                  <a:srgbClr val="0066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форма</a:t>
            </a:r>
            <a:r>
              <a:rPr lang="ru-RU" sz="6000" b="1" spc="150" dirty="0" smtClean="0">
                <a:ln w="11430"/>
                <a:solidFill>
                  <a:srgbClr val="549E2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6000" b="1" spc="150" dirty="0" smtClean="0">
                <a:ln w="11430"/>
                <a:solidFill>
                  <a:srgbClr val="FFCC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фасилитации</a:t>
            </a:r>
            <a:endParaRPr lang="ru-RU" sz="6000" b="1" spc="150" dirty="0">
              <a:ln w="11430"/>
              <a:solidFill>
                <a:srgbClr val="FFCC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6" descr="C:\Users\2\Desktop\images-(15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43380"/>
            <a:ext cx="4643438" cy="27146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00694" y="5357826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Подготовил: </a:t>
            </a:r>
          </a:p>
          <a:p>
            <a:pPr algn="ctr"/>
            <a:r>
              <a:rPr lang="ru-RU" b="1" dirty="0" smtClean="0"/>
              <a:t>педагог-психолог</a:t>
            </a:r>
          </a:p>
          <a:p>
            <a:pPr algn="ctr"/>
            <a:r>
              <a:rPr lang="ru-RU" b="1" dirty="0" smtClean="0"/>
              <a:t>ГБДОУ </a:t>
            </a:r>
            <a:r>
              <a:rPr lang="ru-RU" b="1" dirty="0" err="1" smtClean="0"/>
              <a:t>д</a:t>
            </a:r>
            <a:r>
              <a:rPr lang="ru-RU" b="1" dirty="0" smtClean="0"/>
              <a:t>/с №6 Палей О.Я</a:t>
            </a:r>
          </a:p>
          <a:p>
            <a:pPr algn="ctr"/>
            <a:r>
              <a:rPr lang="ru-RU" b="1" dirty="0" smtClean="0"/>
              <a:t>2016г.</a:t>
            </a:r>
            <a:endParaRPr lang="ru-RU" b="1" dirty="0"/>
          </a:p>
        </p:txBody>
      </p:sp>
    </p:spTree>
  </p:cSld>
  <p:clrMapOvr>
    <a:masterClrMapping/>
  </p:clrMapOvr>
  <p:transition spd="slow">
    <p:randomBar dir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торты\allfons.ru_192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04837"/>
          </a:xfrm>
          <a:prstGeom prst="rect">
            <a:avLst/>
          </a:prstGeom>
          <a:noFill/>
        </p:spPr>
      </p:pic>
      <p:pic>
        <p:nvPicPr>
          <p:cNvPr id="1027" name="Picture 3" descr="C:\Users\2\Desktop\дети\родители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2285992"/>
            <a:ext cx="5563823" cy="428153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-214346" y="285728"/>
            <a:ext cx="907262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</a:t>
            </a:r>
            <a:endParaRPr lang="ru-RU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торты\allfons.ru_192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581"/>
            <a:ext cx="9144000" cy="680483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428604"/>
            <a:ext cx="8715436" cy="44012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elaxed"/>
              <a:lightRig rig="threePt" dir="t"/>
            </a:scene3d>
          </a:bodyPr>
          <a:lstStyle/>
          <a:p>
            <a:pPr algn="ctr"/>
            <a:r>
              <a:rPr lang="ru-RU" sz="4000" b="1" dirty="0" smtClean="0">
                <a:solidFill>
                  <a:srgbClr val="23269D"/>
                </a:solidFill>
                <a:latin typeface="Arial" pitchFamily="34" charset="0"/>
                <a:cs typeface="Arial" pitchFamily="34" charset="0"/>
              </a:rPr>
              <a:t>Вербальное (или речевое) общение - это «процесс установления и поддержания </a:t>
            </a:r>
          </a:p>
          <a:p>
            <a:pPr algn="ctr"/>
            <a:r>
              <a:rPr lang="ru-RU" sz="4000" b="1" dirty="0" smtClean="0">
                <a:solidFill>
                  <a:srgbClr val="23269D"/>
                </a:solidFill>
                <a:latin typeface="Arial" pitchFamily="34" charset="0"/>
                <a:cs typeface="Arial" pitchFamily="34" charset="0"/>
              </a:rPr>
              <a:t>целенаправленного , прямого или опосредованного контакта между людьми при помощи языка» (Куницына В.Н.)</a:t>
            </a:r>
            <a:endParaRPr lang="ru-RU" sz="4000" b="1" dirty="0">
              <a:solidFill>
                <a:srgbClr val="23269D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2\Desktop\images-(16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4857736"/>
            <a:ext cx="3781429" cy="20002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торты\allfons.ru_192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581"/>
            <a:ext cx="9144000" cy="6804837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2844" y="179249"/>
            <a:ext cx="9001156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spAutoFit/>
            <a:scene3d>
              <a:camera prst="perspectiveAbove"/>
              <a:lightRig rig="threePt" dir="t"/>
            </a:scene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требование к собеседникам действовать таким образом, который соответствовал бы принятой цели и направлению разговора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предполагает, что вербальное общение должно:</a:t>
            </a:r>
            <a:endParaRPr lang="ru-RU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содержать оптимальное количество информации;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содержать правдивые высказывания;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соответствовать целям, предмету разговора;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быть ясным.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14290"/>
            <a:ext cx="8358246" cy="12805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>
                <a:gd name="adj1" fmla="val 9969"/>
                <a:gd name="adj2" fmla="val 456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rgbClr val="018104"/>
                </a:solidFill>
                <a:effectLst/>
              </a:rPr>
              <a:t>Принцип кооперации</a:t>
            </a:r>
            <a:endParaRPr lang="ru-RU" sz="5400" b="1" cap="none" spc="0" dirty="0">
              <a:ln/>
              <a:solidFill>
                <a:srgbClr val="018104"/>
              </a:solidFill>
              <a:effectLst/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торты\allfons.ru_192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581"/>
            <a:ext cx="9144000" cy="6804837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71538" y="3143248"/>
            <a:ext cx="657229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тактичности;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великодушия;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одобрения;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скромности;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согласия;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благожелательности.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85728"/>
            <a:ext cx="7814576" cy="258532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вежливости,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который подразумевает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выражение в речи: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F:\люди говорят\images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714356"/>
            <a:ext cx="7143800" cy="6143644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85720" y="357166"/>
            <a:ext cx="84296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6600"/>
                </a:solidFill>
              </a:rPr>
              <a:t>Стратегия речевого общения – это процесс построения коммуникации, направленной на достижение долговременных результатов. </a:t>
            </a:r>
          </a:p>
          <a:p>
            <a:endParaRPr lang="ru-RU" sz="2800" b="1" dirty="0" smtClean="0">
              <a:solidFill>
                <a:srgbClr val="FF6600"/>
              </a:solidFill>
            </a:endParaRPr>
          </a:p>
          <a:p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b="1" dirty="0" smtClean="0">
                <a:solidFill>
                  <a:srgbClr val="210AC8"/>
                </a:solidFill>
              </a:rPr>
              <a:t>Целью стратегии может быть завоевание авторитета, любви, призыв к сотрудничеству и др. </a:t>
            </a:r>
            <a:endParaRPr lang="ru-RU" sz="2800" b="1" dirty="0">
              <a:solidFill>
                <a:srgbClr val="210AC8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500570"/>
            <a:ext cx="88583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16703"/>
                </a:solidFill>
              </a:rPr>
              <a:t>Главная цель взаимодействия педагога с родителями – это совместная помощь ребенку в различных ситуациях воспитания и обучения. Для реализации данной стратегии каждый педагог должен выбрать лучшие, наиболее подходящие методы и приемы.</a:t>
            </a:r>
            <a:endParaRPr lang="ru-RU" sz="2400" b="1" dirty="0">
              <a:solidFill>
                <a:srgbClr val="016703"/>
              </a:solidFill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торты\allfons.ru_192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163"/>
            <a:ext cx="9144000" cy="68048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1428736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« Я-высказвание» представляет собой один из приемлемых способов выражения своих чувств и принятия ответственности на себя за происходящее. </a:t>
            </a:r>
            <a:endParaRPr lang="ru-RU" sz="2400" b="1" dirty="0"/>
          </a:p>
        </p:txBody>
      </p:sp>
      <p:pic>
        <p:nvPicPr>
          <p:cNvPr id="1026" name="Picture 2" descr="F:\люди говорят\images (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2714620"/>
            <a:ext cx="4654665" cy="3786214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57158" y="0"/>
            <a:ext cx="846687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Техника «Я-высказывания»</a:t>
            </a:r>
            <a:endParaRPr lang="ru-RU" sz="5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торты\allfons.ru_192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0483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28662" y="285728"/>
            <a:ext cx="7358114" cy="1928826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Алгоритм построения 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 «Я-высказывания»</a:t>
            </a:r>
          </a:p>
          <a:p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2000240"/>
            <a:ext cx="837562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Объективное описание произошедшего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(без собственной оценки происходящего)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Точная вербализация своих чувств, возникших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говорящего в напряженной ситуации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Описание причины возникновения чувства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Выражение просьбы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торты\allfons.ru_192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163"/>
            <a:ext cx="9144000" cy="680483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785794"/>
            <a:ext cx="8286808" cy="107154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>
                <a:gd name="adj1" fmla="val 6250"/>
                <a:gd name="adj2" fmla="val 1458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6">
                    <a:lumMod val="50000"/>
                  </a:schemeClr>
                </a:solidFill>
                <a:effectLst/>
              </a:rPr>
              <a:t>Техники постановки вопросов</a:t>
            </a:r>
            <a:endParaRPr lang="ru-RU" sz="54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929066"/>
            <a:ext cx="25651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/>
                <a:effectLst/>
              </a:rPr>
              <a:t>Открытые </a:t>
            </a:r>
          </a:p>
          <a:p>
            <a:pPr algn="ctr"/>
            <a:r>
              <a:rPr lang="ru-RU" sz="4000" b="1" cap="none" spc="0" dirty="0" smtClean="0">
                <a:ln/>
                <a:effectLst/>
              </a:rPr>
              <a:t>вопросы</a:t>
            </a:r>
            <a:endParaRPr lang="ru-RU" sz="4000" b="1" cap="none" spc="0" dirty="0">
              <a:ln/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3929066"/>
            <a:ext cx="251863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/>
                <a:effectLst/>
              </a:rPr>
              <a:t>Закрытые </a:t>
            </a:r>
          </a:p>
          <a:p>
            <a:pPr algn="ctr"/>
            <a:r>
              <a:rPr lang="ru-RU" sz="4000" b="1" cap="none" spc="0" dirty="0" smtClean="0">
                <a:ln/>
                <a:effectLst/>
              </a:rPr>
              <a:t>вопросы</a:t>
            </a:r>
            <a:endParaRPr lang="ru-RU" sz="4000" b="1" cap="none" spc="0" dirty="0">
              <a:ln/>
              <a:effectLst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785918" y="2714620"/>
            <a:ext cx="785818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429388" y="2786058"/>
            <a:ext cx="785818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randomBar dir="vert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торты\allfons.ru_192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163"/>
            <a:ext cx="9144000" cy="6804837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2844" y="2357430"/>
            <a:ext cx="4143404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22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22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АДВОКАТ</a:t>
            </a:r>
          </a:p>
          <a:p>
            <a:pPr marL="0" marR="0" lvl="0" indent="2222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главной целью воспитателя является обвинение</a:t>
            </a:r>
          </a:p>
          <a:p>
            <a:pPr marL="0" marR="0" lvl="0" indent="2222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(ребенка или его родителей)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00332" y="4429132"/>
            <a:ext cx="61436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22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ПРОКУРОР</a:t>
            </a:r>
          </a:p>
          <a:p>
            <a:pPr marL="0" marR="0" lvl="0" indent="2222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подразумевает защиту педагогом </a:t>
            </a:r>
          </a:p>
          <a:p>
            <a:pPr marL="0" marR="0" lvl="0" indent="2222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ребенка (или его родителей)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500042"/>
            <a:ext cx="8501122" cy="100013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Right">
              <a:avLst>
                <a:gd name="adj" fmla="val 19480"/>
              </a:avLst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kumimoji="0" lang="ru-RU" sz="4000" b="1" i="0" u="none" strike="noStrike" cap="all" spc="0" normalizeH="0" baseline="0" dirty="0" smtClean="0">
                <a:ln/>
                <a:solidFill>
                  <a:srgbClr val="01810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Стили </a:t>
            </a:r>
            <a:r>
              <a:rPr kumimoji="0" lang="ru-RU" sz="4000" b="1" i="0" u="none" strike="noStrike" cap="all" spc="0" normalizeH="0" baseline="0" dirty="0" smtClean="0">
                <a:ln/>
                <a:solidFill>
                  <a:srgbClr val="01810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all" spc="0" normalizeH="0" baseline="0" dirty="0" smtClean="0">
                <a:ln/>
                <a:solidFill>
                  <a:srgbClr val="01810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адвокат</a:t>
            </a:r>
            <a:r>
              <a:rPr kumimoji="0" lang="ru-RU" sz="4000" b="1" i="0" u="none" strike="noStrike" cap="all" spc="0" normalizeH="0" baseline="0" dirty="0" smtClean="0">
                <a:ln/>
                <a:solidFill>
                  <a:srgbClr val="01810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4000" b="1" i="0" u="none" strike="noStrike" cap="all" spc="0" normalizeH="0" baseline="0" dirty="0" smtClean="0">
                <a:ln/>
                <a:solidFill>
                  <a:srgbClr val="01810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kumimoji="0" lang="ru-RU" sz="4000" b="1" i="0" u="none" strike="noStrike" cap="all" spc="0" normalizeH="0" baseline="0" dirty="0" smtClean="0">
                <a:ln/>
                <a:solidFill>
                  <a:srgbClr val="01810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4000" b="1" i="0" u="none" strike="noStrike" cap="all" spc="0" normalizeH="0" baseline="0" dirty="0" smtClean="0">
                <a:ln/>
                <a:solidFill>
                  <a:srgbClr val="01810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all" spc="0" normalizeH="0" baseline="0" dirty="0" smtClean="0">
                <a:ln/>
                <a:solidFill>
                  <a:srgbClr val="01810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прокурор</a:t>
            </a:r>
            <a:r>
              <a:rPr kumimoji="0" lang="ru-RU" sz="4000" b="1" i="0" u="none" strike="noStrike" cap="all" spc="0" normalizeH="0" baseline="0" dirty="0" smtClean="0">
                <a:ln/>
                <a:solidFill>
                  <a:srgbClr val="01810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lang="ru-RU" sz="4000" b="1" cap="all" spc="0" dirty="0">
              <a:ln/>
              <a:solidFill>
                <a:srgbClr val="01810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274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</dc:creator>
  <cp:lastModifiedBy>2</cp:lastModifiedBy>
  <cp:revision>32</cp:revision>
  <dcterms:created xsi:type="dcterms:W3CDTF">2016-03-14T07:38:33Z</dcterms:created>
  <dcterms:modified xsi:type="dcterms:W3CDTF">2016-03-16T07:07:15Z</dcterms:modified>
</cp:coreProperties>
</file>