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2" r:id="rId5"/>
    <p:sldId id="261" r:id="rId6"/>
    <p:sldId id="264" r:id="rId7"/>
    <p:sldId id="263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80FA-BEB4-4728-8039-44864E15558B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1ADB-27E7-4448-BC74-9D6E8CED3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80FA-BEB4-4728-8039-44864E15558B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1ADB-27E7-4448-BC74-9D6E8CED3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80FA-BEB4-4728-8039-44864E15558B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1ADB-27E7-4448-BC74-9D6E8CED3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80FA-BEB4-4728-8039-44864E15558B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1ADB-27E7-4448-BC74-9D6E8CED3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80FA-BEB4-4728-8039-44864E15558B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1ADB-27E7-4448-BC74-9D6E8CED3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80FA-BEB4-4728-8039-44864E15558B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1ADB-27E7-4448-BC74-9D6E8CED3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80FA-BEB4-4728-8039-44864E15558B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1ADB-27E7-4448-BC74-9D6E8CED3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80FA-BEB4-4728-8039-44864E15558B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1ADB-27E7-4448-BC74-9D6E8CED3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80FA-BEB4-4728-8039-44864E15558B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1ADB-27E7-4448-BC74-9D6E8CED3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80FA-BEB4-4728-8039-44864E15558B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1ADB-27E7-4448-BC74-9D6E8CED3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80FA-BEB4-4728-8039-44864E15558B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F1ADB-27E7-4448-BC74-9D6E8CED3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B80FA-BEB4-4728-8039-44864E15558B}" type="datetimeFigureOut">
              <a:rPr lang="ru-RU" smtClean="0"/>
              <a:pPr/>
              <a:t>05.01.2012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F1ADB-27E7-4448-BC74-9D6E8CED3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ина\Desktop\Новая папка (5)\kletki_morogenoe - копия - копия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1472" y="714356"/>
            <a:ext cx="2857520" cy="43577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3500430" y="642918"/>
            <a:ext cx="41434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Устный счёт</a:t>
            </a:r>
            <a:endParaRPr lang="ru-RU" sz="4000" dirty="0"/>
          </a:p>
        </p:txBody>
      </p:sp>
      <p:pic>
        <p:nvPicPr>
          <p:cNvPr id="6" name="Picture 140" descr="слон, анимашка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929066"/>
            <a:ext cx="2004267" cy="2714644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>
            <a:off x="3500430" y="1714488"/>
            <a:ext cx="1214446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20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643306" y="3214686"/>
            <a:ext cx="714380" cy="571504"/>
          </a:xfrm>
          <a:prstGeom prst="ellipse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3428992" y="2714620"/>
            <a:ext cx="928694" cy="71438"/>
          </a:xfrm>
          <a:prstGeom prst="straightConnector1">
            <a:avLst/>
          </a:prstGeom>
          <a:ln w="12700" cap="rnd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43372" y="2357430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+ 4</a:t>
            </a:r>
            <a:endParaRPr lang="ru-RU" sz="2800" b="1" dirty="0"/>
          </a:p>
        </p:txBody>
      </p:sp>
      <p:sp>
        <p:nvSpPr>
          <p:cNvPr id="11" name="Овал 10"/>
          <p:cNvSpPr/>
          <p:nvPr/>
        </p:nvSpPr>
        <p:spPr>
          <a:xfrm>
            <a:off x="4857752" y="3214686"/>
            <a:ext cx="857256" cy="57150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>
            <a:stCxn id="8" idx="6"/>
            <a:endCxn id="11" idx="2"/>
          </p:cNvCxnSpPr>
          <p:nvPr/>
        </p:nvCxnSpPr>
        <p:spPr>
          <a:xfrm>
            <a:off x="4357686" y="350043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86248" y="292893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- 3</a:t>
            </a:r>
            <a:endParaRPr lang="ru-RU" sz="2800" b="1" dirty="0"/>
          </a:p>
        </p:txBody>
      </p:sp>
      <p:sp>
        <p:nvSpPr>
          <p:cNvPr id="16" name="Овал 15"/>
          <p:cNvSpPr/>
          <p:nvPr/>
        </p:nvSpPr>
        <p:spPr>
          <a:xfrm>
            <a:off x="5786446" y="1643050"/>
            <a:ext cx="928694" cy="642942"/>
          </a:xfrm>
          <a:prstGeom prst="ellips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 flipH="1" flipV="1">
            <a:off x="5286380" y="2500306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86446" y="2714620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+ 8</a:t>
            </a:r>
            <a:endParaRPr lang="ru-RU" sz="2800" b="1" dirty="0"/>
          </a:p>
        </p:txBody>
      </p:sp>
      <p:sp>
        <p:nvSpPr>
          <p:cNvPr id="20" name="Овал 19"/>
          <p:cNvSpPr/>
          <p:nvPr/>
        </p:nvSpPr>
        <p:spPr>
          <a:xfrm>
            <a:off x="6500826" y="3286124"/>
            <a:ext cx="857256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22" name="Прямая со стрелкой 21"/>
          <p:cNvCxnSpPr>
            <a:endCxn id="20" idx="0"/>
          </p:cNvCxnSpPr>
          <p:nvPr/>
        </p:nvCxnSpPr>
        <p:spPr>
          <a:xfrm rot="16200000" flipH="1">
            <a:off x="6215074" y="2571744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15140" y="2357430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+ 1</a:t>
            </a:r>
            <a:endParaRPr lang="ru-RU" sz="2800" b="1" dirty="0"/>
          </a:p>
        </p:txBody>
      </p:sp>
      <p:sp>
        <p:nvSpPr>
          <p:cNvPr id="24" name="Овал 23"/>
          <p:cNvSpPr/>
          <p:nvPr/>
        </p:nvSpPr>
        <p:spPr>
          <a:xfrm>
            <a:off x="7643834" y="428604"/>
            <a:ext cx="928694" cy="64294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26" name="Прямая со стрелкой 25"/>
          <p:cNvCxnSpPr>
            <a:endCxn id="24" idx="4"/>
          </p:cNvCxnSpPr>
          <p:nvPr/>
        </p:nvCxnSpPr>
        <p:spPr>
          <a:xfrm rot="5400000" flipH="1" flipV="1">
            <a:off x="6554404" y="1875224"/>
            <a:ext cx="2357454" cy="75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572396" y="1142984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+ 4</a:t>
            </a:r>
            <a:endParaRPr lang="ru-RU" sz="2800" b="1" dirty="0"/>
          </a:p>
        </p:txBody>
      </p:sp>
      <p:sp>
        <p:nvSpPr>
          <p:cNvPr id="28" name="Овал 27"/>
          <p:cNvSpPr/>
          <p:nvPr/>
        </p:nvSpPr>
        <p:spPr>
          <a:xfrm>
            <a:off x="6500826" y="4643446"/>
            <a:ext cx="857256" cy="7143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rot="5400000">
            <a:off x="5857884" y="2428868"/>
            <a:ext cx="3857652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58082" y="3714752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+ 6</a:t>
            </a:r>
            <a:endParaRPr lang="ru-RU" sz="2800" b="1" dirty="0"/>
          </a:p>
        </p:txBody>
      </p:sp>
      <p:sp>
        <p:nvSpPr>
          <p:cNvPr id="32" name="Овал 31"/>
          <p:cNvSpPr/>
          <p:nvPr/>
        </p:nvSpPr>
        <p:spPr>
          <a:xfrm>
            <a:off x="8072462" y="4929198"/>
            <a:ext cx="928694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6215074" y="5929330"/>
            <a:ext cx="928694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35" name="Прямая со стрелкой 34"/>
          <p:cNvCxnSpPr>
            <a:stCxn id="28" idx="6"/>
          </p:cNvCxnSpPr>
          <p:nvPr/>
        </p:nvCxnSpPr>
        <p:spPr>
          <a:xfrm>
            <a:off x="7358082" y="5000636"/>
            <a:ext cx="71438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33" idx="6"/>
          </p:cNvCxnSpPr>
          <p:nvPr/>
        </p:nvCxnSpPr>
        <p:spPr>
          <a:xfrm rot="10800000" flipV="1">
            <a:off x="7143768" y="5643578"/>
            <a:ext cx="121444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4429124" y="5143512"/>
            <a:ext cx="857256" cy="7143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00958" y="4786322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+ 3</a:t>
            </a:r>
            <a:endParaRPr lang="ru-RU" sz="2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500958" y="5715016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-2</a:t>
            </a:r>
            <a:endParaRPr lang="ru-RU" sz="2800" b="1" dirty="0"/>
          </a:p>
        </p:txBody>
      </p:sp>
      <p:cxnSp>
        <p:nvCxnSpPr>
          <p:cNvPr id="44" name="Прямая со стрелкой 43"/>
          <p:cNvCxnSpPr/>
          <p:nvPr/>
        </p:nvCxnSpPr>
        <p:spPr>
          <a:xfrm rot="10800000">
            <a:off x="5286380" y="5715016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572132" y="5572140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+1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9" presetClass="entr" presetSubtype="1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9" presetClass="entr" presetSubtype="1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марина\Desktop\Новая папка (5)\kletki_podark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376" y="642918"/>
            <a:ext cx="3657682" cy="4000528"/>
          </a:xfrm>
          <a:prstGeom prst="rect">
            <a:avLst/>
          </a:prstGeom>
          <a:noFill/>
        </p:spPr>
      </p:pic>
      <p:pic>
        <p:nvPicPr>
          <p:cNvPr id="3" name="Picture 2" descr="C:\Users\марина\Desktop\1260125111_scan100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500042"/>
            <a:ext cx="4876069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марина\Desktop\Новая папка (5)\kletki_sobaka_sl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2143125" cy="2295525"/>
          </a:xfrm>
          <a:prstGeom prst="rect">
            <a:avLst/>
          </a:prstGeom>
          <a:noFill/>
        </p:spPr>
      </p:pic>
      <p:pic>
        <p:nvPicPr>
          <p:cNvPr id="1026" name="Рисунок 12" descr="24-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357166"/>
            <a:ext cx="1304925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14" descr="28-3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2285992"/>
            <a:ext cx="132080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Рисунок 11" descr="2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357166"/>
            <a:ext cx="1304925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Рисунок 13" descr="27-2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2285992"/>
            <a:ext cx="12636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572000" y="571480"/>
            <a:ext cx="407196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Назовите номера домов на левой стороне улицы.  </a:t>
            </a:r>
          </a:p>
          <a:p>
            <a:r>
              <a:rPr lang="ru-RU" sz="2000" dirty="0" smtClean="0"/>
              <a:t>-Какую закономерность заметили?  </a:t>
            </a:r>
          </a:p>
          <a:p>
            <a:r>
              <a:rPr lang="ru-RU" sz="2000" dirty="0" smtClean="0"/>
              <a:t>-Кто может продолжить этот ряд чисел?  </a:t>
            </a:r>
          </a:p>
          <a:p>
            <a:r>
              <a:rPr lang="ru-RU" sz="2000" dirty="0" smtClean="0"/>
              <a:t>-Прочитайте номера домов на правой стороне улицы.  </a:t>
            </a:r>
          </a:p>
          <a:p>
            <a:r>
              <a:rPr lang="ru-RU" sz="2000" dirty="0" smtClean="0"/>
              <a:t>-Номер какого дома пропущен? </a:t>
            </a:r>
          </a:p>
          <a:p>
            <a:r>
              <a:rPr lang="ru-RU" sz="2000" dirty="0" smtClean="0"/>
              <a:t>-Какое из чисел состоит из круглых десятков? </a:t>
            </a:r>
          </a:p>
          <a:p>
            <a:r>
              <a:rPr lang="ru-RU" sz="2000" dirty="0" smtClean="0"/>
              <a:t>-Назовите число десятков и единиц  в числах 24, 26, 28.</a:t>
            </a:r>
          </a:p>
          <a:p>
            <a:r>
              <a:rPr lang="ru-RU" sz="2000" dirty="0" smtClean="0"/>
              <a:t>-Представьте числа 23, 25, 27, 29 в виде суммы разрядных слагаемых. </a:t>
            </a:r>
            <a:endParaRPr lang="ru-RU" sz="2000" dirty="0"/>
          </a:p>
        </p:txBody>
      </p:sp>
      <p:pic>
        <p:nvPicPr>
          <p:cNvPr id="1030" name="Рисунок 23" descr="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86050" y="5072074"/>
            <a:ext cx="59467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85720" y="4286256"/>
            <a:ext cx="25003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23+17	50-36+14	</a:t>
            </a:r>
          </a:p>
          <a:p>
            <a:r>
              <a:rPr lang="ru-RU" b="1" dirty="0" smtClean="0"/>
              <a:t>38+12       13+56-12</a:t>
            </a:r>
          </a:p>
          <a:p>
            <a:r>
              <a:rPr lang="ru-RU" b="1" dirty="0" smtClean="0"/>
              <a:t>24-16	35-16-15</a:t>
            </a:r>
          </a:p>
          <a:p>
            <a:r>
              <a:rPr lang="ru-RU" b="1" dirty="0" smtClean="0"/>
              <a:t>45-26	28+34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404664"/>
            <a:ext cx="30187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Вычисли: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571612"/>
            <a:ext cx="142859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50+30=</a:t>
            </a:r>
          </a:p>
          <a:p>
            <a:r>
              <a:rPr lang="ru-RU" sz="3200" b="1" dirty="0" smtClean="0"/>
              <a:t>41-1   =</a:t>
            </a:r>
          </a:p>
          <a:p>
            <a:r>
              <a:rPr lang="ru-RU" sz="3200" b="1" dirty="0" smtClean="0"/>
              <a:t>84-80 =</a:t>
            </a:r>
          </a:p>
          <a:p>
            <a:r>
              <a:rPr lang="ru-RU" sz="3200" b="1" dirty="0" smtClean="0"/>
              <a:t>10+9  =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1571612"/>
            <a:ext cx="142859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80-20 =</a:t>
            </a:r>
          </a:p>
          <a:p>
            <a:r>
              <a:rPr lang="ru-RU" sz="3200" b="1" dirty="0" smtClean="0"/>
              <a:t>30+15=</a:t>
            </a:r>
          </a:p>
          <a:p>
            <a:r>
              <a:rPr lang="ru-RU" sz="3200" b="1" dirty="0" smtClean="0"/>
              <a:t>74-20 =</a:t>
            </a:r>
          </a:p>
          <a:p>
            <a:r>
              <a:rPr lang="ru-RU" sz="3200" b="1" dirty="0" smtClean="0"/>
              <a:t>70-9   =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71868" y="1571612"/>
            <a:ext cx="149912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90-30 =</a:t>
            </a:r>
          </a:p>
          <a:p>
            <a:r>
              <a:rPr lang="ru-RU" sz="3200" b="1" dirty="0" smtClean="0"/>
              <a:t>44+1  =</a:t>
            </a:r>
          </a:p>
          <a:p>
            <a:r>
              <a:rPr lang="ru-RU" sz="3200" b="1" dirty="0" smtClean="0"/>
              <a:t>37-20 =</a:t>
            </a:r>
          </a:p>
          <a:p>
            <a:r>
              <a:rPr lang="ru-RU" sz="3200" b="1" dirty="0" smtClean="0"/>
              <a:t>90+9   =</a:t>
            </a:r>
            <a:endParaRPr lang="ru-RU" sz="3200" b="1" dirty="0"/>
          </a:p>
        </p:txBody>
      </p:sp>
      <p:pic>
        <p:nvPicPr>
          <p:cNvPr id="3075" name="Picture 3" descr="D:\мама\Мои рисунки\анимации\f33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521411"/>
            <a:ext cx="2000264" cy="3082976"/>
          </a:xfrm>
          <a:prstGeom prst="rect">
            <a:avLst/>
          </a:prstGeom>
          <a:noFill/>
        </p:spPr>
      </p:pic>
      <p:pic>
        <p:nvPicPr>
          <p:cNvPr id="12" name="Picture 2" descr="C:\Users\марина\Desktop\Новая папка (5)\kletki_sneginki - копия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786190"/>
            <a:ext cx="3000396" cy="3012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Новая папка (5)\kletki_dom_kater_machina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28140" y="785794"/>
            <a:ext cx="4194646" cy="35004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2143108" y="5500702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7, 3, 2, 14, 9, 20, 17</a:t>
            </a:r>
            <a:r>
              <a:rPr lang="ru-RU" b="1" dirty="0" smtClean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4857760"/>
            <a:ext cx="41434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Устный счёт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642918"/>
            <a:ext cx="4000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/>
              <a:t>Прочитайте </a:t>
            </a:r>
            <a:r>
              <a:rPr lang="ru-RU" dirty="0"/>
              <a:t>числа; какое число самое большое (маленькое</a:t>
            </a:r>
            <a:r>
              <a:rPr lang="ru-RU" dirty="0" smtClean="0"/>
              <a:t>).</a:t>
            </a:r>
          </a:p>
          <a:p>
            <a:pPr marL="342900" indent="-342900"/>
            <a:r>
              <a:rPr lang="ru-RU" dirty="0" smtClean="0"/>
              <a:t> 2) Найти сумму чисел 14 и 20.</a:t>
            </a:r>
            <a:endParaRPr lang="ru-RU" dirty="0"/>
          </a:p>
          <a:p>
            <a:r>
              <a:rPr lang="ru-RU" dirty="0"/>
              <a:t> 3) Найдите сумму чисел 3 и 7.</a:t>
            </a:r>
          </a:p>
          <a:p>
            <a:r>
              <a:rPr lang="ru-RU" dirty="0"/>
              <a:t> 5) 20 уменьшить на 2.</a:t>
            </a:r>
          </a:p>
          <a:p>
            <a:r>
              <a:rPr lang="ru-RU" dirty="0"/>
              <a:t> 7) На сколько 9 больше 7.</a:t>
            </a:r>
          </a:p>
          <a:p>
            <a:r>
              <a:rPr lang="ru-RU" dirty="0"/>
              <a:t> 9) Сколько десятков и </a:t>
            </a:r>
            <a:r>
              <a:rPr lang="ru-RU" dirty="0" smtClean="0"/>
              <a:t>единиц </a:t>
            </a:r>
            <a:r>
              <a:rPr lang="ru-RU" dirty="0"/>
              <a:t>в числе 17. 	</a:t>
            </a:r>
          </a:p>
          <a:p>
            <a:r>
              <a:rPr lang="ru-RU" dirty="0"/>
              <a:t> 4) 14 увеличить </a:t>
            </a:r>
            <a:r>
              <a:rPr lang="ru-RU" dirty="0" smtClean="0"/>
              <a:t>на 2.</a:t>
            </a:r>
            <a:endParaRPr lang="ru-RU" dirty="0"/>
          </a:p>
          <a:p>
            <a:r>
              <a:rPr lang="ru-RU" dirty="0"/>
              <a:t> 6) За 2 тетради заплатили 20 рублей. Сколько стоит одна тетрадь?</a:t>
            </a:r>
          </a:p>
          <a:p>
            <a:r>
              <a:rPr lang="ru-RU" dirty="0"/>
              <a:t> 8) Найти </a:t>
            </a:r>
            <a:r>
              <a:rPr lang="ru-RU" dirty="0" smtClean="0"/>
              <a:t>сумму </a:t>
            </a:r>
            <a:r>
              <a:rPr lang="ru-RU" dirty="0"/>
              <a:t>чисел 17 и 2.</a:t>
            </a:r>
          </a:p>
          <a:p>
            <a:r>
              <a:rPr lang="ru-RU" dirty="0"/>
              <a:t> 10) Какое число близко к 17 </a:t>
            </a:r>
            <a:r>
              <a:rPr lang="ru-RU" dirty="0" smtClean="0"/>
              <a:t>и имеет 2 десятка?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Новая папка (5)\kletki_pe4enie - копия - копия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4429156" cy="464347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86446" y="857232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Устный счёт</a:t>
            </a:r>
            <a:endParaRPr lang="ru-RU" sz="3200" dirty="0"/>
          </a:p>
        </p:txBody>
      </p:sp>
      <p:sp>
        <p:nvSpPr>
          <p:cNvPr id="4" name="Скругленный прямоугольник 3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000628" y="1500174"/>
            <a:ext cx="1728788" cy="490537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15-6+2=</a:t>
            </a:r>
            <a:endParaRPr lang="ru-RU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000628" y="2214554"/>
            <a:ext cx="1728788" cy="490537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17-7-3=</a:t>
            </a:r>
            <a:endParaRPr lang="ru-RU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000628" y="2928934"/>
            <a:ext cx="1728788" cy="490537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47-7+4=</a:t>
            </a:r>
            <a:endParaRPr lang="ru-RU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5000628" y="3714752"/>
            <a:ext cx="1728788" cy="490537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33-1+8=</a:t>
            </a:r>
            <a:endParaRPr lang="ru-RU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Скругленный прямоугольник 7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4929190" y="4643446"/>
            <a:ext cx="1728788" cy="490537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5+15-3=</a:t>
            </a:r>
            <a:endParaRPr lang="ru-RU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Скругленный прямоугольник 8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4929190" y="5500702"/>
            <a:ext cx="1728788" cy="490537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18-4-2=</a:t>
            </a:r>
            <a:endParaRPr lang="ru-RU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Скругленный прямоугольник 9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7000892" y="1500174"/>
            <a:ext cx="1728788" cy="490537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55- 10=</a:t>
            </a:r>
            <a:endParaRPr lang="ru-RU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Скругленный прямоугольник 10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7000892" y="2214554"/>
            <a:ext cx="1728788" cy="490537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68-38=</a:t>
            </a:r>
            <a:endParaRPr lang="ru-RU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Скругленный прямоугольник 11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7072330" y="2928934"/>
            <a:ext cx="1728788" cy="490537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91-71=</a:t>
            </a:r>
            <a:endParaRPr lang="ru-RU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Скругленный прямоугольник 12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7072330" y="3714752"/>
            <a:ext cx="1728788" cy="490537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54+25=</a:t>
            </a:r>
            <a:endParaRPr lang="ru-RU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Скругленный прямоугольник 13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7143768" y="4572008"/>
            <a:ext cx="1728788" cy="490537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63+22=</a:t>
            </a:r>
            <a:endParaRPr lang="ru-RU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>
            <a:spLocks noChangeArrowheads="1"/>
          </p:cNvSpPr>
          <p:nvPr/>
        </p:nvSpPr>
        <p:spPr bwMode="auto">
          <a:xfrm>
            <a:off x="7143768" y="5500702"/>
            <a:ext cx="1728788" cy="490537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71+18=</a:t>
            </a:r>
            <a:endParaRPr lang="ru-RU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5400000" flipH="1" flipV="1">
            <a:off x="1785918" y="1071546"/>
            <a:ext cx="1571636" cy="1285884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3214678" y="928670"/>
            <a:ext cx="2214578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429256" y="928670"/>
            <a:ext cx="2286016" cy="114300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5786446" y="2714620"/>
            <a:ext cx="2571768" cy="1285884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928926" y="4643446"/>
            <a:ext cx="3500462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1357290" y="3071810"/>
            <a:ext cx="2143140" cy="1000132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Волна 16"/>
          <p:cNvSpPr/>
          <p:nvPr/>
        </p:nvSpPr>
        <p:spPr>
          <a:xfrm>
            <a:off x="1714480" y="1142984"/>
            <a:ext cx="714380" cy="571504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1179489" y="1963727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28860" y="92867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3</a:t>
            </a:r>
            <a:endParaRPr lang="ru-RU" sz="4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000496" y="214290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3</a:t>
            </a:r>
            <a:endParaRPr lang="ru-RU" sz="5400" b="1" dirty="0"/>
          </a:p>
        </p:txBody>
      </p:sp>
      <p:sp>
        <p:nvSpPr>
          <p:cNvPr id="24" name="TextBox 23"/>
          <p:cNvSpPr txBox="1"/>
          <p:nvPr/>
        </p:nvSpPr>
        <p:spPr>
          <a:xfrm rot="1902775">
            <a:off x="6466168" y="699168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4</a:t>
            </a:r>
            <a:endParaRPr lang="ru-RU" sz="5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785918" y="3214686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5</a:t>
            </a:r>
            <a:endParaRPr lang="ru-RU" sz="5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286644" y="2857496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6</a:t>
            </a:r>
            <a:endParaRPr lang="ru-RU" sz="5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516075" y="4659121"/>
            <a:ext cx="6399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 </a:t>
            </a:r>
            <a:r>
              <a:rPr lang="ru-RU" sz="5400" b="1" dirty="0" smtClean="0"/>
              <a:t>7</a:t>
            </a:r>
            <a:endParaRPr lang="ru-RU" sz="5400" b="1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643042" y="250030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126" descr="лиса, анимашка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143380"/>
            <a:ext cx="2714612" cy="1817220"/>
          </a:xfrm>
          <a:prstGeom prst="rect">
            <a:avLst/>
          </a:prstGeom>
          <a:noFill/>
        </p:spPr>
      </p:pic>
      <p:pic>
        <p:nvPicPr>
          <p:cNvPr id="39" name="Picture 82" descr="осел, анимашка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-285784" y="1357298"/>
            <a:ext cx="2214578" cy="2816537"/>
          </a:xfrm>
          <a:prstGeom prst="rect">
            <a:avLst/>
          </a:prstGeom>
          <a:noFill/>
        </p:spPr>
      </p:pic>
      <p:pic>
        <p:nvPicPr>
          <p:cNvPr id="40" name="Picture 92" descr="мартышка, анимашка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4500570"/>
            <a:ext cx="2129440" cy="1850584"/>
          </a:xfrm>
          <a:prstGeom prst="rect">
            <a:avLst/>
          </a:prstGeom>
          <a:noFill/>
        </p:spPr>
      </p:pic>
      <p:pic>
        <p:nvPicPr>
          <p:cNvPr id="42" name="Picture 132" descr="корова, анимашка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3" y="100759"/>
            <a:ext cx="1785918" cy="2399523"/>
          </a:xfrm>
          <a:prstGeom prst="rect">
            <a:avLst/>
          </a:prstGeom>
          <a:noFill/>
        </p:spPr>
      </p:pic>
      <p:sp>
        <p:nvSpPr>
          <p:cNvPr id="43" name="Овал 42"/>
          <p:cNvSpPr/>
          <p:nvPr/>
        </p:nvSpPr>
        <p:spPr>
          <a:xfrm>
            <a:off x="7929586" y="2571744"/>
            <a:ext cx="928694" cy="642942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10</a:t>
            </a:r>
            <a:endParaRPr lang="ru-RU" sz="3600" dirty="0"/>
          </a:p>
        </p:txBody>
      </p:sp>
      <p:sp>
        <p:nvSpPr>
          <p:cNvPr id="44" name="Овал 43"/>
          <p:cNvSpPr/>
          <p:nvPr/>
        </p:nvSpPr>
        <p:spPr>
          <a:xfrm>
            <a:off x="7072330" y="6000768"/>
            <a:ext cx="928694" cy="64294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16</a:t>
            </a:r>
            <a:endParaRPr lang="ru-RU" sz="3600" dirty="0"/>
          </a:p>
        </p:txBody>
      </p:sp>
      <p:sp>
        <p:nvSpPr>
          <p:cNvPr id="45" name="Овал 44"/>
          <p:cNvSpPr/>
          <p:nvPr/>
        </p:nvSpPr>
        <p:spPr>
          <a:xfrm>
            <a:off x="285720" y="4143380"/>
            <a:ext cx="928694" cy="642942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28</a:t>
            </a:r>
            <a:endParaRPr lang="ru-RU" sz="3600" dirty="0"/>
          </a:p>
        </p:txBody>
      </p:sp>
      <p:sp>
        <p:nvSpPr>
          <p:cNvPr id="46" name="Овал 45"/>
          <p:cNvSpPr/>
          <p:nvPr/>
        </p:nvSpPr>
        <p:spPr>
          <a:xfrm>
            <a:off x="2428860" y="6000768"/>
            <a:ext cx="928694" cy="642942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23</a:t>
            </a:r>
            <a:endParaRPr lang="ru-RU" sz="3600" dirty="0"/>
          </a:p>
        </p:txBody>
      </p:sp>
      <p:sp>
        <p:nvSpPr>
          <p:cNvPr id="47" name="Блок-схема: узел 46"/>
          <p:cNvSpPr/>
          <p:nvPr/>
        </p:nvSpPr>
        <p:spPr>
          <a:xfrm>
            <a:off x="7572396" y="2000240"/>
            <a:ext cx="285752" cy="28575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лок-схема: узел 47"/>
          <p:cNvSpPr/>
          <p:nvPr/>
        </p:nvSpPr>
        <p:spPr>
          <a:xfrm flipH="1">
            <a:off x="6286512" y="4429132"/>
            <a:ext cx="285751" cy="27622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лок-схема: узел 48"/>
          <p:cNvSpPr/>
          <p:nvPr/>
        </p:nvSpPr>
        <p:spPr>
          <a:xfrm>
            <a:off x="1857356" y="2357430"/>
            <a:ext cx="285752" cy="28575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 flipH="1">
            <a:off x="2857488" y="4429132"/>
            <a:ext cx="285752" cy="28575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357158" y="214290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33CC"/>
                </a:solidFill>
              </a:rPr>
              <a:t>Кто сколько пробежал?</a:t>
            </a:r>
            <a:endParaRPr lang="ru-RU" sz="2400" b="1" dirty="0">
              <a:solidFill>
                <a:srgbClr val="0033CC"/>
              </a:solidFill>
            </a:endParaRPr>
          </a:p>
        </p:txBody>
      </p:sp>
      <p:pic>
        <p:nvPicPr>
          <p:cNvPr id="31" name="Picture 2" descr="C:\Users\марина\Desktop\Новая папка (5)\kletki_sobaka_slon - копия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1142984"/>
            <a:ext cx="3500462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14" descr="C:\Documents and Settings\Юра\Рабочий стол\Новый год\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592" y="-603448"/>
            <a:ext cx="6840760" cy="7461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3" y="836613"/>
            <a:ext cx="2057400" cy="1590675"/>
          </a:xfrm>
          <a:prstGeom prst="rect">
            <a:avLst/>
          </a:prstGeom>
          <a:noFill/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1700808"/>
            <a:ext cx="2057400" cy="1590675"/>
          </a:xfrm>
          <a:prstGeom prst="rect">
            <a:avLst/>
          </a:prstGeom>
          <a:noFill/>
        </p:spPr>
      </p:pic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3356992"/>
            <a:ext cx="2057400" cy="1590675"/>
          </a:xfrm>
          <a:prstGeom prst="rect">
            <a:avLst/>
          </a:prstGeom>
          <a:noFill/>
        </p:spPr>
      </p:pic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2500" y="4797425"/>
            <a:ext cx="2057400" cy="1590675"/>
          </a:xfrm>
          <a:prstGeom prst="rect">
            <a:avLst/>
          </a:prstGeom>
          <a:noFill/>
        </p:spPr>
      </p:pic>
      <p:pic>
        <p:nvPicPr>
          <p:cNvPr id="64520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8888" y="4437063"/>
            <a:ext cx="2057400" cy="1590675"/>
          </a:xfrm>
          <a:prstGeom prst="rect">
            <a:avLst/>
          </a:prstGeom>
          <a:noFill/>
        </p:spPr>
      </p:pic>
      <p:pic>
        <p:nvPicPr>
          <p:cNvPr id="64521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2997200"/>
            <a:ext cx="2057400" cy="1590675"/>
          </a:xfrm>
          <a:prstGeom prst="rect">
            <a:avLst/>
          </a:prstGeom>
          <a:noFill/>
        </p:spPr>
      </p:pic>
      <p:sp>
        <p:nvSpPr>
          <p:cNvPr id="64524" name="AutoShape 12"/>
          <p:cNvSpPr>
            <a:spLocks noChangeArrowheads="1"/>
          </p:cNvSpPr>
          <p:nvPr/>
        </p:nvSpPr>
        <p:spPr bwMode="auto">
          <a:xfrm>
            <a:off x="2987824" y="2924944"/>
            <a:ext cx="935038" cy="576262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 rot="599540">
            <a:off x="3201813" y="2911624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13</a:t>
            </a:r>
          </a:p>
        </p:txBody>
      </p:sp>
      <p:sp>
        <p:nvSpPr>
          <p:cNvPr id="64528" name="AutoShape 16"/>
          <p:cNvSpPr>
            <a:spLocks noChangeArrowheads="1"/>
          </p:cNvSpPr>
          <p:nvPr/>
        </p:nvSpPr>
        <p:spPr bwMode="auto">
          <a:xfrm rot="664181">
            <a:off x="4114567" y="4737540"/>
            <a:ext cx="935038" cy="576262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15</a:t>
            </a:r>
          </a:p>
        </p:txBody>
      </p:sp>
      <p:sp>
        <p:nvSpPr>
          <p:cNvPr id="64529" name="AutoShape 17"/>
          <p:cNvSpPr>
            <a:spLocks noChangeArrowheads="1"/>
          </p:cNvSpPr>
          <p:nvPr/>
        </p:nvSpPr>
        <p:spPr bwMode="auto">
          <a:xfrm>
            <a:off x="3347864" y="836712"/>
            <a:ext cx="935038" cy="576263"/>
          </a:xfrm>
          <a:prstGeom prst="ribbon">
            <a:avLst>
              <a:gd name="adj1" fmla="val 774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16</a:t>
            </a:r>
          </a:p>
        </p:txBody>
      </p:sp>
      <p:sp>
        <p:nvSpPr>
          <p:cNvPr id="64530" name="AutoShape 18"/>
          <p:cNvSpPr>
            <a:spLocks noChangeArrowheads="1"/>
          </p:cNvSpPr>
          <p:nvPr/>
        </p:nvSpPr>
        <p:spPr bwMode="auto">
          <a:xfrm rot="20318317">
            <a:off x="4716841" y="1635284"/>
            <a:ext cx="935037" cy="576263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19</a:t>
            </a:r>
          </a:p>
        </p:txBody>
      </p:sp>
      <p:sp>
        <p:nvSpPr>
          <p:cNvPr id="64531" name="AutoShape 19"/>
          <p:cNvSpPr>
            <a:spLocks noChangeArrowheads="1"/>
          </p:cNvSpPr>
          <p:nvPr/>
        </p:nvSpPr>
        <p:spPr bwMode="auto">
          <a:xfrm rot="20334898">
            <a:off x="5148412" y="3361875"/>
            <a:ext cx="935038" cy="576263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11</a:t>
            </a:r>
          </a:p>
        </p:txBody>
      </p:sp>
      <p:sp>
        <p:nvSpPr>
          <p:cNvPr id="64532" name="AutoShape 20"/>
          <p:cNvSpPr>
            <a:spLocks noChangeArrowheads="1"/>
          </p:cNvSpPr>
          <p:nvPr/>
        </p:nvSpPr>
        <p:spPr bwMode="auto">
          <a:xfrm rot="226412">
            <a:off x="1853645" y="4323240"/>
            <a:ext cx="935038" cy="576263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17</a:t>
            </a: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 rot="814855">
            <a:off x="3128788" y="1471761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10</a:t>
            </a:r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 rot="-792290">
            <a:off x="4082833" y="1462236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6</a:t>
            </a:r>
          </a:p>
        </p:txBody>
      </p:sp>
      <p:sp>
        <p:nvSpPr>
          <p:cNvPr id="64540" name="Text Box 28"/>
          <p:cNvSpPr txBox="1">
            <a:spLocks noChangeArrowheads="1"/>
          </p:cNvSpPr>
          <p:nvPr/>
        </p:nvSpPr>
        <p:spPr bwMode="auto">
          <a:xfrm rot="1165363">
            <a:off x="4490640" y="2202129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10</a:t>
            </a:r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 rot="-1342809">
            <a:off x="5367159" y="225223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9</a:t>
            </a:r>
          </a:p>
        </p:txBody>
      </p:sp>
      <p:sp>
        <p:nvSpPr>
          <p:cNvPr id="64542" name="Text Box 30"/>
          <p:cNvSpPr txBox="1">
            <a:spLocks noChangeArrowheads="1"/>
          </p:cNvSpPr>
          <p:nvPr/>
        </p:nvSpPr>
        <p:spPr bwMode="auto">
          <a:xfrm rot="851257">
            <a:off x="2749375" y="3622824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10</a:t>
            </a:r>
          </a:p>
        </p:txBody>
      </p:sp>
      <p:sp>
        <p:nvSpPr>
          <p:cNvPr id="64543" name="Text Box 31"/>
          <p:cNvSpPr txBox="1">
            <a:spLocks noChangeArrowheads="1"/>
          </p:cNvSpPr>
          <p:nvPr/>
        </p:nvSpPr>
        <p:spPr bwMode="auto">
          <a:xfrm rot="-1165363">
            <a:off x="3651033" y="3551386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3</a:t>
            </a:r>
          </a:p>
        </p:txBody>
      </p:sp>
      <p:sp>
        <p:nvSpPr>
          <p:cNvPr id="64544" name="Text Box 32"/>
          <p:cNvSpPr txBox="1">
            <a:spLocks noChangeArrowheads="1"/>
          </p:cNvSpPr>
          <p:nvPr/>
        </p:nvSpPr>
        <p:spPr bwMode="auto">
          <a:xfrm rot="1510073">
            <a:off x="5023230" y="3963256"/>
            <a:ext cx="6862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/>
              <a:t>10</a:t>
            </a:r>
          </a:p>
        </p:txBody>
      </p:sp>
      <p:sp>
        <p:nvSpPr>
          <p:cNvPr id="64545" name="Text Box 33"/>
          <p:cNvSpPr txBox="1">
            <a:spLocks noChangeArrowheads="1"/>
          </p:cNvSpPr>
          <p:nvPr/>
        </p:nvSpPr>
        <p:spPr bwMode="auto">
          <a:xfrm rot="-1822049">
            <a:off x="5902108" y="3992711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1</a:t>
            </a:r>
          </a:p>
        </p:txBody>
      </p:sp>
      <p:sp>
        <p:nvSpPr>
          <p:cNvPr id="64546" name="Text Box 34"/>
          <p:cNvSpPr txBox="1">
            <a:spLocks noChangeArrowheads="1"/>
          </p:cNvSpPr>
          <p:nvPr/>
        </p:nvSpPr>
        <p:spPr bwMode="auto">
          <a:xfrm rot="1451096">
            <a:off x="1546050" y="5072211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10</a:t>
            </a:r>
          </a:p>
        </p:txBody>
      </p:sp>
      <p:sp>
        <p:nvSpPr>
          <p:cNvPr id="64547" name="Text Box 35"/>
          <p:cNvSpPr txBox="1">
            <a:spLocks noChangeArrowheads="1"/>
          </p:cNvSpPr>
          <p:nvPr/>
        </p:nvSpPr>
        <p:spPr bwMode="auto">
          <a:xfrm rot="-1635825">
            <a:off x="2446121" y="5143649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7</a:t>
            </a:r>
          </a:p>
        </p:txBody>
      </p:sp>
      <p:sp>
        <p:nvSpPr>
          <p:cNvPr id="64548" name="Text Box 36"/>
          <p:cNvSpPr txBox="1">
            <a:spLocks noChangeArrowheads="1"/>
          </p:cNvSpPr>
          <p:nvPr/>
        </p:nvSpPr>
        <p:spPr bwMode="auto">
          <a:xfrm rot="1593903">
            <a:off x="3849513" y="5359549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10</a:t>
            </a:r>
          </a:p>
        </p:txBody>
      </p:sp>
      <p:sp>
        <p:nvSpPr>
          <p:cNvPr id="64549" name="Text Box 37"/>
          <p:cNvSpPr txBox="1">
            <a:spLocks noChangeArrowheads="1"/>
          </p:cNvSpPr>
          <p:nvPr/>
        </p:nvSpPr>
        <p:spPr bwMode="auto">
          <a:xfrm rot="-1342809">
            <a:off x="4730533" y="5423049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/>
              <a:t>5</a:t>
            </a:r>
          </a:p>
        </p:txBody>
      </p:sp>
      <p:sp>
        <p:nvSpPr>
          <p:cNvPr id="64550" name="Oval 38"/>
          <p:cNvSpPr>
            <a:spLocks noChangeArrowheads="1"/>
          </p:cNvSpPr>
          <p:nvPr/>
        </p:nvSpPr>
        <p:spPr bwMode="auto">
          <a:xfrm>
            <a:off x="6588224" y="6021288"/>
            <a:ext cx="431800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51" name="Oval 39"/>
          <p:cNvSpPr>
            <a:spLocks noChangeArrowheads="1"/>
          </p:cNvSpPr>
          <p:nvPr/>
        </p:nvSpPr>
        <p:spPr bwMode="auto">
          <a:xfrm>
            <a:off x="5292080" y="4797152"/>
            <a:ext cx="360362" cy="36036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4552" name="Oval 40"/>
          <p:cNvSpPr>
            <a:spLocks noChangeArrowheads="1"/>
          </p:cNvSpPr>
          <p:nvPr/>
        </p:nvSpPr>
        <p:spPr bwMode="auto">
          <a:xfrm>
            <a:off x="3059832" y="4581128"/>
            <a:ext cx="360363" cy="3587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53" name="Oval 41"/>
          <p:cNvSpPr>
            <a:spLocks noChangeArrowheads="1"/>
          </p:cNvSpPr>
          <p:nvPr/>
        </p:nvSpPr>
        <p:spPr bwMode="auto">
          <a:xfrm>
            <a:off x="4427984" y="3140968"/>
            <a:ext cx="360040" cy="36004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54" name="Oval 42"/>
          <p:cNvSpPr>
            <a:spLocks noChangeArrowheads="1"/>
          </p:cNvSpPr>
          <p:nvPr/>
        </p:nvSpPr>
        <p:spPr bwMode="auto">
          <a:xfrm>
            <a:off x="6228184" y="5085184"/>
            <a:ext cx="360040" cy="360933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55" name="Oval 43"/>
          <p:cNvSpPr>
            <a:spLocks noChangeArrowheads="1"/>
          </p:cNvSpPr>
          <p:nvPr/>
        </p:nvSpPr>
        <p:spPr bwMode="auto">
          <a:xfrm>
            <a:off x="4067944" y="6309320"/>
            <a:ext cx="360363" cy="35877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56" name="Oval 44"/>
          <p:cNvSpPr>
            <a:spLocks noChangeArrowheads="1"/>
          </p:cNvSpPr>
          <p:nvPr/>
        </p:nvSpPr>
        <p:spPr bwMode="auto">
          <a:xfrm>
            <a:off x="3707904" y="2564904"/>
            <a:ext cx="431800" cy="28892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smtClean="0"/>
              <a:t>24</a:t>
            </a:r>
            <a:endParaRPr lang="ru-RU" dirty="0"/>
          </a:p>
        </p:txBody>
      </p:sp>
      <p:sp>
        <p:nvSpPr>
          <p:cNvPr id="64557" name="Oval 45"/>
          <p:cNvSpPr>
            <a:spLocks noChangeArrowheads="1"/>
          </p:cNvSpPr>
          <p:nvPr/>
        </p:nvSpPr>
        <p:spPr bwMode="auto">
          <a:xfrm>
            <a:off x="4572000" y="1125538"/>
            <a:ext cx="360363" cy="28733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59" name="Oval 47"/>
          <p:cNvSpPr>
            <a:spLocks noChangeArrowheads="1"/>
          </p:cNvSpPr>
          <p:nvPr/>
        </p:nvSpPr>
        <p:spPr bwMode="auto">
          <a:xfrm>
            <a:off x="1835696" y="6165304"/>
            <a:ext cx="288925" cy="287338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60" name="Oval 48"/>
          <p:cNvSpPr>
            <a:spLocks noChangeArrowheads="1"/>
          </p:cNvSpPr>
          <p:nvPr/>
        </p:nvSpPr>
        <p:spPr bwMode="auto">
          <a:xfrm>
            <a:off x="5292080" y="6165304"/>
            <a:ext cx="360363" cy="35877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4562" name="Picture 50" descr="j043155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0"/>
            <a:ext cx="576262" cy="576263"/>
          </a:xfrm>
          <a:prstGeom prst="rect">
            <a:avLst/>
          </a:prstGeom>
          <a:noFill/>
        </p:spPr>
      </p:pic>
      <p:pic>
        <p:nvPicPr>
          <p:cNvPr id="40" name="Picture 17" descr="C:\Documents and Settings\Юра\Рабочий стол\Новый год\60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8052" y="2706464"/>
            <a:ext cx="2695948" cy="415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4" descr="C:\Documents and Settings\Юра\Рабочий стол\Новый год\newy68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67222">
            <a:off x="7305245" y="218202"/>
            <a:ext cx="1656184" cy="1454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4" descr="C:\Documents and Settings\Юра\Рабочий стол\Новый год\newy68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9566035">
            <a:off x="-36657" y="5171682"/>
            <a:ext cx="155789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Oval 39"/>
          <p:cNvSpPr>
            <a:spLocks noChangeArrowheads="1"/>
          </p:cNvSpPr>
          <p:nvPr/>
        </p:nvSpPr>
        <p:spPr bwMode="auto">
          <a:xfrm>
            <a:off x="2843808" y="2276872"/>
            <a:ext cx="360362" cy="36036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Oval 41"/>
          <p:cNvSpPr>
            <a:spLocks noChangeArrowheads="1"/>
          </p:cNvSpPr>
          <p:nvPr/>
        </p:nvSpPr>
        <p:spPr bwMode="auto">
          <a:xfrm>
            <a:off x="2915816" y="6237312"/>
            <a:ext cx="431800" cy="3587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smtClean="0"/>
              <a:t>12</a:t>
            </a:r>
            <a:endParaRPr lang="ru-RU" dirty="0"/>
          </a:p>
        </p:txBody>
      </p:sp>
      <p:pic>
        <p:nvPicPr>
          <p:cNvPr id="3074" name="Picture 2" descr="C:\Users\марина\Desktop\Новая папка (5)\kletki_sneginki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14290"/>
            <a:ext cx="2928926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4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4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4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4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2000"/>
                                        <p:tgtEl>
                                          <p:spTgt spid="6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4" grpId="0" animBg="1"/>
      <p:bldP spid="64523" grpId="0"/>
      <p:bldP spid="64528" grpId="0" animBg="1"/>
      <p:bldP spid="64529" grpId="0" animBg="1"/>
      <p:bldP spid="64530" grpId="0" animBg="1"/>
      <p:bldP spid="64531" grpId="0" animBg="1"/>
      <p:bldP spid="64532" grpId="0" animBg="1"/>
      <p:bldP spid="64538" grpId="0"/>
      <p:bldP spid="64539" grpId="0"/>
      <p:bldP spid="64540" grpId="0"/>
      <p:bldP spid="64542" grpId="0"/>
      <p:bldP spid="64543" grpId="0"/>
      <p:bldP spid="64544" grpId="0"/>
      <p:bldP spid="64545" grpId="0"/>
      <p:bldP spid="64546" grpId="0"/>
      <p:bldP spid="64547" grpId="0"/>
      <p:bldP spid="64548" grpId="0"/>
      <p:bldP spid="645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Новая папка (5)\kletki_morogenoe - копия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4214810" cy="4549319"/>
          </a:xfrm>
          <a:prstGeom prst="rect">
            <a:avLst/>
          </a:prstGeom>
          <a:noFill/>
        </p:spPr>
      </p:pic>
      <p:pic>
        <p:nvPicPr>
          <p:cNvPr id="2" name="Picture 2" descr="C:\Users\марина\Desktop\1260125111_scan100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9176" y="500042"/>
            <a:ext cx="4367389" cy="60007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857884" y="2071678"/>
            <a:ext cx="13573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 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Новая папка (5)\kletki_podarki - копия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0058" y="571480"/>
            <a:ext cx="3427562" cy="3929090"/>
          </a:xfrm>
          <a:prstGeom prst="rect">
            <a:avLst/>
          </a:prstGeom>
          <a:noFill/>
        </p:spPr>
      </p:pic>
      <p:pic>
        <p:nvPicPr>
          <p:cNvPr id="3" name="Picture 2" descr="C:\Users\марина\Desktop\1260125111_scan100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500042"/>
            <a:ext cx="4876069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ина\Desktop\Новая папка (5)\kletki_pe4enie - копия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3091040" cy="3214710"/>
          </a:xfrm>
          <a:prstGeom prst="rect">
            <a:avLst/>
          </a:prstGeom>
          <a:noFill/>
        </p:spPr>
      </p:pic>
      <p:pic>
        <p:nvPicPr>
          <p:cNvPr id="3" name="Picture 2" descr="C:\Users\марина\Desktop\1260125111_scan100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500042"/>
            <a:ext cx="4876069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рина\Desktop\Новая папка (5)\kletki_pe4eni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26" y="214290"/>
            <a:ext cx="3573180" cy="3429024"/>
          </a:xfrm>
          <a:prstGeom prst="rect">
            <a:avLst/>
          </a:prstGeom>
          <a:noFill/>
        </p:spPr>
      </p:pic>
      <p:pic>
        <p:nvPicPr>
          <p:cNvPr id="3" name="Picture 2" descr="C:\Users\марина\Desktop\1260125111_scan100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500042"/>
            <a:ext cx="4876069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261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13</cp:revision>
  <dcterms:created xsi:type="dcterms:W3CDTF">2011-11-06T06:50:12Z</dcterms:created>
  <dcterms:modified xsi:type="dcterms:W3CDTF">2012-01-05T13:44:12Z</dcterms:modified>
</cp:coreProperties>
</file>