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59" r:id="rId6"/>
    <p:sldId id="260" r:id="rId7"/>
    <p:sldId id="261" r:id="rId8"/>
    <p:sldId id="262" r:id="rId9"/>
    <p:sldId id="265" r:id="rId10"/>
    <p:sldId id="266" r:id="rId11"/>
    <p:sldId id="26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6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9534E-597A-4A7A-9BBF-DF6E61300A43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90089-B7E7-4401-857D-FD8DF415AD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9534E-597A-4A7A-9BBF-DF6E61300A43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90089-B7E7-4401-857D-FD8DF415AD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9534E-597A-4A7A-9BBF-DF6E61300A43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90089-B7E7-4401-857D-FD8DF415AD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9534E-597A-4A7A-9BBF-DF6E61300A43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90089-B7E7-4401-857D-FD8DF415AD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9534E-597A-4A7A-9BBF-DF6E61300A43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90089-B7E7-4401-857D-FD8DF415AD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9534E-597A-4A7A-9BBF-DF6E61300A43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90089-B7E7-4401-857D-FD8DF415AD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9534E-597A-4A7A-9BBF-DF6E61300A43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90089-B7E7-4401-857D-FD8DF415AD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9534E-597A-4A7A-9BBF-DF6E61300A43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90089-B7E7-4401-857D-FD8DF415AD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9534E-597A-4A7A-9BBF-DF6E61300A43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90089-B7E7-4401-857D-FD8DF415AD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9534E-597A-4A7A-9BBF-DF6E61300A43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90089-B7E7-4401-857D-FD8DF415AD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9534E-597A-4A7A-9BBF-DF6E61300A43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90089-B7E7-4401-857D-FD8DF415AD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274638"/>
            <a:ext cx="66865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99534E-597A-4A7A-9BBF-DF6E61300A43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90089-B7E7-4401-857D-FD8DF415ADE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50">
          <a:ln w="11430"/>
          <a:gradFill>
            <a:gsLst>
              <a:gs pos="25000">
                <a:schemeClr val="accent2">
                  <a:satMod val="155000"/>
                </a:schemeClr>
              </a:gs>
              <a:gs pos="100000">
                <a:schemeClr val="accent2">
                  <a:shade val="45000"/>
                  <a:satMod val="165000"/>
                </a:schemeClr>
              </a:gs>
            </a:gsLst>
            <a:lin ang="5400000"/>
          </a:gradFill>
          <a:effectLst>
            <a:outerShdw blurRad="76200" dist="50800" dir="5400000" algn="tl" rotWithShape="0">
              <a:srgbClr val="000000">
                <a:alpha val="65000"/>
              </a:srgbClr>
            </a:outerShdw>
          </a:effectLst>
          <a:latin typeface="Constant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4"/>
        </a:buBlip>
        <a:defRPr sz="3200" kern="1200">
          <a:solidFill>
            <a:srgbClr val="002060"/>
          </a:solidFill>
          <a:latin typeface="Constantia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4"/>
        </a:buBlip>
        <a:defRPr sz="2800" kern="1200">
          <a:solidFill>
            <a:srgbClr val="002060"/>
          </a:solidFill>
          <a:latin typeface="Constantia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2400" kern="1200">
          <a:solidFill>
            <a:srgbClr val="002060"/>
          </a:solidFill>
          <a:latin typeface="Constantia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2000" kern="1200">
          <a:solidFill>
            <a:srgbClr val="00206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2000" kern="120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Психологическая готовность ребенка к школе. Что это такое.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5976" y="4293096"/>
            <a:ext cx="3416424" cy="1752600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</a:rPr>
              <a:t>Подготовила:</a:t>
            </a:r>
          </a:p>
          <a:p>
            <a:r>
              <a:rPr lang="ru-RU" sz="1800" dirty="0" smtClean="0">
                <a:solidFill>
                  <a:schemeClr val="tx1"/>
                </a:solidFill>
              </a:rPr>
              <a:t>Воспитатель МБДОУ </a:t>
            </a:r>
          </a:p>
          <a:p>
            <a:r>
              <a:rPr lang="ru-RU" sz="1800" dirty="0" smtClean="0">
                <a:solidFill>
                  <a:schemeClr val="tx1"/>
                </a:solidFill>
              </a:rPr>
              <a:t>«ДСКВ «Кирпичики»»</a:t>
            </a:r>
          </a:p>
          <a:p>
            <a:r>
              <a:rPr lang="ru-RU" sz="1800" dirty="0" smtClean="0">
                <a:solidFill>
                  <a:schemeClr val="tx1"/>
                </a:solidFill>
              </a:rPr>
              <a:t>Алексеева Т.П.</a:t>
            </a:r>
          </a:p>
          <a:p>
            <a:r>
              <a:rPr lang="ru-RU" sz="1800" dirty="0" smtClean="0">
                <a:solidFill>
                  <a:schemeClr val="tx1"/>
                </a:solidFill>
              </a:rPr>
              <a:t>2016г</a:t>
            </a:r>
            <a:endParaRPr lang="ru-RU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Психологически не готовый к школе ребенок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547664" y="1988840"/>
            <a:ext cx="3168352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Не может сосредоточиться на уроке, часто отвлекается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6156176" y="1988840"/>
            <a:ext cx="2592288" cy="132343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Тяготеет к шаблонным действиям и решениям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763688" y="3573016"/>
            <a:ext cx="2808312" cy="1631216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Испытывает затруднения в общении со взрослыми и сверстниками по поводу учебных задач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940152" y="3717032"/>
            <a:ext cx="2592288" cy="132343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Не может включиться в общий режим работы группы (класса)</a:t>
            </a: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3563888" y="5784833"/>
            <a:ext cx="3384376" cy="40011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Проявляет мало инициативы</a:t>
            </a: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308566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Уважаемые родители!!!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123728" y="1412776"/>
            <a:ext cx="61926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Не забудьте о своих чувствах: если вы сами чувствуете беспокойство и волнение, наверняка они передадутся и вашему ребенку. Поэтому, будьте спокойны и уверены в себе и в своем ребенке, и не позволяйте страхам омрачать это важное событие в жизни ребенка.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6544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23728" y="1120676"/>
            <a:ext cx="576064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>
                <a:solidFill>
                  <a:srgbClr val="000066"/>
                </a:solidFill>
              </a:rPr>
              <a:t>«Быть готовым к школе – не значит уметь читать, писать и считать. </a:t>
            </a:r>
          </a:p>
          <a:p>
            <a:r>
              <a:rPr lang="ru-RU" sz="3200" b="1" i="1" dirty="0">
                <a:solidFill>
                  <a:srgbClr val="000066"/>
                </a:solidFill>
              </a:rPr>
              <a:t>	Быть готовым к школе –  значит быть готовым всему этому научиться».</a:t>
            </a:r>
            <a:r>
              <a:rPr lang="ru-RU" sz="3200" dirty="0">
                <a:solidFill>
                  <a:srgbClr val="000066"/>
                </a:solidFill>
              </a:rPr>
              <a:t> </a:t>
            </a:r>
          </a:p>
          <a:p>
            <a:endParaRPr lang="ru-RU" sz="3200" i="1" dirty="0">
              <a:solidFill>
                <a:srgbClr val="000066"/>
              </a:solidFill>
            </a:endParaRPr>
          </a:p>
          <a:p>
            <a:pPr algn="r"/>
            <a:r>
              <a:rPr lang="ru-RU" sz="3200" b="1" i="1" dirty="0">
                <a:solidFill>
                  <a:srgbClr val="000066"/>
                </a:solidFill>
              </a:rPr>
              <a:t>доктор психологических наук, </a:t>
            </a:r>
          </a:p>
          <a:p>
            <a:pPr algn="r"/>
            <a:r>
              <a:rPr lang="ru-RU" sz="3200" b="1" i="1" dirty="0">
                <a:solidFill>
                  <a:srgbClr val="000066"/>
                </a:solidFill>
              </a:rPr>
              <a:t>Леонид Абрамович </a:t>
            </a:r>
            <a:r>
              <a:rPr lang="ru-RU" sz="3200" b="1" i="1" dirty="0" err="1">
                <a:solidFill>
                  <a:srgbClr val="000066"/>
                </a:solidFill>
              </a:rPr>
              <a:t>Венгер</a:t>
            </a:r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292196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06070" y="147"/>
            <a:ext cx="5333172" cy="3932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Каждый ребенок идет в первый класс с надеждой, что у него все будет хорошо. Он в предвкушении знакомства со своими одноклассниками, которые будут с ним дружить, что учительница будет у него добрая и красивая, что он будет учиться только на четыре и пять.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331640" y="4149080"/>
            <a:ext cx="7272808" cy="259228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267744" y="4660394"/>
            <a:ext cx="55446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Оправдание детских и родительских ожиданий зависят от того, как ребенок психологически подготовлен к школе.</a:t>
            </a:r>
            <a:endParaRPr lang="ru-RU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532" y="96262"/>
            <a:ext cx="2489538" cy="383679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56504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668" y="8709"/>
            <a:ext cx="9178668" cy="68492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3568" y="692696"/>
            <a:ext cx="7992888" cy="15696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  Психологическая готовность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это необходимый и достаточный уровень психического развития ребенка для начала освоения школьной учебной программы в условиях обучения в группе сверстников.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3608" y="2708920"/>
            <a:ext cx="3312368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Психологическая готовность к школе возникает у детей не сама по себе, а образуется постепенно: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55976" y="2996952"/>
            <a:ext cx="41764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играх;</a:t>
            </a:r>
          </a:p>
          <a:p>
            <a:pPr marL="342900" indent="-342900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труде;</a:t>
            </a:r>
          </a:p>
          <a:p>
            <a:pPr marL="342900" indent="-342900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общении со взрослыми и сверстниками;</a:t>
            </a:r>
          </a:p>
          <a:p>
            <a:pPr marL="342900" indent="-342900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процессе формирования традиционных школьных навыков (письма, счета, чтения)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5664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4788" y="47667"/>
            <a:ext cx="704750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Составляющие психологической готовности</a:t>
            </a:r>
            <a:endParaRPr lang="ru-RU" sz="28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62075" y="570887"/>
            <a:ext cx="4752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- Личностная готовность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762075" y="1094107"/>
            <a:ext cx="48965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- Социально-психологическая готовность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755357" y="2048214"/>
            <a:ext cx="46085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- Интеллектуальная готовность</a:t>
            </a:r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728" y="2984273"/>
            <a:ext cx="5379626" cy="385567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9777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Личностная готовность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979712" y="1336066"/>
            <a:ext cx="576064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990000"/>
              </a:buClr>
              <a:buFont typeface="Wingdings" pitchFamily="2" charset="2"/>
              <a:buChar char="v"/>
            </a:pPr>
            <a:r>
              <a:rPr lang="ru-RU" b="1" dirty="0">
                <a:solidFill>
                  <a:srgbClr val="000066"/>
                </a:solidFill>
                <a:latin typeface="Arial" charset="0"/>
              </a:rPr>
              <a:t>Умеет ли ребенок общаться с 	детьми. </a:t>
            </a:r>
          </a:p>
          <a:p>
            <a:pPr>
              <a:buClr>
                <a:srgbClr val="990000"/>
              </a:buClr>
              <a:buFont typeface="Wingdings" pitchFamily="2" charset="2"/>
              <a:buChar char="v"/>
            </a:pPr>
            <a:r>
              <a:rPr lang="ru-RU" b="1" dirty="0">
                <a:solidFill>
                  <a:srgbClr val="000066"/>
                </a:solidFill>
                <a:latin typeface="Arial" charset="0"/>
              </a:rPr>
              <a:t>Проявляет ли инициативу в 	общении или ждет, когда его 	позовут другие ребята. </a:t>
            </a:r>
          </a:p>
          <a:p>
            <a:pPr marL="342900" indent="-342900">
              <a:buClr>
                <a:srgbClr val="990000"/>
              </a:buClr>
              <a:buFont typeface="+mj-lt"/>
              <a:buAutoNum type="arabicPeriod"/>
            </a:pPr>
            <a:r>
              <a:rPr lang="ru-RU" b="1" dirty="0">
                <a:solidFill>
                  <a:srgbClr val="000066"/>
                </a:solidFill>
                <a:latin typeface="Arial" charset="0"/>
              </a:rPr>
              <a:t>Чувствует ли принятые в обществе 	нормы общения, </a:t>
            </a:r>
          </a:p>
          <a:p>
            <a:pPr>
              <a:buClr>
                <a:srgbClr val="990000"/>
              </a:buClr>
              <a:buFont typeface="Wingdings" pitchFamily="2" charset="2"/>
              <a:buChar char="v"/>
            </a:pPr>
            <a:r>
              <a:rPr lang="ru-RU" b="1" dirty="0">
                <a:solidFill>
                  <a:srgbClr val="000066"/>
                </a:solidFill>
                <a:latin typeface="Arial" charset="0"/>
              </a:rPr>
              <a:t>Готов ли учитывать интересы 	других детей или 	коллективные интересы, 	умеет ли отстаивать свое 	мнение. </a:t>
            </a:r>
          </a:p>
          <a:p>
            <a:pPr>
              <a:buClr>
                <a:srgbClr val="990000"/>
              </a:buClr>
              <a:buFont typeface="Wingdings" pitchFamily="2" charset="2"/>
              <a:buChar char="v"/>
            </a:pPr>
            <a:r>
              <a:rPr lang="ru-RU" b="1" dirty="0">
                <a:solidFill>
                  <a:srgbClr val="000066"/>
                </a:solidFill>
                <a:latin typeface="Arial" charset="0"/>
              </a:rPr>
              <a:t>Чувствует ли разницу в общении с 	детьми, учителями и другими 	взрослыми, родителями.</a:t>
            </a:r>
            <a:r>
              <a:rPr lang="ru-RU" dirty="0">
                <a:solidFill>
                  <a:srgbClr val="000066"/>
                </a:solidFill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243518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Социально-психологическая готовность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413338"/>
            <a:ext cx="631844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0066"/>
                </a:solidFill>
              </a:rPr>
              <a:t>У малыша к моменту поступления в школу должен  быть достаточно разнообразный опыт общения с незнакомыми людьми. Необходимо дать ему возможность самому установить контакты с окружающими в поликлинике, на детской площадке, в магазине и </a:t>
            </a:r>
            <a:r>
              <a:rPr lang="ru-RU" sz="2400" b="1" dirty="0" smtClean="0">
                <a:solidFill>
                  <a:srgbClr val="000066"/>
                </a:solidFill>
              </a:rPr>
              <a:t>пр.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288362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Интеллектуальная готовность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979712" y="1340768"/>
            <a:ext cx="4572000" cy="275152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  <a:buClr>
                <a:srgbClr val="990000"/>
              </a:buClr>
              <a:buFont typeface="Wingdings" pitchFamily="2" charset="2"/>
              <a:buChar char="v"/>
            </a:pPr>
            <a:r>
              <a:rPr lang="ru-RU" b="1" dirty="0">
                <a:solidFill>
                  <a:srgbClr val="000066"/>
                </a:solidFill>
                <a:latin typeface="Arial" charset="0"/>
              </a:rPr>
              <a:t>Умение думать, анализировать, делать выводы. </a:t>
            </a:r>
          </a:p>
          <a:p>
            <a:pPr>
              <a:lnSpc>
                <a:spcPct val="80000"/>
              </a:lnSpc>
              <a:buClr>
                <a:srgbClr val="990000"/>
              </a:buClr>
              <a:buFont typeface="Wingdings" pitchFamily="2" charset="2"/>
              <a:buNone/>
            </a:pPr>
            <a:endParaRPr lang="ru-RU" b="1" dirty="0">
              <a:solidFill>
                <a:srgbClr val="000066"/>
              </a:solidFill>
              <a:latin typeface="Arial" charset="0"/>
            </a:endParaRPr>
          </a:p>
          <a:p>
            <a:pPr>
              <a:lnSpc>
                <a:spcPct val="80000"/>
              </a:lnSpc>
              <a:buClr>
                <a:srgbClr val="990000"/>
              </a:buClr>
              <a:buFont typeface="Wingdings" pitchFamily="2" charset="2"/>
              <a:buChar char="v"/>
            </a:pPr>
            <a:r>
              <a:rPr lang="ru-RU" b="1" dirty="0">
                <a:solidFill>
                  <a:srgbClr val="000066"/>
                </a:solidFill>
                <a:latin typeface="Arial" charset="0"/>
              </a:rPr>
              <a:t>Развитие речи, словарный запас и способность рассказывать что-то на доступные темы, в том числе и элементарные сведения о себе.</a:t>
            </a:r>
          </a:p>
          <a:p>
            <a:pPr>
              <a:lnSpc>
                <a:spcPct val="80000"/>
              </a:lnSpc>
              <a:buClr>
                <a:srgbClr val="990000"/>
              </a:buClr>
              <a:buFont typeface="Wingdings" pitchFamily="2" charset="2"/>
              <a:buNone/>
            </a:pPr>
            <a:endParaRPr lang="ru-RU" b="1" dirty="0">
              <a:solidFill>
                <a:srgbClr val="000066"/>
              </a:solidFill>
              <a:latin typeface="Arial" charset="0"/>
            </a:endParaRPr>
          </a:p>
          <a:p>
            <a:pPr>
              <a:lnSpc>
                <a:spcPct val="80000"/>
              </a:lnSpc>
              <a:buClr>
                <a:srgbClr val="990000"/>
              </a:buClr>
              <a:buFont typeface="Wingdings" pitchFamily="2" charset="2"/>
              <a:buChar char="v"/>
            </a:pPr>
            <a:r>
              <a:rPr lang="ru-RU" b="1" dirty="0">
                <a:solidFill>
                  <a:srgbClr val="000066"/>
                </a:solidFill>
                <a:latin typeface="Arial" charset="0"/>
              </a:rPr>
              <a:t>Способность к концентрации внимания, умение строить логические связи, развитие памяти, мелкая моторика.  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835696" y="4461347"/>
            <a:ext cx="691276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Рассказывать о своих школьных годах, вспоминая смешные и поучительные случаи, читать вместе с ребенком книги о школе, рассказывать о школьных порядках, устроить малышу экскурсию по будущей школе, показав ему, где он будет учиться. Полезны занятия, которые развивают фантазию и воображение:  рисование, лепка, конструирование, а также самостоятельность  и упорство: занятия в кружках и секциях. </a:t>
            </a:r>
          </a:p>
        </p:txBody>
      </p:sp>
    </p:spTree>
    <p:extLst>
      <p:ext uri="{BB962C8B-B14F-4D97-AF65-F5344CB8AC3E}">
        <p14:creationId xmlns="" xmlns:p14="http://schemas.microsoft.com/office/powerpoint/2010/main" val="382356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548680"/>
            <a:ext cx="6686568" cy="114300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Психологически подготовленный к школе ребенок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835696" y="2060848"/>
            <a:ext cx="2808312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Готов к общению и взаимодействию как со взрослыми, так и со сверстниками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5868144" y="2348880"/>
            <a:ext cx="2664296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Желание идти в школу, вызванное учебными мотивами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2051720" y="4077072"/>
            <a:ext cx="5832648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Имеет широкий кругозор, запас конкретных знаний, понимает основные закономерности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059832" y="5229200"/>
            <a:ext cx="4824536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Умеет контролировать эмоции и поведение</a:t>
            </a: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294521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chool856785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school856785</Template>
  <TotalTime>553</TotalTime>
  <Words>481</Words>
  <Application>Microsoft Office PowerPoint</Application>
  <PresentationFormat>Экран (4:3)</PresentationFormat>
  <Paragraphs>51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school856785</vt:lpstr>
      <vt:lpstr>Психологическая готовность ребенка к школе. Что это такое.</vt:lpstr>
      <vt:lpstr>Слайд 2</vt:lpstr>
      <vt:lpstr>Слайд 3</vt:lpstr>
      <vt:lpstr>Слайд 4</vt:lpstr>
      <vt:lpstr>Слайд 5</vt:lpstr>
      <vt:lpstr>Личностная готовность</vt:lpstr>
      <vt:lpstr>Социально-психологическая готовность</vt:lpstr>
      <vt:lpstr>Интеллектуальная готовность</vt:lpstr>
      <vt:lpstr>Психологически подготовленный к школе ребенок </vt:lpstr>
      <vt:lpstr>Психологически не готовый к школе ребенок</vt:lpstr>
      <vt:lpstr>Уважаемые родители!!!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Психологическая готовность ребенка к школе. Что это такое.</dc:title>
  <dc:creator>cab44</dc:creator>
  <cp:lastModifiedBy>Admin</cp:lastModifiedBy>
  <cp:revision>12</cp:revision>
  <dcterms:created xsi:type="dcterms:W3CDTF">2012-12-19T13:07:47Z</dcterms:created>
  <dcterms:modified xsi:type="dcterms:W3CDTF">2016-03-09T09:00:37Z</dcterms:modified>
</cp:coreProperties>
</file>