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58" r:id="rId21"/>
    <p:sldId id="279" r:id="rId22"/>
    <p:sldId id="298" r:id="rId23"/>
    <p:sldId id="278" r:id="rId24"/>
    <p:sldId id="299" r:id="rId25"/>
    <p:sldId id="300" r:id="rId26"/>
    <p:sldId id="301" r:id="rId27"/>
    <p:sldId id="308" r:id="rId28"/>
    <p:sldId id="309" r:id="rId29"/>
    <p:sldId id="259" r:id="rId30"/>
    <p:sldId id="270" r:id="rId31"/>
    <p:sldId id="302" r:id="rId32"/>
    <p:sldId id="277" r:id="rId33"/>
    <p:sldId id="303" r:id="rId34"/>
    <p:sldId id="305" r:id="rId35"/>
    <p:sldId id="304" r:id="rId36"/>
    <p:sldId id="306" r:id="rId37"/>
    <p:sldId id="307" r:id="rId3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340"/>
    <a:srgbClr val="0180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53" autoAdjust="0"/>
  </p:normalViewPr>
  <p:slideViewPr>
    <p:cSldViewPr>
      <p:cViewPr varScale="1">
        <p:scale>
          <a:sx n="50" d="100"/>
          <a:sy n="50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B006-9D04-4C07-8D6E-BB834AD56929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CDF9B-7C29-4F7F-8D42-7CEDFF27C9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19F7D-1E11-4D90-A8E0-3F9653571A0C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18EB6-D771-4680-AF1B-AA48F1CB6E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B8D87-F08D-4AA2-9B98-81F1D4EAF418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106F-85BE-4798-8575-5B9D5A0A80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0DDF-7476-49FD-8290-35D0C37FDE34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4CE4F-23F9-4CE3-8060-3052A39F4A9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6CBC-D7D7-4FEC-8A40-7AABCDD9EFD3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EADE-C20D-4F6C-8034-2852EBA66E7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D451-3686-4212-9F81-3BBDD26E1132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63AC-A25D-4F5C-9475-05803F41A2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E4C6-B211-4ED7-BE1B-C46D994727E6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32FE6-97C3-402E-92A9-8D2BC7BA31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028DC-1234-4643-888F-1BE7986D7949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191D-1160-45F6-9C26-63A8BE14A33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7660-74BE-4EE0-8618-3C26D7719BF0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8BC2-870A-4C1E-9733-B7B97C8508E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7D0E-FBCB-4237-B36A-353A8919B171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E5C4-61EE-49D3-9F7E-BD483A8E47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84E5-5A49-4DB3-82E8-4552388E03AE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93EEF-09C1-4E00-8B6B-31890FCE0C5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3E8B9E-EFD8-49CB-8696-5E71D10EE219}" type="datetimeFigureOut">
              <a:rPr lang="fr-FR"/>
              <a:pPr>
                <a:defRPr/>
              </a:pPr>
              <a:t>11/05/2011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71E33-9368-47D5-AE7E-B70317B236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9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18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5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5" Type="http://schemas.openxmlformats.org/officeDocument/2006/relationships/slide" Target="slide34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slide" Target="slide33.xml"/><Relationship Id="rId5" Type="http://schemas.openxmlformats.org/officeDocument/2006/relationships/image" Target="../media/image15.jpeg"/><Relationship Id="rId10" Type="http://schemas.openxmlformats.org/officeDocument/2006/relationships/slide" Target="slide1.xml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slide" Target="slide1.xml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slide" Target="slide35.xml"/><Relationship Id="rId5" Type="http://schemas.openxmlformats.org/officeDocument/2006/relationships/image" Target="../media/image15.jpeg"/><Relationship Id="rId10" Type="http://schemas.openxmlformats.org/officeDocument/2006/relationships/slide" Target="slide1.xml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slide" Target="slide1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7.jpeg"/><Relationship Id="rId4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slide" Target="slide1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>
            <a:hlinkClick r:id="rId2" action="ppaction://hlinksldjump"/>
          </p:cNvPr>
          <p:cNvSpPr/>
          <p:nvPr/>
        </p:nvSpPr>
        <p:spPr>
          <a:xfrm>
            <a:off x="1115616" y="119675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Физика</a:t>
            </a:r>
            <a:endParaRPr lang="ru-RU" dirty="0"/>
          </a:p>
        </p:txBody>
      </p:sp>
      <p:sp>
        <p:nvSpPr>
          <p:cNvPr id="8" name="Багетная рамка 7">
            <a:hlinkClick r:id="rId3" action="ppaction://hlinksldjump"/>
          </p:cNvPr>
          <p:cNvSpPr/>
          <p:nvPr/>
        </p:nvSpPr>
        <p:spPr>
          <a:xfrm>
            <a:off x="1115616" y="227687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Информатика</a:t>
            </a:r>
            <a:endParaRPr lang="ru-RU" dirty="0"/>
          </a:p>
        </p:txBody>
      </p:sp>
      <p:sp>
        <p:nvSpPr>
          <p:cNvPr id="10" name="Багетная рамка 9">
            <a:hlinkClick r:id="rId4" action="ppaction://hlinksldjump"/>
          </p:cNvPr>
          <p:cNvSpPr/>
          <p:nvPr/>
        </p:nvSpPr>
        <p:spPr>
          <a:xfrm>
            <a:off x="5724128" y="1196752"/>
            <a:ext cx="2419772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Программирование</a:t>
            </a:r>
            <a:endParaRPr lang="ru-RU" dirty="0"/>
          </a:p>
        </p:txBody>
      </p:sp>
      <p:sp>
        <p:nvSpPr>
          <p:cNvPr id="11" name="Багетная рамка 10">
            <a:hlinkClick r:id="rId5" action="ppaction://hlinksldjump"/>
          </p:cNvPr>
          <p:cNvSpPr/>
          <p:nvPr/>
        </p:nvSpPr>
        <p:spPr>
          <a:xfrm>
            <a:off x="5724128" y="2276872"/>
            <a:ext cx="2419772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Астрономия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Один шестиклассник о себе написал так : “Пальцев у меня 32 , на каждой руке по 5, а на ногах – 14”. Может, ли такое быть ?"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497363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bg1"/>
                </a:solidFill>
              </a:rPr>
              <a:t>Может, если система счисления – шестеричная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С современной точки зрения, какое из определений в большей степени характеризует хорошую программу?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а) работает как можно быстрее и расходует как можно меньше ресурсов ЭВМ;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б) быстро создаваемая, легко отлаживаемая , модифицируемая.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В те времена, когда вычислительная техника была очень дорогой , её возможности ограничены, в основу критериев закладывалась экономия аппаратных средств. Современные ЭВМ работают всё быстрее , а их стоимость падает. Но, с другой стороны, разработки программных средств неуклонно возрастают . При этом в основу критериев их качества входят: быстрое создание, легкость отладки и модификации. Поэтому с точки зрения сегодняшнего дня в большей степени характеризует хорошую программу утверждение 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Сколько цифр в двоичной системе счисления числа 13 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 1101, то есть 4 цифры.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Сколько раз будет выполнено тело цикла?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К:=5; S:=0;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FOR I=1 TO K DO BEGIN S: =S+1; K:=K-1 END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Ответ 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Является ли калькулятор ЭВМ ? Ответ обоснуйте.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Да, так как калькулятор , как и ЭВМ, состоит из процессора, памяти и устройства ввода/вывода.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>
            <a:hlinkClick r:id="rId2" action="ppaction://hlinksldjump"/>
          </p:cNvPr>
          <p:cNvSpPr/>
          <p:nvPr/>
        </p:nvSpPr>
        <p:spPr>
          <a:xfrm>
            <a:off x="1115616" y="119675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Багетная рамка 7">
            <a:hlinkClick r:id="rId3" action="ppaction://hlinksldjump"/>
          </p:cNvPr>
          <p:cNvSpPr/>
          <p:nvPr/>
        </p:nvSpPr>
        <p:spPr>
          <a:xfrm>
            <a:off x="1115616" y="227687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Багетная рамка 9">
            <a:hlinkClick r:id="rId4" action="ppaction://hlinksldjump"/>
          </p:cNvPr>
          <p:cNvSpPr/>
          <p:nvPr/>
        </p:nvSpPr>
        <p:spPr>
          <a:xfrm>
            <a:off x="5724128" y="119675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Багетная рамка 10">
            <a:hlinkClick r:id="rId5" action="ppaction://hlinksldjump"/>
          </p:cNvPr>
          <p:cNvSpPr/>
          <p:nvPr/>
        </p:nvSpPr>
        <p:spPr>
          <a:xfrm>
            <a:off x="5724128" y="227687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Багетная рамка 8">
            <a:hlinkClick r:id="rId6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Информатика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>
            <a:hlinkClick r:id="rId2" action="ppaction://hlinksldjump"/>
          </p:cNvPr>
          <p:cNvSpPr/>
          <p:nvPr/>
        </p:nvSpPr>
        <p:spPr>
          <a:xfrm>
            <a:off x="1115616" y="119675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Багетная рамка 9">
            <a:hlinkClick r:id="rId3" action="ppaction://hlinksldjump"/>
          </p:cNvPr>
          <p:cNvSpPr/>
          <p:nvPr/>
        </p:nvSpPr>
        <p:spPr>
          <a:xfrm>
            <a:off x="1128156" y="228599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Багетная рамка 8">
            <a:hlinkClick r:id="rId4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Физика</a:t>
            </a:r>
            <a:endParaRPr lang="ru-RU" sz="4800" dirty="0"/>
          </a:p>
        </p:txBody>
      </p:sp>
      <p:sp>
        <p:nvSpPr>
          <p:cNvPr id="7" name="Багетная рамка 6">
            <a:hlinkClick r:id="rId5" action="ppaction://hlinksldjump"/>
          </p:cNvPr>
          <p:cNvSpPr/>
          <p:nvPr/>
        </p:nvSpPr>
        <p:spPr>
          <a:xfrm>
            <a:off x="5715008" y="121442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Багетная рамка 7">
            <a:hlinkClick r:id="rId6" action="ppaction://hlinksldjump"/>
          </p:cNvPr>
          <p:cNvSpPr/>
          <p:nvPr/>
        </p:nvSpPr>
        <p:spPr>
          <a:xfrm>
            <a:off x="5715008" y="228599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15328" cy="107157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bg1"/>
                </a:solidFill>
              </a:rPr>
              <a:t>Вопрос 1</a:t>
            </a:r>
            <a:endParaRPr lang="ru-RU" sz="31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3000372"/>
          <a:ext cx="8229600" cy="32861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058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агетная рамка 4">
            <a:hlinkClick r:id="rId2" action="ppaction://hlinksldjump"/>
          </p:cNvPr>
          <p:cNvSpPr/>
          <p:nvPr/>
        </p:nvSpPr>
        <p:spPr>
          <a:xfrm>
            <a:off x="0" y="6215082"/>
            <a:ext cx="1729364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6" name="Багетная рамка 5">
            <a:hlinkClick r:id="" action="ppaction://hlinkshowjump?jump=nextslide"/>
          </p:cNvPr>
          <p:cNvSpPr/>
          <p:nvPr/>
        </p:nvSpPr>
        <p:spPr>
          <a:xfrm>
            <a:off x="7286644" y="6143644"/>
            <a:ext cx="1729332" cy="71435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57158" y="1000108"/>
            <a:ext cx="82296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 частей слов (мо,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щ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но,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вол,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ьт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юн, г, тон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тон,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 составить физические термины по   вертикали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прочесть ключевое слово по горизонтали. </a:t>
            </a:r>
            <a:endParaRPr kumimoji="0" lang="ru-RU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21457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Из частей слов (мо, </a:t>
            </a:r>
            <a:r>
              <a:rPr lang="ru-RU" sz="3200" dirty="0" err="1" smtClean="0">
                <a:solidFill>
                  <a:schemeClr val="bg1"/>
                </a:solidFill>
              </a:rPr>
              <a:t>щ</a:t>
            </a:r>
            <a:r>
              <a:rPr lang="ru-RU" sz="3200" dirty="0" smtClean="0">
                <a:solidFill>
                  <a:schemeClr val="bg1"/>
                </a:solidFill>
              </a:rPr>
              <a:t>, но, </a:t>
            </a:r>
            <a:r>
              <a:rPr lang="ru-RU" sz="3200" dirty="0" err="1" smtClean="0">
                <a:solidFill>
                  <a:schemeClr val="bg1"/>
                </a:solidFill>
              </a:rPr>
              <a:t>сть</a:t>
            </a:r>
            <a:r>
              <a:rPr lang="ru-RU" sz="3200" dirty="0" smtClean="0">
                <a:solidFill>
                  <a:schemeClr val="bg1"/>
                </a:solidFill>
              </a:rPr>
              <a:t>, вол, </a:t>
            </a:r>
            <a:r>
              <a:rPr lang="ru-RU" sz="3200" dirty="0" err="1" smtClean="0">
                <a:solidFill>
                  <a:schemeClr val="bg1"/>
                </a:solidFill>
              </a:rPr>
              <a:t>ьт</a:t>
            </a:r>
            <a:r>
              <a:rPr lang="ru-RU" sz="3200" dirty="0" smtClean="0">
                <a:solidFill>
                  <a:schemeClr val="bg1"/>
                </a:solidFill>
              </a:rPr>
              <a:t>, юн, г, тон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  <a:r>
              <a:rPr lang="ru-RU" sz="3200" dirty="0" smtClean="0">
                <a:solidFill>
                  <a:schemeClr val="bg1"/>
                </a:solidFill>
              </a:rPr>
              <a:t>на, </a:t>
            </a:r>
            <a:r>
              <a:rPr lang="ru-RU" sz="3200" dirty="0" err="1" smtClean="0">
                <a:solidFill>
                  <a:schemeClr val="bg1"/>
                </a:solidFill>
              </a:rPr>
              <a:t>фо</a:t>
            </a:r>
            <a:r>
              <a:rPr lang="ru-RU" sz="3200" dirty="0" smtClean="0">
                <a:solidFill>
                  <a:schemeClr val="bg1"/>
                </a:solidFill>
              </a:rPr>
              <a:t>, тон, </a:t>
            </a:r>
            <a:r>
              <a:rPr lang="ru-RU" sz="3200" dirty="0" err="1" smtClean="0">
                <a:solidFill>
                  <a:schemeClr val="bg1"/>
                </a:solidFill>
              </a:rPr>
              <a:t>ква</a:t>
            </a:r>
            <a:r>
              <a:rPr lang="ru-RU" sz="3200" dirty="0" smtClean="0">
                <a:solidFill>
                  <a:schemeClr val="bg1"/>
                </a:solidFill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</a:rPr>
              <a:t>нт</a:t>
            </a:r>
            <a:r>
              <a:rPr lang="ru-RU" sz="3200" dirty="0" smtClean="0">
                <a:solidFill>
                  <a:schemeClr val="bg1"/>
                </a:solidFill>
              </a:rPr>
              <a:t> ) составить физические термины по   вертикали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и прочесть ключевое слово по горизонтали</a:t>
            </a:r>
            <a:r>
              <a:rPr lang="ru-RU" sz="31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857496"/>
          <a:ext cx="8229600" cy="32861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058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</a:t>
                      </a:r>
                      <a:endParaRPr lang="ru-RU" sz="2000" dirty="0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Щ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Н</a:t>
                      </a:r>
                      <a:endParaRPr lang="ru-RU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Ь</a:t>
                      </a:r>
                      <a:endParaRPr lang="ru-RU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Ю</a:t>
                      </a:r>
                      <a:endParaRPr lang="ru-RU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  <a:endParaRPr lang="ru-RU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  <a:endParaRPr lang="ru-RU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Н</a:t>
                      </a:r>
                      <a:endParaRPr lang="ru-RU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</a:tr>
              <a:tr h="411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агетная рамка 4">
            <a:hlinkClick r:id="rId2" action="ppaction://hlinksldjump"/>
          </p:cNvPr>
          <p:cNvSpPr/>
          <p:nvPr/>
        </p:nvSpPr>
        <p:spPr>
          <a:xfrm>
            <a:off x="0" y="6215082"/>
            <a:ext cx="1729364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81817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Куб 2"/>
          <p:cNvSpPr/>
          <p:nvPr/>
        </p:nvSpPr>
        <p:spPr>
          <a:xfrm>
            <a:off x="4000496" y="4500570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200г</a:t>
            </a:r>
            <a:endParaRPr lang="ru-RU" sz="1400" dirty="0"/>
          </a:p>
        </p:txBody>
      </p:sp>
      <p:sp>
        <p:nvSpPr>
          <p:cNvPr id="5" name="Куб 4"/>
          <p:cNvSpPr/>
          <p:nvPr/>
        </p:nvSpPr>
        <p:spPr>
          <a:xfrm>
            <a:off x="5786446" y="4643446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200г</a:t>
            </a:r>
            <a:endParaRPr lang="ru-RU" sz="1400" dirty="0"/>
          </a:p>
        </p:txBody>
      </p:sp>
      <p:sp>
        <p:nvSpPr>
          <p:cNvPr id="6" name="Куб 5"/>
          <p:cNvSpPr/>
          <p:nvPr/>
        </p:nvSpPr>
        <p:spPr>
          <a:xfrm>
            <a:off x="2143108" y="3214686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300г</a:t>
            </a:r>
            <a:endParaRPr lang="ru-RU" sz="1400" dirty="0"/>
          </a:p>
        </p:txBody>
      </p:sp>
      <p:sp>
        <p:nvSpPr>
          <p:cNvPr id="7" name="Куб 6"/>
          <p:cNvSpPr/>
          <p:nvPr/>
        </p:nvSpPr>
        <p:spPr>
          <a:xfrm>
            <a:off x="4714876" y="3500438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300г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6143636" y="3500438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500г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7500958" y="3500438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400г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142852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Необходимо  развесить  грузы так,</a:t>
            </a:r>
          </a:p>
          <a:p>
            <a:pPr algn="ctr"/>
            <a:r>
              <a:rPr lang="ru-RU" dirty="0" smtClean="0"/>
              <a:t>  что бы  рычаг  остался  в  равновесии.</a:t>
            </a:r>
            <a:endParaRPr lang="ru-RU" dirty="0"/>
          </a:p>
        </p:txBody>
      </p:sp>
      <p:sp>
        <p:nvSpPr>
          <p:cNvPr id="11" name="Багетная рамка 10">
            <a:hlinkClick r:id="rId3" action="ppaction://hlinksldjump"/>
          </p:cNvPr>
          <p:cNvSpPr/>
          <p:nvPr/>
        </p:nvSpPr>
        <p:spPr>
          <a:xfrm>
            <a:off x="0" y="6143644"/>
            <a:ext cx="1729364" cy="71435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12" name="Багетная рамка 11">
            <a:hlinkClick r:id="rId4" action="ppaction://hlinksldjump"/>
          </p:cNvPr>
          <p:cNvSpPr/>
          <p:nvPr/>
        </p:nvSpPr>
        <p:spPr>
          <a:xfrm>
            <a:off x="7286644" y="6143644"/>
            <a:ext cx="1729332" cy="71435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81817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Куб 2"/>
          <p:cNvSpPr/>
          <p:nvPr/>
        </p:nvSpPr>
        <p:spPr>
          <a:xfrm>
            <a:off x="4000496" y="4500570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200г</a:t>
            </a:r>
            <a:endParaRPr lang="ru-RU" sz="1400" dirty="0"/>
          </a:p>
        </p:txBody>
      </p:sp>
      <p:sp>
        <p:nvSpPr>
          <p:cNvPr id="5" name="Куб 4"/>
          <p:cNvSpPr/>
          <p:nvPr/>
        </p:nvSpPr>
        <p:spPr>
          <a:xfrm>
            <a:off x="5786446" y="4643446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200г</a:t>
            </a:r>
            <a:endParaRPr lang="ru-RU" sz="1400" dirty="0"/>
          </a:p>
        </p:txBody>
      </p:sp>
      <p:sp>
        <p:nvSpPr>
          <p:cNvPr id="6" name="Куб 5"/>
          <p:cNvSpPr/>
          <p:nvPr/>
        </p:nvSpPr>
        <p:spPr>
          <a:xfrm>
            <a:off x="2143108" y="3214686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300г</a:t>
            </a:r>
            <a:endParaRPr lang="ru-RU" sz="1400" dirty="0"/>
          </a:p>
        </p:txBody>
      </p:sp>
      <p:sp>
        <p:nvSpPr>
          <p:cNvPr id="7" name="Куб 6"/>
          <p:cNvSpPr/>
          <p:nvPr/>
        </p:nvSpPr>
        <p:spPr>
          <a:xfrm>
            <a:off x="4714876" y="3500438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300г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6143636" y="3500438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500г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7500958" y="3500438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400г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142852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Необходимо  развесить  грузы так,</a:t>
            </a:r>
          </a:p>
          <a:p>
            <a:pPr algn="ctr"/>
            <a:r>
              <a:rPr lang="ru-RU" dirty="0" smtClean="0"/>
              <a:t>  что бы  рычаг  остался  в  равновесии.</a:t>
            </a:r>
            <a:endParaRPr lang="ru-RU" dirty="0"/>
          </a:p>
        </p:txBody>
      </p:sp>
      <p:sp>
        <p:nvSpPr>
          <p:cNvPr id="11" name="Багетная рамка 10">
            <a:hlinkClick r:id="rId3" action="ppaction://hlinksldjump"/>
          </p:cNvPr>
          <p:cNvSpPr/>
          <p:nvPr/>
        </p:nvSpPr>
        <p:spPr>
          <a:xfrm>
            <a:off x="0" y="6143644"/>
            <a:ext cx="1729364" cy="71435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96 -0.06273 L -0.11198 -0.17824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53264 -0.2303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2934 -0.281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12431 -0.2303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2283 -0.365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5243 -0.198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859216" cy="4497363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Расставить в схеме электрической цепи показания амперметра, вольтметра  и  значения резисторов, что бы на всех участках выполнялись законы </a:t>
            </a:r>
            <a:r>
              <a:rPr lang="ru-RU" sz="2800" dirty="0" smtClean="0">
                <a:solidFill>
                  <a:schemeClr val="bg1"/>
                </a:solidFill>
              </a:rPr>
              <a:t>электродинамики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286116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7271792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pic>
        <p:nvPicPr>
          <p:cNvPr id="1027" name="Picture 3" descr="F:\спирина\Вопрос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357298"/>
            <a:ext cx="5715008" cy="370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858016" y="1000108"/>
            <a:ext cx="100013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r>
              <a:rPr lang="ru-RU" dirty="0" smtClean="0">
                <a:solidFill>
                  <a:schemeClr val="tx1"/>
                </a:solidFill>
              </a:rPr>
              <a:t>9 Ом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2143116"/>
            <a:ext cx="100013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15 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1571612"/>
            <a:ext cx="100013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 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358082" y="3643314"/>
            <a:ext cx="571504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15140" y="4214818"/>
            <a:ext cx="571504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0,8 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358082" y="4214818"/>
            <a:ext cx="571504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18 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715140" y="3643314"/>
            <a:ext cx="571504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30В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Багетная рамка 16">
            <a:hlinkClick r:id="rId2" action="ppaction://hlinksldjump"/>
          </p:cNvPr>
          <p:cNvSpPr/>
          <p:nvPr/>
        </p:nvSpPr>
        <p:spPr>
          <a:xfrm>
            <a:off x="3286116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2050" name="Picture 2" descr="H:\Спирина\1 сентября\рисунок 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071546"/>
            <a:ext cx="6648437" cy="431068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642918"/>
            <a:ext cx="4000496" cy="271464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вопрос. Заполним пустоты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0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49154" name="Picture 2" descr="C:\Documents and Settings\Учитель\Мои документы\Мои рисунки\эстафета  форму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48768"/>
            <a:ext cx="4863966" cy="4794810"/>
          </a:xfrm>
          <a:prstGeom prst="rect">
            <a:avLst/>
          </a:prstGeom>
          <a:noFill/>
        </p:spPr>
      </p:pic>
      <p:sp>
        <p:nvSpPr>
          <p:cNvPr id="6" name="Багетная рамка 5">
            <a:hlinkClick r:id="rId4" action="ppaction://hlinksldjump"/>
          </p:cNvPr>
          <p:cNvSpPr/>
          <p:nvPr/>
        </p:nvSpPr>
        <p:spPr>
          <a:xfrm>
            <a:off x="7271792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0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F:\спирина\эстафета  формул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857232"/>
            <a:ext cx="7687658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>
            <a:hlinkClick r:id="rId2" action="ppaction://hlinksldjump"/>
          </p:cNvPr>
          <p:cNvSpPr/>
          <p:nvPr/>
        </p:nvSpPr>
        <p:spPr>
          <a:xfrm>
            <a:off x="1115616" y="119675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Багетная рамка 7">
            <a:hlinkClick r:id="rId3" action="ppaction://hlinksldjump"/>
          </p:cNvPr>
          <p:cNvSpPr/>
          <p:nvPr/>
        </p:nvSpPr>
        <p:spPr>
          <a:xfrm>
            <a:off x="5786446" y="121442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Багетная рамка 8">
            <a:hlinkClick r:id="rId4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Астрономия</a:t>
            </a:r>
            <a:endParaRPr lang="ru-RU" sz="4800" dirty="0"/>
          </a:p>
        </p:txBody>
      </p:sp>
      <p:sp>
        <p:nvSpPr>
          <p:cNvPr id="7" name="Багетная рамка 6">
            <a:hlinkClick r:id="rId5" action="ppaction://hlinksldjump"/>
          </p:cNvPr>
          <p:cNvSpPr/>
          <p:nvPr/>
        </p:nvSpPr>
        <p:spPr>
          <a:xfrm>
            <a:off x="1071538" y="2350590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Багетная рамка 9">
            <a:hlinkClick r:id="rId6" action="ppaction://hlinksldjump"/>
          </p:cNvPr>
          <p:cNvSpPr/>
          <p:nvPr/>
        </p:nvSpPr>
        <p:spPr>
          <a:xfrm>
            <a:off x="5786446" y="2357430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>
            <a:hlinkClick r:id="rId2" action="ppaction://hlinksldjump"/>
          </p:cNvPr>
          <p:cNvSpPr/>
          <p:nvPr/>
        </p:nvSpPr>
        <p:spPr>
          <a:xfrm>
            <a:off x="1115616" y="119675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Багетная рамка 7">
            <a:hlinkClick r:id="rId3" action="ppaction://hlinksldjump"/>
          </p:cNvPr>
          <p:cNvSpPr/>
          <p:nvPr/>
        </p:nvSpPr>
        <p:spPr>
          <a:xfrm>
            <a:off x="1115616" y="227687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Багетная рамка 9">
            <a:hlinkClick r:id="rId4" action="ppaction://hlinksldjump"/>
          </p:cNvPr>
          <p:cNvSpPr/>
          <p:nvPr/>
        </p:nvSpPr>
        <p:spPr>
          <a:xfrm>
            <a:off x="5724128" y="119675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Багетная рамка 10">
            <a:hlinkClick r:id="rId5" action="ppaction://hlinksldjump"/>
          </p:cNvPr>
          <p:cNvSpPr/>
          <p:nvPr/>
        </p:nvSpPr>
        <p:spPr>
          <a:xfrm>
            <a:off x="5724128" y="2276872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Багетная рамка 8">
            <a:hlinkClick r:id="rId6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71604" y="0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Программирование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7271792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785794"/>
            <a:ext cx="685804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Багетная рамка 5">
            <a:hlinkClick r:id="rId4" action="ppaction://hlinksldjump"/>
          </p:cNvPr>
          <p:cNvSpPr/>
          <p:nvPr/>
        </p:nvSpPr>
        <p:spPr>
          <a:xfrm>
            <a:off x="4857752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7271792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042" t="15278" r="36458" b="6944"/>
          <a:stretch>
            <a:fillRect/>
          </a:stretch>
        </p:blipFill>
        <p:spPr bwMode="auto">
          <a:xfrm>
            <a:off x="1285852" y="1643050"/>
            <a:ext cx="428628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юпите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1285860"/>
            <a:ext cx="1211340" cy="1071570"/>
          </a:xfrm>
          <a:prstGeom prst="rect">
            <a:avLst/>
          </a:prstGeom>
        </p:spPr>
      </p:pic>
      <p:pic>
        <p:nvPicPr>
          <p:cNvPr id="3074" name="Picture 2" descr="C:\Program Files\Physicon\Open Astronomy 2.5\content\chapter4\section2\paragraph1\images\040201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2428868"/>
            <a:ext cx="1428760" cy="1428760"/>
          </a:xfrm>
          <a:prstGeom prst="rect">
            <a:avLst/>
          </a:prstGeom>
          <a:noFill/>
        </p:spPr>
      </p:pic>
      <p:pic>
        <p:nvPicPr>
          <p:cNvPr id="3076" name="Picture 4" descr="C:\Program Files\Physicon\Open Astronomy 2.5\content\chapter4\section10\paragraph1\images\04100101.jpg"/>
          <p:cNvPicPr>
            <a:picLocks noChangeAspect="1" noChangeArrowheads="1"/>
          </p:cNvPicPr>
          <p:nvPr/>
        </p:nvPicPr>
        <p:blipFill>
          <a:blip r:embed="rId6"/>
          <a:srcRect t="48750" r="71875"/>
          <a:stretch>
            <a:fillRect/>
          </a:stretch>
        </p:blipFill>
        <p:spPr bwMode="auto">
          <a:xfrm>
            <a:off x="5500694" y="4000504"/>
            <a:ext cx="1071570" cy="976307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Расположить  планеты  в   последовательности  от  Солнца.</a:t>
            </a:r>
            <a:endParaRPr lang="ru-RU" sz="2400" dirty="0"/>
          </a:p>
        </p:txBody>
      </p:sp>
      <p:pic>
        <p:nvPicPr>
          <p:cNvPr id="5" name="Содержимое 3" descr="C:\Program Files\Physicon\Open Astronomy 2.5\content\chapter4\section2\paragraph1\images\040201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142876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Program Files\Physicon\Open Astronomy 2.5\content\chapter4\section4\paragraph1\images\040401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643314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Program Files\Physicon\Open Astronomy 2.5\content\chapter4\section3\paragraph1\images\0403010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071546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Program Files\Physicon\Open Astronomy 2.5\content\chapter4\section5\paragraph1\images\0405010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3571876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C:\Program Files\Physicon\Open Astronomy 2.5\content\chapter4\section6\paragraph1\images\04060101.jpg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357187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Program Files\Physicon\Open Astronomy 2.5\content\chapter4\section8\paragraph1\images\04080101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3571876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Program Files\Physicon\Open Astronomy 2.5\content\chapter4\section7\paragraph1\images\04070101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74" y="1000108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Program Files\Physicon\Open Astronomy 2.5\content\chapter4\section9\paragraph1\images\04090101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1071546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28662" y="242886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Меркурий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25003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Сатурн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235743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Венера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15272" y="242886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Нептун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5286388"/>
            <a:ext cx="78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Земля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0" y="514351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Уран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7884" y="5000636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Юпитер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86710" y="500063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Марс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Багетная рамка 20">
            <a:hlinkClick r:id="rId10" action="ppaction://hlinksldjump"/>
          </p:cNvPr>
          <p:cNvSpPr/>
          <p:nvPr/>
        </p:nvSpPr>
        <p:spPr>
          <a:xfrm>
            <a:off x="0" y="6215082"/>
            <a:ext cx="1657926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22" name="Багетная рамка 21">
            <a:hlinkClick r:id="rId11" action="ppaction://hlinksldjump"/>
          </p:cNvPr>
          <p:cNvSpPr/>
          <p:nvPr/>
        </p:nvSpPr>
        <p:spPr>
          <a:xfrm>
            <a:off x="7486074" y="6215082"/>
            <a:ext cx="1657926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Расположить  планеты  в   последовательности  от  Солнца.</a:t>
            </a:r>
            <a:endParaRPr lang="ru-RU" sz="2400" dirty="0"/>
          </a:p>
        </p:txBody>
      </p:sp>
      <p:pic>
        <p:nvPicPr>
          <p:cNvPr id="5" name="Содержимое 3" descr="C:\Program Files\Physicon\Open Astronomy 2.5\content\chapter4\section2\paragraph1\images\040201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142876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Program Files\Physicon\Open Astronomy 2.5\content\chapter4\section4\paragraph1\images\040401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000108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Program Files\Physicon\Open Astronomy 2.5\content\chapter4\section3\paragraph1\images\0403010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000108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Program Files\Physicon\Open Astronomy 2.5\content\chapter4\section5\paragraph1\images\0405010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1000108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C:\Program Files\Physicon\Open Astronomy 2.5\content\chapter4\section6\paragraph1\images\04060101.jpg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3286124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Program Files\Physicon\Open Astronomy 2.5\content\chapter4\section8\paragraph1\images\04080101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3286124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Program Files\Physicon\Open Astronomy 2.5\content\chapter4\section7\paragraph1\images\04070101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3286124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Program Files\Physicon\Open Astronomy 2.5\content\chapter4\section9\paragraph1\images\04090101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3286124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28662" y="242886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Меркурий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74" y="471488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Сатурн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6050" y="242886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Венера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12" y="4786322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Нептун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2" y="2428868"/>
            <a:ext cx="78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Земля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3438" y="47863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Уран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100" y="4714884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Юпитер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5074" y="2428868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Марс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Багетная рамка 20">
            <a:hlinkClick r:id="rId10" action="ppaction://hlinksldjump"/>
          </p:cNvPr>
          <p:cNvSpPr/>
          <p:nvPr/>
        </p:nvSpPr>
        <p:spPr>
          <a:xfrm>
            <a:off x="0" y="6215082"/>
            <a:ext cx="1657926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Какие планеты можно увидеть в телескоп на ночном небе</a:t>
            </a:r>
            <a:endParaRPr lang="ru-RU" sz="2400" dirty="0"/>
          </a:p>
        </p:txBody>
      </p:sp>
      <p:pic>
        <p:nvPicPr>
          <p:cNvPr id="5" name="Содержимое 3" descr="C:\Program Files\Physicon\Open Astronomy 2.5\content\chapter4\section2\paragraph1\images\040201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142876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Program Files\Physicon\Open Astronomy 2.5\content\chapter4\section4\paragraph1\images\040401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643314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Program Files\Physicon\Open Astronomy 2.5\content\chapter4\section3\paragraph1\images\0403010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071546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Program Files\Physicon\Open Astronomy 2.5\content\chapter4\section5\paragraph1\images\0405010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3571876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C:\Program Files\Physicon\Open Astronomy 2.5\content\chapter4\section6\paragraph1\images\04060101.jpg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357187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Program Files\Physicon\Open Astronomy 2.5\content\chapter4\section8\paragraph1\images\04080101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3571876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Program Files\Physicon\Open Astronomy 2.5\content\chapter4\section7\paragraph1\images\04070101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74" y="1000108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Program Files\Physicon\Open Astronomy 2.5\content\chapter4\section9\paragraph1\images\04090101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1071546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28662" y="242886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Меркурий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25003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Сатурн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235743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Венера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15272" y="242886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Нептун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5286388"/>
            <a:ext cx="78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Земля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0" y="514351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Уран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7884" y="5000636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Юпитер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86710" y="500063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Марс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Багетная рамка 20">
            <a:hlinkClick r:id="rId10" action="ppaction://hlinksldjump"/>
          </p:cNvPr>
          <p:cNvSpPr/>
          <p:nvPr/>
        </p:nvSpPr>
        <p:spPr>
          <a:xfrm>
            <a:off x="0" y="6215082"/>
            <a:ext cx="1657926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22" name="Багетная рамка 21">
            <a:hlinkClick r:id="rId11" action="ppaction://hlinksldjump"/>
          </p:cNvPr>
          <p:cNvSpPr/>
          <p:nvPr/>
        </p:nvSpPr>
        <p:spPr>
          <a:xfrm>
            <a:off x="7271792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00634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 ночном  небе  используя телескоп  можно  увидеть.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" name="Содержимое 3" descr="мар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86" y="1571612"/>
            <a:ext cx="1819451" cy="163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непту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214818"/>
            <a:ext cx="1714512" cy="1643074"/>
          </a:xfrm>
          <a:prstGeom prst="rect">
            <a:avLst/>
          </a:prstGeom>
        </p:spPr>
      </p:pic>
      <p:pic>
        <p:nvPicPr>
          <p:cNvPr id="27" name="Рисунок 26" descr="сатур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1643050"/>
            <a:ext cx="2071702" cy="1571636"/>
          </a:xfrm>
          <a:prstGeom prst="rect">
            <a:avLst/>
          </a:prstGeom>
        </p:spPr>
      </p:pic>
      <p:pic>
        <p:nvPicPr>
          <p:cNvPr id="28" name="Рисунок 27" descr="уран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4071942"/>
            <a:ext cx="2000264" cy="1690686"/>
          </a:xfrm>
          <a:prstGeom prst="rect">
            <a:avLst/>
          </a:prstGeom>
        </p:spPr>
      </p:pic>
      <p:pic>
        <p:nvPicPr>
          <p:cNvPr id="29" name="Рисунок 28" descr="юпите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1571612"/>
            <a:ext cx="1857388" cy="1643074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714348" y="3286124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dirty="0" smtClean="0">
                <a:solidFill>
                  <a:schemeClr val="bg1"/>
                </a:solidFill>
              </a:rPr>
              <a:t>      Марс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43306" y="3357562"/>
            <a:ext cx="1503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Юпитер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43702" y="3286124"/>
            <a:ext cx="1384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Сатурн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0298" y="5072074"/>
            <a:ext cx="1386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Нептун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72066" y="5072074"/>
            <a:ext cx="995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Уран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5" name="Багетная рамка 34">
            <a:hlinkClick r:id="rId7" action="ppaction://hlinksldjump"/>
          </p:cNvPr>
          <p:cNvSpPr/>
          <p:nvPr/>
        </p:nvSpPr>
        <p:spPr>
          <a:xfrm>
            <a:off x="7486074" y="6215082"/>
            <a:ext cx="1657926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Подбери  правильное  название  космическим  объектам.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туманност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64" y="1571612"/>
            <a:ext cx="2042323" cy="1500198"/>
          </a:xfrm>
        </p:spPr>
      </p:pic>
      <p:pic>
        <p:nvPicPr>
          <p:cNvPr id="5" name="Рисунок 4" descr="шаровое  скоплени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3929066"/>
            <a:ext cx="1928826" cy="1714502"/>
          </a:xfrm>
          <a:prstGeom prst="rect">
            <a:avLst/>
          </a:prstGeom>
        </p:spPr>
      </p:pic>
      <p:pic>
        <p:nvPicPr>
          <p:cNvPr id="6" name="Рисунок 5" descr="плеяд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1571612"/>
            <a:ext cx="2286015" cy="1553776"/>
          </a:xfrm>
          <a:prstGeom prst="rect">
            <a:avLst/>
          </a:prstGeom>
        </p:spPr>
      </p:pic>
      <p:pic>
        <p:nvPicPr>
          <p:cNvPr id="7" name="Рисунок 6" descr="галакти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857628"/>
            <a:ext cx="2286016" cy="18573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43306" y="207167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1. Галактика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786058"/>
            <a:ext cx="2536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2. Туманность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3643314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3. Шаровое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    скопление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4929198"/>
            <a:ext cx="191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4. Плеяды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Багетная рамка 12">
            <a:hlinkClick r:id="rId6" action="ppaction://hlinksldjump"/>
          </p:cNvPr>
          <p:cNvSpPr/>
          <p:nvPr/>
        </p:nvSpPr>
        <p:spPr>
          <a:xfrm>
            <a:off x="7271792" y="599390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4" name="Багетная рамка 13">
            <a:hlinkClick r:id="rId7" action="ppaction://hlinksldjump"/>
          </p:cNvPr>
          <p:cNvSpPr/>
          <p:nvPr/>
        </p:nvSpPr>
        <p:spPr>
          <a:xfrm>
            <a:off x="0" y="6215082"/>
            <a:ext cx="1657926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Объекты  называются: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туманност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64" y="1428736"/>
            <a:ext cx="2042323" cy="1500198"/>
          </a:xfrm>
        </p:spPr>
      </p:pic>
      <p:pic>
        <p:nvPicPr>
          <p:cNvPr id="5" name="Рисунок 4" descr="шаровое  скоплени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3929066"/>
            <a:ext cx="1928826" cy="1714502"/>
          </a:xfrm>
          <a:prstGeom prst="rect">
            <a:avLst/>
          </a:prstGeom>
        </p:spPr>
      </p:pic>
      <p:pic>
        <p:nvPicPr>
          <p:cNvPr id="6" name="Рисунок 5" descr="плеяд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1428736"/>
            <a:ext cx="2286015" cy="1428760"/>
          </a:xfrm>
          <a:prstGeom prst="rect">
            <a:avLst/>
          </a:prstGeom>
        </p:spPr>
      </p:pic>
      <p:pic>
        <p:nvPicPr>
          <p:cNvPr id="7" name="Рисунок 6" descr="галакти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857628"/>
            <a:ext cx="2286016" cy="18573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43306" y="207167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1. Галактика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786058"/>
            <a:ext cx="2536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2. Туманность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3643314"/>
            <a:ext cx="3000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3. Шаровое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    скопление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4929198"/>
            <a:ext cx="191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4. Плеяды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Багетная рамка 12">
            <a:hlinkClick r:id="rId6" action="ppaction://hlinksldjump"/>
          </p:cNvPr>
          <p:cNvSpPr/>
          <p:nvPr/>
        </p:nvSpPr>
        <p:spPr>
          <a:xfrm>
            <a:off x="7486074" y="6215082"/>
            <a:ext cx="1657926" cy="642918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0.03379 L -0.34219 0.52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45 L 0.28299 0.0451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3588 L -0.33056 -0.1217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31511 0.11551 " pathEditMode="relative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Составить блок - схему сказки "Репка"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714348" y="471488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20482" name="Picture 2" descr="http://www.rusedu.info/upload/rte/1ku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643050"/>
            <a:ext cx="5737510" cy="392909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Говард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Айкен</a:t>
            </a:r>
            <a:r>
              <a:rPr lang="ru-RU" dirty="0" smtClean="0">
                <a:solidFill>
                  <a:schemeClr val="bg1"/>
                </a:solidFill>
              </a:rPr>
              <a:t> , создатель первого в мире компьютера, сказал: «Живи он на 75 лет позже, я остался бы безработным». О ком он говорил?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 Чарльзе Бэббидже.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Составить блок-схему сказки «Колобок»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563888" y="458112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6572264" y="4572008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714348" y="4714884"/>
            <a:ext cx="1872208" cy="864096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5842" name="Picture 2" descr="http://www.rusedu.info/upload/rte/2ku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500174"/>
            <a:ext cx="4429156" cy="40515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151</Template>
  <TotalTime>138</TotalTime>
  <Words>644</Words>
  <Application>Microsoft Office PowerPoint</Application>
  <PresentationFormat>Экран (4:3)</PresentationFormat>
  <Paragraphs>217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151</vt:lpstr>
      <vt:lpstr>Слайд 1</vt:lpstr>
      <vt:lpstr>Слайд 2</vt:lpstr>
      <vt:lpstr>Слайд 3</vt:lpstr>
      <vt:lpstr>1 вопрос</vt:lpstr>
      <vt:lpstr>1 вопрос</vt:lpstr>
      <vt:lpstr>1 вопрос</vt:lpstr>
      <vt:lpstr>1 вопрос</vt:lpstr>
      <vt:lpstr>2 вопрос</vt:lpstr>
      <vt:lpstr>2 вопрос</vt:lpstr>
      <vt:lpstr>2 вопрос</vt:lpstr>
      <vt:lpstr>2 вопрос</vt:lpstr>
      <vt:lpstr>3 вопрос</vt:lpstr>
      <vt:lpstr>3 вопрос</vt:lpstr>
      <vt:lpstr>3 вопрос</vt:lpstr>
      <vt:lpstr>3 вопрос</vt:lpstr>
      <vt:lpstr>4 вопрос</vt:lpstr>
      <vt:lpstr>4 вопрос</vt:lpstr>
      <vt:lpstr>4 вопрос</vt:lpstr>
      <vt:lpstr>4 вопрос</vt:lpstr>
      <vt:lpstr>Слайд 20</vt:lpstr>
      <vt:lpstr>Вопрос 1</vt:lpstr>
      <vt:lpstr>Из частей слов (мо, щ, но, сть, вол, ьт, юн, г, тон, на, фо, тон, ква, нт ) составить физические термины по   вертикали и прочесть ключевое слово по горизонтали. </vt:lpstr>
      <vt:lpstr>Слайд 23</vt:lpstr>
      <vt:lpstr>Слайд 24</vt:lpstr>
      <vt:lpstr>3 вопрос</vt:lpstr>
      <vt:lpstr>Слайд 26</vt:lpstr>
      <vt:lpstr>4 вопрос. Заполним пустоты</vt:lpstr>
      <vt:lpstr>Слайд 28</vt:lpstr>
      <vt:lpstr>Слайд 29</vt:lpstr>
      <vt:lpstr>1 вопрос</vt:lpstr>
      <vt:lpstr>1 вопрос</vt:lpstr>
      <vt:lpstr>Расположить  планеты  в   последовательности  от  Солнца.</vt:lpstr>
      <vt:lpstr>Расположить  планеты  в   последовательности  от  Солнца.</vt:lpstr>
      <vt:lpstr>Какие планеты можно увидеть в телескоп на ночном небе</vt:lpstr>
      <vt:lpstr>Слайд 35</vt:lpstr>
      <vt:lpstr>Подбери  правильное  название  космическим  объектам.</vt:lpstr>
      <vt:lpstr>Объекты  называются:</vt:lpstr>
    </vt:vector>
  </TitlesOfParts>
  <Company>Школа 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Дворяшин Олег</dc:creator>
  <cp:lastModifiedBy>Учитель</cp:lastModifiedBy>
  <cp:revision>25</cp:revision>
  <dcterms:created xsi:type="dcterms:W3CDTF">2011-04-10T17:19:00Z</dcterms:created>
  <dcterms:modified xsi:type="dcterms:W3CDTF">2011-05-11T00:36:39Z</dcterms:modified>
</cp:coreProperties>
</file>