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AEE4C"/>
    <a:srgbClr val="4F37FF"/>
    <a:srgbClr val="CDBEF8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74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67587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588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589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7590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7591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7592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759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759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7595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96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97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2A70323-2249-4A81-BFCA-73489C7FC7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D487C-1506-4E5E-8952-FF8C74808C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565FD-B82B-4F2B-8C50-0A08F9AD45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BB20ED09-0A95-4142-BA08-AF943BE81F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C06EE-258F-4710-8312-F80FB7E349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00DE1-1331-4867-99AE-0C1FD5D730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FACEF-38B4-43D0-8317-F814A203BF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01167-082A-40CF-A4E6-CA8D01A801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1C4647-3A6C-46AF-9352-8C28905167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06C07A-1FFC-4720-8BE2-57170B8CB1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029F5-5EB9-4A07-A9B2-2B01EDE2A8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C42D3-4E89-4A21-99BC-9AC5A45175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6563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4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5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6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7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8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9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70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65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D1BBB54-B9D2-4E76-AE0A-284A86E5CBB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6574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6575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905000"/>
            <a:ext cx="7772400" cy="2362200"/>
          </a:xfrm>
        </p:spPr>
        <p:txBody>
          <a:bodyPr/>
          <a:lstStyle/>
          <a:p>
            <a:r>
              <a:rPr lang="ru-RU" sz="4000"/>
              <a:t>Тема урока:     </a:t>
            </a:r>
            <a:r>
              <a:rPr lang="ru-RU" sz="5400"/>
              <a:t>«Разряды местоимений»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/>
              <a:t>Выводы:</a:t>
            </a:r>
          </a:p>
        </p:txBody>
      </p:sp>
      <p:sp>
        <p:nvSpPr>
          <p:cNvPr id="593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371600"/>
            <a:ext cx="8007350" cy="53340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Общее значение местоимений – указывать на предметы, признаки, количества, не называя их. </a:t>
            </a:r>
          </a:p>
          <a:p>
            <a:pPr>
              <a:buFont typeface="Wingdings" pitchFamily="2" charset="2"/>
              <a:buChar char="Ø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 Вопросительные местоимения служат для выражения вопроса.</a:t>
            </a:r>
          </a:p>
          <a:p>
            <a:pPr>
              <a:buFont typeface="Wingdings" pitchFamily="2" charset="2"/>
              <a:buChar char="Ø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Неопределённые местоимения указывают на неопределённые предметы, признаки, количества.</a:t>
            </a:r>
          </a:p>
          <a:p>
            <a:pPr>
              <a:buFont typeface="Wingdings" pitchFamily="2" charset="2"/>
              <a:buChar char="Ø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Отрицательные местоимения выражают отсутствие чего-либо.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Домашнее задание.</a:t>
            </a:r>
          </a:p>
        </p:txBody>
      </p:sp>
      <p:sp>
        <p:nvSpPr>
          <p:cNvPr id="604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800" b="1" i="1"/>
              <a:t>Стр. 169 упр.416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WordArt 4"/>
          <p:cNvSpPr>
            <a:spLocks noChangeArrowheads="1" noChangeShapeType="1" noTextEdit="1"/>
          </p:cNvSpPr>
          <p:nvPr/>
        </p:nvSpPr>
        <p:spPr bwMode="auto">
          <a:xfrm>
            <a:off x="457200" y="914400"/>
            <a:ext cx="8229600" cy="4800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 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</a:t>
            </a:r>
            <a:r>
              <a:rPr lang="en-US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урок!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Словарная работа.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5400"/>
              <a:t>К</a:t>
            </a:r>
            <a:r>
              <a:rPr lang="ru-RU" sz="5400">
                <a:solidFill>
                  <a:srgbClr val="FF6600"/>
                </a:solidFill>
              </a:rPr>
              <a:t>…</a:t>
            </a:r>
            <a:r>
              <a:rPr lang="ru-RU" sz="5400"/>
              <a:t>никулы, д</a:t>
            </a:r>
            <a:r>
              <a:rPr lang="ru-RU" sz="5400">
                <a:solidFill>
                  <a:srgbClr val="FF6600"/>
                </a:solidFill>
              </a:rPr>
              <a:t>…</a:t>
            </a:r>
            <a:r>
              <a:rPr lang="ru-RU" sz="5400"/>
              <a:t>ректор, с</a:t>
            </a:r>
            <a:r>
              <a:rPr lang="ru-RU" sz="5400">
                <a:solidFill>
                  <a:srgbClr val="FF6600"/>
                </a:solidFill>
              </a:rPr>
              <a:t>…</a:t>
            </a:r>
            <a:r>
              <a:rPr lang="ru-RU" sz="5400"/>
              <a:t>гнал, р</a:t>
            </a:r>
            <a:r>
              <a:rPr lang="ru-RU" sz="5400">
                <a:solidFill>
                  <a:srgbClr val="FF6600"/>
                </a:solidFill>
              </a:rPr>
              <a:t>…</a:t>
            </a:r>
            <a:r>
              <a:rPr lang="ru-RU" sz="5400"/>
              <a:t>весник, терр</a:t>
            </a:r>
            <a:r>
              <a:rPr lang="ru-RU" sz="5400">
                <a:solidFill>
                  <a:srgbClr val="FF6600"/>
                </a:solidFill>
              </a:rPr>
              <a:t>…</a:t>
            </a:r>
            <a:r>
              <a:rPr lang="ru-RU" sz="5400"/>
              <a:t>тория, тел</a:t>
            </a:r>
            <a:r>
              <a:rPr lang="ru-RU" sz="5400">
                <a:solidFill>
                  <a:srgbClr val="FF6600"/>
                </a:solidFill>
              </a:rPr>
              <a:t>…</a:t>
            </a:r>
            <a:r>
              <a:rPr lang="ru-RU" sz="5400"/>
              <a:t>грамма, през</a:t>
            </a:r>
            <a:r>
              <a:rPr lang="ru-RU" sz="5400">
                <a:solidFill>
                  <a:srgbClr val="FF6600"/>
                </a:solidFill>
              </a:rPr>
              <a:t>…</a:t>
            </a:r>
            <a:r>
              <a:rPr lang="ru-RU" sz="5400"/>
              <a:t>дент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Проверь себя!</a:t>
            </a:r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5400"/>
              <a:t>К</a:t>
            </a:r>
            <a:r>
              <a:rPr lang="ru-RU" sz="5400">
                <a:solidFill>
                  <a:srgbClr val="FF6600"/>
                </a:solidFill>
              </a:rPr>
              <a:t>а</a:t>
            </a:r>
            <a:r>
              <a:rPr lang="ru-RU" sz="5400"/>
              <a:t>никулы, д</a:t>
            </a:r>
            <a:r>
              <a:rPr lang="ru-RU" sz="5400">
                <a:solidFill>
                  <a:srgbClr val="FF6600"/>
                </a:solidFill>
              </a:rPr>
              <a:t>и</a:t>
            </a:r>
            <a:r>
              <a:rPr lang="ru-RU" sz="5400"/>
              <a:t>ректор, с</a:t>
            </a:r>
            <a:r>
              <a:rPr lang="ru-RU" sz="5400">
                <a:solidFill>
                  <a:srgbClr val="FF6600"/>
                </a:solidFill>
              </a:rPr>
              <a:t>и</a:t>
            </a:r>
            <a:r>
              <a:rPr lang="ru-RU" sz="5400"/>
              <a:t>гнал, р</a:t>
            </a:r>
            <a:r>
              <a:rPr lang="ru-RU" sz="5400">
                <a:solidFill>
                  <a:srgbClr val="FF6600"/>
                </a:solidFill>
              </a:rPr>
              <a:t>о</a:t>
            </a:r>
            <a:r>
              <a:rPr lang="ru-RU" sz="5400"/>
              <a:t>весник, терр</a:t>
            </a:r>
            <a:r>
              <a:rPr lang="ru-RU" sz="5400">
                <a:solidFill>
                  <a:srgbClr val="FF6600"/>
                </a:solidFill>
              </a:rPr>
              <a:t>и</a:t>
            </a:r>
            <a:r>
              <a:rPr lang="ru-RU" sz="5400"/>
              <a:t>тория, тел</a:t>
            </a:r>
            <a:r>
              <a:rPr lang="ru-RU" sz="5400">
                <a:solidFill>
                  <a:srgbClr val="FF6600"/>
                </a:solidFill>
              </a:rPr>
              <a:t>е</a:t>
            </a:r>
            <a:r>
              <a:rPr lang="ru-RU" sz="5400"/>
              <a:t>грамма, през</a:t>
            </a:r>
            <a:r>
              <a:rPr lang="ru-RU" sz="5400">
                <a:solidFill>
                  <a:srgbClr val="FF6600"/>
                </a:solidFill>
              </a:rPr>
              <a:t>и</a:t>
            </a:r>
            <a:r>
              <a:rPr lang="ru-RU" sz="5400"/>
              <a:t>дент.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8" name="Rectangle 16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1431925"/>
          </a:xfrm>
        </p:spPr>
        <p:txBody>
          <a:bodyPr/>
          <a:lstStyle/>
          <a:p>
            <a:pPr algn="ctr"/>
            <a:r>
              <a:rPr lang="ru-RU">
                <a:solidFill>
                  <a:srgbClr val="FFFFFF"/>
                </a:solidFill>
              </a:rPr>
              <a:t>Вопросительные местоимения</a:t>
            </a:r>
          </a:p>
        </p:txBody>
      </p:sp>
      <p:graphicFrame>
        <p:nvGraphicFramePr>
          <p:cNvPr id="49177" name="Group 25"/>
          <p:cNvGraphicFramePr>
            <a:graphicFrameLocks noGrp="1"/>
          </p:cNvGraphicFramePr>
          <p:nvPr>
            <p:ph idx="1"/>
          </p:nvPr>
        </p:nvGraphicFramePr>
        <p:xfrm>
          <a:off x="304800" y="1524000"/>
          <a:ext cx="8686800" cy="5014595"/>
        </p:xfrm>
        <a:graphic>
          <a:graphicData uri="http://schemas.openxmlformats.org/drawingml/2006/table">
            <a:tbl>
              <a:tblPr/>
              <a:tblGrid>
                <a:gridCol w="4343400"/>
                <a:gridCol w="4343400"/>
              </a:tblGrid>
              <a:tr h="966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Вопросительные местоимения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Для чего служат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Кто? Что? Какой? Чей? Сколько? Каков? Который?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Служат для выражения вопроса.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385175" cy="1431925"/>
          </a:xfrm>
        </p:spPr>
        <p:txBody>
          <a:bodyPr/>
          <a:lstStyle/>
          <a:p>
            <a:r>
              <a:rPr lang="ru-RU"/>
              <a:t>Вставь вопросительные местоимения.</a:t>
            </a:r>
          </a:p>
        </p:txBody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905000"/>
            <a:ext cx="8007350" cy="4724400"/>
          </a:xfrm>
        </p:spPr>
        <p:txBody>
          <a:bodyPr/>
          <a:lstStyle/>
          <a:p>
            <a:r>
              <a:rPr lang="ru-RU" sz="4000" b="1" i="1"/>
              <a:t>В </a:t>
            </a:r>
            <a:r>
              <a:rPr lang="ru-RU" sz="4000" b="1" i="1">
                <a:solidFill>
                  <a:srgbClr val="FF6600"/>
                </a:solidFill>
              </a:rPr>
              <a:t>…</a:t>
            </a:r>
            <a:r>
              <a:rPr lang="ru-RU" sz="4000" b="1" i="1"/>
              <a:t> году ты родился?</a:t>
            </a:r>
          </a:p>
          <a:p>
            <a:pPr>
              <a:buFont typeface="Wingdings" pitchFamily="2" charset="2"/>
              <a:buNone/>
            </a:pPr>
            <a:r>
              <a:rPr lang="ru-RU" sz="4000" b="1" i="1"/>
              <a:t>В </a:t>
            </a:r>
            <a:r>
              <a:rPr lang="ru-RU" sz="4000" b="1" i="1">
                <a:solidFill>
                  <a:srgbClr val="FF6600"/>
                </a:solidFill>
              </a:rPr>
              <a:t>каком</a:t>
            </a:r>
            <a:r>
              <a:rPr lang="ru-RU" sz="4000" b="1" i="1"/>
              <a:t> году ты родился?</a:t>
            </a:r>
          </a:p>
          <a:p>
            <a:r>
              <a:rPr lang="ru-RU" sz="4000" b="1" i="1">
                <a:solidFill>
                  <a:srgbClr val="FF6600"/>
                </a:solidFill>
              </a:rPr>
              <a:t>…</a:t>
            </a:r>
            <a:r>
              <a:rPr lang="ru-RU" sz="4000" b="1" i="1"/>
              <a:t> тебе лет?</a:t>
            </a:r>
          </a:p>
          <a:p>
            <a:pPr>
              <a:buFont typeface="Wingdings" pitchFamily="2" charset="2"/>
              <a:buNone/>
            </a:pPr>
            <a:r>
              <a:rPr lang="ru-RU" sz="4000" b="1" i="1">
                <a:solidFill>
                  <a:srgbClr val="FF6600"/>
                </a:solidFill>
              </a:rPr>
              <a:t>Сколько</a:t>
            </a:r>
            <a:r>
              <a:rPr lang="ru-RU" sz="4000" b="1" i="1"/>
              <a:t> тебе лет?</a:t>
            </a:r>
          </a:p>
          <a:p>
            <a:r>
              <a:rPr lang="ru-RU" sz="4000" b="1" i="1">
                <a:solidFill>
                  <a:srgbClr val="FF6600"/>
                </a:solidFill>
              </a:rPr>
              <a:t>…</a:t>
            </a:r>
            <a:r>
              <a:rPr lang="ru-RU" sz="4000" b="1" i="1"/>
              <a:t> твой друг?</a:t>
            </a:r>
          </a:p>
          <a:p>
            <a:pPr>
              <a:buFont typeface="Wingdings" pitchFamily="2" charset="2"/>
              <a:buNone/>
            </a:pPr>
            <a:r>
              <a:rPr lang="ru-RU" sz="4000" b="1" i="1">
                <a:solidFill>
                  <a:srgbClr val="FF6600"/>
                </a:solidFill>
              </a:rPr>
              <a:t>Кто </a:t>
            </a:r>
            <a:r>
              <a:rPr lang="ru-RU" sz="4000" b="1" i="1"/>
              <a:t>твой друг?</a:t>
            </a:r>
          </a:p>
          <a:p>
            <a:pPr>
              <a:buFont typeface="Wingdings" pitchFamily="2" charset="2"/>
              <a:buNone/>
            </a:pPr>
            <a:endParaRPr lang="ru-RU" sz="4000" b="1" i="1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85800"/>
            <a:ext cx="8007350" cy="5410200"/>
          </a:xfrm>
        </p:spPr>
        <p:txBody>
          <a:bodyPr/>
          <a:lstStyle/>
          <a:p>
            <a:r>
              <a:rPr lang="ru-RU" sz="4400" b="1" i="1">
                <a:solidFill>
                  <a:srgbClr val="FF6600"/>
                </a:solidFill>
              </a:rPr>
              <a:t>Некто</a:t>
            </a:r>
            <a:r>
              <a:rPr lang="ru-RU" sz="4400" b="1" i="1"/>
              <a:t> шёл по </a:t>
            </a:r>
            <a:r>
              <a:rPr lang="ru-RU" sz="4400" b="1" i="1">
                <a:solidFill>
                  <a:srgbClr val="FF6600"/>
                </a:solidFill>
              </a:rPr>
              <a:t>какой-то </a:t>
            </a:r>
            <a:r>
              <a:rPr lang="ru-RU" sz="4400" b="1" i="1"/>
              <a:t>дороге и нашёл </a:t>
            </a:r>
            <a:r>
              <a:rPr lang="ru-RU" sz="4400" b="1" i="1">
                <a:solidFill>
                  <a:srgbClr val="FF6600"/>
                </a:solidFill>
              </a:rPr>
              <a:t>нечто</a:t>
            </a:r>
            <a:r>
              <a:rPr lang="ru-RU" sz="4400" b="1" i="1"/>
              <a:t>. </a:t>
            </a:r>
            <a:r>
              <a:rPr lang="ru-RU" sz="4400" b="1" i="1">
                <a:solidFill>
                  <a:srgbClr val="FF6600"/>
                </a:solidFill>
              </a:rPr>
              <a:t>Некоторую</a:t>
            </a:r>
            <a:r>
              <a:rPr lang="ru-RU" sz="4400" b="1" i="1"/>
              <a:t> часть найденного он отдал товарищу, а </a:t>
            </a:r>
            <a:r>
              <a:rPr lang="ru-RU" sz="4400" b="1" i="1">
                <a:solidFill>
                  <a:srgbClr val="FF6600"/>
                </a:solidFill>
              </a:rPr>
              <a:t>кое-что</a:t>
            </a:r>
            <a:r>
              <a:rPr lang="ru-RU" sz="4400" b="1" i="1"/>
              <a:t> бросил. Что у него осталось?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84" name="Rectangle 36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431925"/>
          </a:xfrm>
        </p:spPr>
        <p:txBody>
          <a:bodyPr/>
          <a:lstStyle/>
          <a:p>
            <a:pPr algn="ctr"/>
            <a:r>
              <a:rPr lang="ru-RU"/>
              <a:t>Неопределённые местоимения</a:t>
            </a:r>
          </a:p>
        </p:txBody>
      </p:sp>
      <p:graphicFrame>
        <p:nvGraphicFramePr>
          <p:cNvPr id="53308" name="Group 60"/>
          <p:cNvGraphicFramePr>
            <a:graphicFrameLocks noGrp="1"/>
          </p:cNvGraphicFramePr>
          <p:nvPr>
            <p:ph idx="1"/>
          </p:nvPr>
        </p:nvGraphicFramePr>
        <p:xfrm>
          <a:off x="0" y="1295400"/>
          <a:ext cx="9144000" cy="4411980"/>
        </p:xfrm>
        <a:graphic>
          <a:graphicData uri="http://schemas.openxmlformats.org/drawingml/2006/table">
            <a:tbl>
              <a:tblPr/>
              <a:tblGrid>
                <a:gridCol w="3405188"/>
                <a:gridCol w="2574925"/>
                <a:gridCol w="3163887"/>
              </a:tblGrid>
              <a:tr h="1333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 что указывают.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Неопределённые местоимения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6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Указывают на неопределённые предметы, признаки, количества.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Не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кто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Не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что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Не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который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Не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сколько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Кое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-кто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Что-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Какой-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либо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Сколько-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нибудь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311" name="Rectangle 63"/>
          <p:cNvSpPr>
            <a:spLocks noChangeArrowheads="1"/>
          </p:cNvSpPr>
          <p:nvPr/>
        </p:nvSpPr>
        <p:spPr bwMode="auto">
          <a:xfrm>
            <a:off x="0" y="579120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Указывают на неопределённые предметы, признаки, количества.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6" name="Rectangle 16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1431925"/>
          </a:xfrm>
        </p:spPr>
        <p:txBody>
          <a:bodyPr/>
          <a:lstStyle/>
          <a:p>
            <a:r>
              <a:rPr lang="ru-RU">
                <a:solidFill>
                  <a:srgbClr val="EAEE4C"/>
                </a:solidFill>
              </a:rPr>
              <a:t>  Отрицательные местоимения</a:t>
            </a:r>
          </a:p>
        </p:txBody>
      </p:sp>
      <p:graphicFrame>
        <p:nvGraphicFramePr>
          <p:cNvPr id="56342" name="Group 22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4970082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1379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Отрицательные местоимения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Что выражают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8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Никто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Ничто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Никакой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Ничей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Некого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Нечего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Выражают отсутствие чего-либо: предмета, признака, количества.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Игра «Третий лишний!»</a:t>
            </a:r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000" b="1" i="1"/>
              <a:t>Никто, кое-кто, кто-нибудь.</a:t>
            </a:r>
          </a:p>
          <a:p>
            <a:endParaRPr lang="ru-RU" sz="4000" b="1" i="1"/>
          </a:p>
          <a:p>
            <a:r>
              <a:rPr lang="ru-RU" sz="4000" b="1" i="1"/>
              <a:t>Который? каков? некто.</a:t>
            </a:r>
          </a:p>
          <a:p>
            <a:endParaRPr lang="ru-RU" sz="4000" b="1" i="1"/>
          </a:p>
          <a:p>
            <a:r>
              <a:rPr lang="ru-RU" sz="4000" b="1" i="1"/>
              <a:t>Никакой, ничей, сколько.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</TotalTime>
  <Words>259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Times New Roman</vt:lpstr>
      <vt:lpstr>Wingdings</vt:lpstr>
      <vt:lpstr>Трава</vt:lpstr>
      <vt:lpstr>Тема урока:     «Разряды местоимений»</vt:lpstr>
      <vt:lpstr>Словарная работа.</vt:lpstr>
      <vt:lpstr>Проверь себя!</vt:lpstr>
      <vt:lpstr>Вопросительные местоимения</vt:lpstr>
      <vt:lpstr>Вставь вопросительные местоимения.</vt:lpstr>
      <vt:lpstr>Слайд 6</vt:lpstr>
      <vt:lpstr>Неопределённые местоимения</vt:lpstr>
      <vt:lpstr>  Отрицательные местоимения</vt:lpstr>
      <vt:lpstr>    Игра «Третий лишний!»</vt:lpstr>
      <vt:lpstr>Выводы:</vt:lpstr>
      <vt:lpstr>Домашнее задание.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Marina</dc:creator>
  <cp:lastModifiedBy>Irina</cp:lastModifiedBy>
  <cp:revision>3</cp:revision>
  <cp:lastPrinted>1601-01-01T00:00:00Z</cp:lastPrinted>
  <dcterms:created xsi:type="dcterms:W3CDTF">2013-02-04T10:23:41Z</dcterms:created>
  <dcterms:modified xsi:type="dcterms:W3CDTF">2014-11-23T16:59:34Z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