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9"/>
  </p:notesMasterIdLst>
  <p:sldIdLst>
    <p:sldId id="256" r:id="rId2"/>
    <p:sldId id="280" r:id="rId3"/>
    <p:sldId id="281" r:id="rId4"/>
    <p:sldId id="269" r:id="rId5"/>
    <p:sldId id="290" r:id="rId6"/>
    <p:sldId id="291" r:id="rId7"/>
    <p:sldId id="261" r:id="rId8"/>
    <p:sldId id="263" r:id="rId9"/>
    <p:sldId id="292" r:id="rId10"/>
    <p:sldId id="283" r:id="rId11"/>
    <p:sldId id="282" r:id="rId12"/>
    <p:sldId id="285" r:id="rId13"/>
    <p:sldId id="287" r:id="rId14"/>
    <p:sldId id="278" r:id="rId15"/>
    <p:sldId id="293" r:id="rId16"/>
    <p:sldId id="267" r:id="rId17"/>
    <p:sldId id="276"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024A5D-28F4-4069-8204-AA5FFCBF9550}" type="datetimeFigureOut">
              <a:rPr lang="ru-RU" smtClean="0"/>
              <a:pPr/>
              <a:t>18.03.2016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A4BC8E-EEBF-42BC-9BD0-2F63B73899D3}" type="slidenum">
              <a:rPr lang="ru-RU" smtClean="0"/>
              <a:pPr/>
              <a:t>‹#›</a:t>
            </a:fld>
            <a:endParaRPr lang="ru-RU"/>
          </a:p>
        </p:txBody>
      </p:sp>
    </p:spTree>
    <p:extLst>
      <p:ext uri="{BB962C8B-B14F-4D97-AF65-F5344CB8AC3E}">
        <p14:creationId xmlns:p14="http://schemas.microsoft.com/office/powerpoint/2010/main" val="80261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4D5C528C-3CBB-4AD5-A29D-184AF94B4C74}" type="datetimeFigureOut">
              <a:rPr lang="ru-RU" smtClean="0"/>
              <a:pPr/>
              <a:t>18.03.2016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42AA2990-12DB-4A1D-BC9A-877EBA4EC36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2AA2990-12DB-4A1D-BC9A-877EBA4EC36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2AA2990-12DB-4A1D-BC9A-877EBA4EC36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2AA2990-12DB-4A1D-BC9A-877EBA4EC36E}"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2AA2990-12DB-4A1D-BC9A-877EBA4EC36E}"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2AA2990-12DB-4A1D-BC9A-877EBA4EC36E}"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2AA2990-12DB-4A1D-BC9A-877EBA4EC36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2AA2990-12DB-4A1D-BC9A-877EBA4EC36E}"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4D5C528C-3CBB-4AD5-A29D-184AF94B4C74}" type="datetimeFigureOut">
              <a:rPr lang="ru-RU" smtClean="0"/>
              <a:pPr/>
              <a:t>18.03.2016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2AA2990-12DB-4A1D-BC9A-877EBA4EC36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4D5C528C-3CBB-4AD5-A29D-184AF94B4C74}" type="datetimeFigureOut">
              <a:rPr lang="ru-RU" smtClean="0"/>
              <a:pPr/>
              <a:t>18.03.2016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2AA2990-12DB-4A1D-BC9A-877EBA4EC36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4D5C528C-3CBB-4AD5-A29D-184AF94B4C74}" type="datetimeFigureOut">
              <a:rPr lang="ru-RU" smtClean="0"/>
              <a:pPr/>
              <a:t>18.03.2016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42AA2990-12DB-4A1D-BC9A-877EBA4EC36E}"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5C528C-3CBB-4AD5-A29D-184AF94B4C74}" type="datetimeFigureOut">
              <a:rPr lang="ru-RU" smtClean="0"/>
              <a:pPr/>
              <a:t>18.03.2016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AA2990-12DB-4A1D-BC9A-877EBA4EC36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Развитие мелкой моторики у детей с ОВЗ через технологию </a:t>
            </a:r>
            <a:r>
              <a:rPr lang="ru-RU" dirty="0" err="1" smtClean="0"/>
              <a:t>тестопластики</a:t>
            </a:r>
            <a:r>
              <a:rPr lang="ru-RU" sz="3200" dirty="0" smtClean="0"/>
              <a:t>.</a:t>
            </a:r>
            <a:endParaRPr lang="ru-RU" sz="3200" dirty="0"/>
          </a:p>
        </p:txBody>
      </p:sp>
      <p:sp>
        <p:nvSpPr>
          <p:cNvPr id="3" name="Подзаголовок 2"/>
          <p:cNvSpPr>
            <a:spLocks noGrp="1"/>
          </p:cNvSpPr>
          <p:nvPr>
            <p:ph type="subTitle" idx="1"/>
          </p:nvPr>
        </p:nvSpPr>
        <p:spPr/>
        <p:txBody>
          <a:bodyPr>
            <a:normAutofit fontScale="92500" lnSpcReduction="20000"/>
          </a:bodyPr>
          <a:lstStyle/>
          <a:p>
            <a:pPr algn="r"/>
            <a:r>
              <a:rPr lang="ru-RU" sz="2000" dirty="0" smtClean="0"/>
              <a:t> подготовила педагог</a:t>
            </a:r>
          </a:p>
          <a:p>
            <a:pPr algn="r"/>
            <a:r>
              <a:rPr lang="ru-RU" sz="2000" dirty="0" smtClean="0"/>
              <a:t>  дополнительного </a:t>
            </a:r>
          </a:p>
          <a:p>
            <a:pPr algn="r"/>
            <a:r>
              <a:rPr lang="ru-RU" sz="2000" dirty="0"/>
              <a:t>о</a:t>
            </a:r>
            <a:r>
              <a:rPr lang="ru-RU" sz="2000" dirty="0" smtClean="0"/>
              <a:t>бразования </a:t>
            </a:r>
          </a:p>
          <a:p>
            <a:pPr algn="r"/>
            <a:r>
              <a:rPr lang="ru-RU" sz="2000" smtClean="0"/>
              <a:t>Гончарова Н.В.</a:t>
            </a:r>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DCIM\103MSDCF\DSC00417.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tretch>
            <a:fillRect/>
          </a:stretch>
        </p:blipFill>
        <p:spPr bwMode="auto">
          <a:xfrm>
            <a:off x="457200" y="1962150"/>
            <a:ext cx="4038600" cy="3563937"/>
          </a:xfrm>
          <a:prstGeom prst="rect">
            <a:avLst/>
          </a:prstGeom>
          <a:noFill/>
        </p:spPr>
      </p:pic>
      <p:pic>
        <p:nvPicPr>
          <p:cNvPr id="7" name="Содержимое 8" descr="DSC00407.JPG"/>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648200" y="2094084"/>
            <a:ext cx="4038600" cy="3300069"/>
          </a:xfrm>
        </p:spPr>
      </p:pic>
      <p:sp>
        <p:nvSpPr>
          <p:cNvPr id="4" name="Заголовок 3"/>
          <p:cNvSpPr>
            <a:spLocks noGrp="1"/>
          </p:cNvSpPr>
          <p:nvPr>
            <p:ph type="title"/>
          </p:nvPr>
        </p:nvSpPr>
        <p:spPr/>
        <p:txBody>
          <a:bodyPr>
            <a:normAutofit/>
          </a:bodyPr>
          <a:lstStyle/>
          <a:p>
            <a:r>
              <a:rPr lang="ru-RU" sz="3200" dirty="0" smtClean="0"/>
              <a:t>*Раскатывание между ладонями прямыми и круговыми движениями.</a:t>
            </a:r>
            <a:endParaRPr lang="ru-RU"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комп\Pictures\DSC00414.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251520" y="1484784"/>
            <a:ext cx="4244280" cy="4104455"/>
          </a:xfrm>
          <a:prstGeom prst="rect">
            <a:avLst/>
          </a:prstGeom>
          <a:noFill/>
        </p:spPr>
      </p:pic>
      <p:pic>
        <p:nvPicPr>
          <p:cNvPr id="2050" name="Picture 2" descr="G:\DCIM\103MSDCF\DSC00419.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4648200" y="1900248"/>
            <a:ext cx="4038600" cy="3687742"/>
          </a:xfrm>
          <a:prstGeom prst="rect">
            <a:avLst/>
          </a:prstGeom>
          <a:noFill/>
        </p:spPr>
      </p:pic>
      <p:sp>
        <p:nvSpPr>
          <p:cNvPr id="4" name="Заголовок 3"/>
          <p:cNvSpPr>
            <a:spLocks noGrp="1"/>
          </p:cNvSpPr>
          <p:nvPr>
            <p:ph type="title"/>
          </p:nvPr>
        </p:nvSpPr>
        <p:spPr/>
        <p:txBody>
          <a:bodyPr>
            <a:normAutofit/>
          </a:bodyPr>
          <a:lstStyle/>
          <a:p>
            <a:r>
              <a:rPr lang="ru-RU" sz="3200" dirty="0" smtClean="0"/>
              <a:t>*Создание отпечатков, отрезание кусочков.</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новый год\P1010190.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tretch>
            <a:fillRect/>
          </a:stretch>
        </p:blipFill>
        <p:spPr bwMode="auto">
          <a:xfrm>
            <a:off x="1554692" y="1481138"/>
            <a:ext cx="6034616" cy="4525962"/>
          </a:xfrm>
          <a:prstGeom prst="rect">
            <a:avLst/>
          </a:prstGeom>
          <a:noFill/>
        </p:spPr>
      </p:pic>
      <p:sp>
        <p:nvSpPr>
          <p:cNvPr id="7" name="Заголовок 6"/>
          <p:cNvSpPr>
            <a:spLocks noGrp="1"/>
          </p:cNvSpPr>
          <p:nvPr>
            <p:ph type="title"/>
          </p:nvPr>
        </p:nvSpPr>
        <p:spPr/>
        <p:txBody>
          <a:bodyPr>
            <a:normAutofit/>
          </a:bodyPr>
          <a:lstStyle/>
          <a:p>
            <a:r>
              <a:rPr lang="ru-RU" sz="3200" dirty="0" smtClean="0"/>
              <a:t>Детям очень нравится раскрашивать свои поделки.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3514402"/>
          </a:xfrm>
        </p:spPr>
        <p:txBody>
          <a:bodyPr>
            <a:normAutofit/>
          </a:bodyPr>
          <a:lstStyle/>
          <a:p>
            <a:pPr algn="ctr"/>
            <a:r>
              <a:rPr lang="ru-RU" sz="4800" dirty="0" smtClean="0"/>
              <a:t>Наши работы.</a:t>
            </a:r>
            <a:endParaRPr lang="ru-RU"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835696" y="5301210"/>
            <a:ext cx="5486400" cy="804862"/>
          </a:xfrm>
        </p:spPr>
        <p:txBody>
          <a:bodyPr>
            <a:normAutofit/>
          </a:bodyPr>
          <a:lstStyle/>
          <a:p>
            <a:r>
              <a:rPr lang="ru-RU" sz="2000" dirty="0" smtClean="0"/>
              <a:t>Вырезание с помощью готовой формы. (коллективная работа)</a:t>
            </a:r>
            <a:endParaRPr lang="ru-RU" sz="2000" dirty="0"/>
          </a:p>
        </p:txBody>
      </p:sp>
      <p:pic>
        <p:nvPicPr>
          <p:cNvPr id="2051" name="Picture 3" descr="F:\DCIM\102SSCAM\SDC12069.JPG"/>
          <p:cNvPicPr>
            <a:picLocks noGrp="1" noChangeAspect="1" noChangeArrowheads="1"/>
          </p:cNvPicPr>
          <p:nvPr>
            <p:ph type="pic" idx="1"/>
          </p:nvPr>
        </p:nvPicPr>
        <p:blipFill>
          <a:blip r:embed="rId2" cstate="email">
            <a:extLst>
              <a:ext uri="{28A0092B-C50C-407E-A947-70E740481C1C}">
                <a14:useLocalDpi xmlns:a14="http://schemas.microsoft.com/office/drawing/2010/main"/>
              </a:ext>
            </a:extLst>
          </a:blip>
          <a:srcRect/>
          <a:stretch>
            <a:fillRect/>
          </a:stretch>
        </p:blipFill>
        <p:spPr bwMode="auto">
          <a:xfrm>
            <a:off x="1792288" y="612778"/>
            <a:ext cx="5486400" cy="3752329"/>
          </a:xfrm>
          <a:prstGeom prst="rect">
            <a:avLst/>
          </a:prstGeom>
          <a:noFill/>
        </p:spPr>
      </p:pic>
      <p:sp>
        <p:nvSpPr>
          <p:cNvPr id="2" name="Заголовок 1"/>
          <p:cNvSpPr>
            <a:spLocks noGrp="1"/>
          </p:cNvSpPr>
          <p:nvPr>
            <p:ph type="title"/>
          </p:nvPr>
        </p:nvSpPr>
        <p:spPr>
          <a:xfrm>
            <a:off x="1691680" y="4653138"/>
            <a:ext cx="5587008" cy="714202"/>
          </a:xfrm>
        </p:spPr>
        <p:txBody>
          <a:bodyPr>
            <a:noAutofit/>
          </a:bodyPr>
          <a:lstStyle/>
          <a:p>
            <a:pPr algn="ctr"/>
            <a:r>
              <a:rPr lang="ru-RU" sz="2400" dirty="0" smtClean="0"/>
              <a:t>«Зимняя веточка»</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tretch>
            <a:fillRect/>
          </a:stretch>
        </p:blipFill>
        <p:spPr bwMode="auto">
          <a:xfrm>
            <a:off x="2793321" y="1481138"/>
            <a:ext cx="3557357" cy="4525962"/>
          </a:xfrm>
          <a:prstGeom prst="rect">
            <a:avLst/>
          </a:prstGeom>
          <a:noFill/>
          <a:ln w="9525">
            <a:noFill/>
            <a:miter lim="800000"/>
            <a:headEnd/>
            <a:tailEnd/>
          </a:ln>
        </p:spPr>
      </p:pic>
      <p:sp>
        <p:nvSpPr>
          <p:cNvPr id="3" name="Заголовок 2"/>
          <p:cNvSpPr>
            <a:spLocks noGrp="1"/>
          </p:cNvSpPr>
          <p:nvPr>
            <p:ph type="title"/>
          </p:nvPr>
        </p:nvSpPr>
        <p:spPr/>
        <p:txBody>
          <a:bodyPr>
            <a:normAutofit/>
          </a:bodyPr>
          <a:lstStyle/>
          <a:p>
            <a:pPr algn="ctr"/>
            <a:r>
              <a:rPr lang="ru-RU" sz="2800" dirty="0" smtClean="0"/>
              <a:t>«Яблоня»</a:t>
            </a:r>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877273"/>
            <a:ext cx="7162800" cy="792088"/>
          </a:xfrm>
        </p:spPr>
        <p:txBody>
          <a:bodyPr>
            <a:normAutofit/>
          </a:bodyPr>
          <a:lstStyle/>
          <a:p>
            <a:r>
              <a:rPr lang="ru-RU" sz="2000" dirty="0" smtClean="0"/>
              <a:t>Вырезание с помощью готовой формы, украшение мелкими элементами.</a:t>
            </a:r>
            <a:endParaRPr lang="ru-RU" sz="2000" dirty="0"/>
          </a:p>
        </p:txBody>
      </p:sp>
      <p:pic>
        <p:nvPicPr>
          <p:cNvPr id="4098" name="Picture 2" descr="F:\DCIM\102SSCAM\SDC12067.JPG"/>
          <p:cNvPicPr>
            <a:picLocks noGrp="1" noChangeAspect="1" noChangeArrowheads="1"/>
          </p:cNvPicPr>
          <p:nvPr>
            <p:ph type="pic" idx="1"/>
          </p:nvPr>
        </p:nvPicPr>
        <p:blipFill>
          <a:blip r:embed="rId2" cstate="email">
            <a:extLst>
              <a:ext uri="{28A0092B-C50C-407E-A947-70E740481C1C}">
                <a14:useLocalDpi xmlns:a14="http://schemas.microsoft.com/office/drawing/2010/main"/>
              </a:ext>
            </a:extLst>
          </a:blip>
          <a:srcRect/>
          <a:stretch>
            <a:fillRect/>
          </a:stretch>
        </p:blipFill>
        <p:spPr bwMode="auto">
          <a:prstGeom prst="rect">
            <a:avLst/>
          </a:prstGeom>
          <a:noFill/>
        </p:spPr>
      </p:pic>
      <p:sp>
        <p:nvSpPr>
          <p:cNvPr id="2" name="Заголовок 1"/>
          <p:cNvSpPr>
            <a:spLocks noGrp="1"/>
          </p:cNvSpPr>
          <p:nvPr>
            <p:ph type="title"/>
          </p:nvPr>
        </p:nvSpPr>
        <p:spPr>
          <a:xfrm>
            <a:off x="251520" y="4869161"/>
            <a:ext cx="8075432" cy="562672"/>
          </a:xfrm>
        </p:spPr>
        <p:txBody>
          <a:bodyPr>
            <a:normAutofit/>
          </a:bodyPr>
          <a:lstStyle/>
          <a:p>
            <a:pPr algn="ctr"/>
            <a:r>
              <a:rPr lang="ru-RU" sz="2400" dirty="0" smtClean="0">
                <a:latin typeface="Calibri" pitchFamily="34" charset="0"/>
                <a:cs typeface="Times New Roman" pitchFamily="18" charset="0"/>
              </a:rPr>
              <a:t>«Рыбки»</a:t>
            </a:r>
            <a:endParaRPr lang="ru-RU" sz="2400" dirty="0">
              <a:latin typeface="Calibri" pitchFamily="34"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altLang="ru-RU" dirty="0" smtClean="0">
                <a:latin typeface="Times New Roman" pitchFamily="18" charset="0"/>
                <a:cs typeface="Times New Roman" pitchFamily="18" charset="0"/>
              </a:rPr>
              <a:t>Яблоко». Тугое однотонное тесто раскатывается тонким слоем (0,5–1 см), а затем ребенок выкладывает из темных фасолей контур яблока с листиком или заполняет фасолью все яблоко.</a:t>
            </a:r>
            <a:br>
              <a:rPr lang="ru-RU" altLang="ru-RU" dirty="0" smtClean="0">
                <a:latin typeface="Times New Roman" pitchFamily="18" charset="0"/>
                <a:cs typeface="Times New Roman" pitchFamily="18" charset="0"/>
              </a:rPr>
            </a:br>
            <a:r>
              <a:rPr lang="ru-RU" altLang="ru-RU" dirty="0" smtClean="0">
                <a:latin typeface="Times New Roman" pitchFamily="18" charset="0"/>
                <a:cs typeface="Times New Roman" pitchFamily="18" charset="0"/>
              </a:rPr>
              <a:t>«Украсим пирог». Комочек теста — «пирог» ребенок украшает фасолью, горохом, скорлупой ореха и т. д.</a:t>
            </a:r>
            <a:br>
              <a:rPr lang="ru-RU" altLang="ru-RU" dirty="0" smtClean="0">
                <a:latin typeface="Times New Roman" pitchFamily="18" charset="0"/>
                <a:cs typeface="Times New Roman" pitchFamily="18" charset="0"/>
              </a:rPr>
            </a:br>
            <a:r>
              <a:rPr lang="ru-RU" altLang="ru-RU" dirty="0" smtClean="0">
                <a:latin typeface="Times New Roman" pitchFamily="18" charset="0"/>
                <a:cs typeface="Times New Roman" pitchFamily="18" charset="0"/>
              </a:rPr>
              <a:t>«Елочка». Зеленому тесту придается форма елочки. Ребенок может украсить елочку бисером, бусинками, природным материалом или маленькими шариками из цветного теста.</a:t>
            </a:r>
            <a:br>
              <a:rPr lang="ru-RU" altLang="ru-RU" dirty="0" smtClean="0">
                <a:latin typeface="Times New Roman" pitchFamily="18" charset="0"/>
                <a:cs typeface="Times New Roman" pitchFamily="18" charset="0"/>
              </a:rPr>
            </a:br>
            <a:r>
              <a:rPr lang="ru-RU" altLang="ru-RU" dirty="0" smtClean="0">
                <a:latin typeface="Times New Roman" pitchFamily="18" charset="0"/>
                <a:cs typeface="Times New Roman" pitchFamily="18" charset="0"/>
              </a:rPr>
              <a:t>«Рисунок на тесте». Тугое однотонное тесто раскатывается тонким слоем (0,5–1 см). Стекой вырезается пластинка нужной формы. На поверхности пластинки из теста можно выдавить любое изображение зубочисткой, стекой, пустым стержнем шариковой ручки, соломкой для коктейлей и т. п. Дети экспериментируют, изучают, сравнивают различные отпечатки, стараются определить источник («Что оставило этот след?»).«Следы»различных предметов стимулируют поисковый интерес детей.</a:t>
            </a:r>
            <a:endParaRPr lang="ru-RU" dirty="0"/>
          </a:p>
        </p:txBody>
      </p:sp>
      <p:sp>
        <p:nvSpPr>
          <p:cNvPr id="2" name="Заголовок 1"/>
          <p:cNvSpPr>
            <a:spLocks noGrp="1"/>
          </p:cNvSpPr>
          <p:nvPr>
            <p:ph type="title"/>
          </p:nvPr>
        </p:nvSpPr>
        <p:spPr/>
        <p:txBody>
          <a:bodyPr>
            <a:normAutofit/>
          </a:bodyPr>
          <a:lstStyle/>
          <a:p>
            <a:pPr algn="ctr"/>
            <a:r>
              <a:rPr lang="ru-RU" sz="2000" dirty="0" smtClean="0"/>
              <a:t>Упражнения для</a:t>
            </a:r>
            <a:r>
              <a:rPr lang="ru-RU" sz="2000" b="1" dirty="0" smtClean="0"/>
              <a:t> развития мелкой моторики рук в процессе </a:t>
            </a:r>
            <a:r>
              <a:rPr lang="ru-RU" sz="2000" b="1" dirty="0" err="1" smtClean="0"/>
              <a:t>тестопластки</a:t>
            </a:r>
            <a:r>
              <a:rPr lang="ru-RU" sz="2000" dirty="0" smtClean="0"/>
              <a:t>.</a:t>
            </a:r>
            <a:endParaRPr lang="ru-RU"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685800" y="1484788"/>
            <a:ext cx="7772400" cy="1296143"/>
          </a:xfrm>
        </p:spPr>
        <p:txBody>
          <a:bodyPr/>
          <a:lstStyle/>
          <a:p>
            <a:pPr algn="l"/>
            <a:r>
              <a:rPr lang="ru-RU" dirty="0" smtClean="0"/>
              <a:t>   Цели:</a:t>
            </a:r>
            <a:endParaRPr lang="ru-RU" dirty="0"/>
          </a:p>
        </p:txBody>
      </p:sp>
      <p:sp>
        <p:nvSpPr>
          <p:cNvPr id="5" name="Текст 4"/>
          <p:cNvSpPr>
            <a:spLocks noGrp="1"/>
          </p:cNvSpPr>
          <p:nvPr>
            <p:ph type="subTitle" idx="1"/>
          </p:nvPr>
        </p:nvSpPr>
        <p:spPr>
          <a:xfrm>
            <a:off x="1371600" y="3068961"/>
            <a:ext cx="6400800" cy="2569840"/>
          </a:xfrm>
        </p:spPr>
        <p:txBody>
          <a:bodyPr>
            <a:noAutofit/>
          </a:bodyPr>
          <a:lstStyle/>
          <a:p>
            <a:pPr algn="l"/>
            <a:r>
              <a:rPr lang="ru-RU" sz="2800" dirty="0" smtClean="0">
                <a:solidFill>
                  <a:schemeClr val="tx1"/>
                </a:solidFill>
                <a:latin typeface="Times New Roman" pitchFamily="18" charset="0"/>
                <a:cs typeface="Times New Roman" pitchFamily="18" charset="0"/>
              </a:rPr>
              <a:t>Развитие мелкой моторики рук;</a:t>
            </a:r>
          </a:p>
          <a:p>
            <a:pPr algn="l"/>
            <a:r>
              <a:rPr lang="ru-RU" sz="2800" dirty="0" smtClean="0">
                <a:solidFill>
                  <a:schemeClr val="tx1"/>
                </a:solidFill>
                <a:latin typeface="Times New Roman" pitchFamily="18" charset="0"/>
                <a:cs typeface="Times New Roman" pitchFamily="18" charset="0"/>
              </a:rPr>
              <a:t>Создание условий для развития </a:t>
            </a:r>
            <a:r>
              <a:rPr lang="ru-RU" sz="2800" dirty="0" err="1" smtClean="0">
                <a:solidFill>
                  <a:schemeClr val="tx1"/>
                </a:solidFill>
                <a:latin typeface="Times New Roman" pitchFamily="18" charset="0"/>
                <a:cs typeface="Times New Roman" pitchFamily="18" charset="0"/>
              </a:rPr>
              <a:t>сенсоматорной</a:t>
            </a:r>
            <a:r>
              <a:rPr lang="ru-RU" sz="2800" dirty="0" smtClean="0">
                <a:solidFill>
                  <a:schemeClr val="tx1"/>
                </a:solidFill>
                <a:latin typeface="Times New Roman" pitchFamily="18" charset="0"/>
                <a:cs typeface="Times New Roman" pitchFamily="18" charset="0"/>
              </a:rPr>
              <a:t> функции у детей через технологию </a:t>
            </a:r>
            <a:r>
              <a:rPr lang="ru-RU" sz="2800" dirty="0" err="1" smtClean="0">
                <a:solidFill>
                  <a:schemeClr val="tx1"/>
                </a:solidFill>
                <a:latin typeface="Times New Roman" pitchFamily="18" charset="0"/>
                <a:cs typeface="Times New Roman" pitchFamily="18" charset="0"/>
              </a:rPr>
              <a:t>тестопластики</a:t>
            </a:r>
            <a:r>
              <a:rPr lang="ru-RU" sz="2800" dirty="0" smtClean="0">
                <a:solidFill>
                  <a:schemeClr val="tx1"/>
                </a:solidFill>
                <a:latin typeface="Times New Roman" pitchFamily="18" charset="0"/>
                <a:cs typeface="Times New Roman" pitchFamily="18" charset="0"/>
              </a:rPr>
              <a:t>.</a:t>
            </a: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2"/>
            <a:ext cx="7772400" cy="792087"/>
          </a:xfrm>
        </p:spPr>
        <p:txBody>
          <a:bodyPr>
            <a:normAutofit/>
          </a:bodyPr>
          <a:lstStyle/>
          <a:p>
            <a:pPr algn="ctr"/>
            <a:r>
              <a:rPr lang="ru-RU" sz="3600" dirty="0" smtClean="0"/>
              <a:t>Задачи:                 </a:t>
            </a:r>
            <a:endParaRPr lang="ru-RU" sz="3600" dirty="0"/>
          </a:p>
        </p:txBody>
      </p:sp>
      <p:sp>
        <p:nvSpPr>
          <p:cNvPr id="3" name="Подзаголовок 2"/>
          <p:cNvSpPr>
            <a:spLocks noGrp="1"/>
          </p:cNvSpPr>
          <p:nvPr>
            <p:ph type="subTitle" idx="1"/>
          </p:nvPr>
        </p:nvSpPr>
        <p:spPr>
          <a:xfrm>
            <a:off x="683568" y="836712"/>
            <a:ext cx="7848872" cy="4896544"/>
          </a:xfrm>
        </p:spPr>
        <p:txBody>
          <a:bodyPr>
            <a:normAutofit fontScale="92500" lnSpcReduction="20000"/>
          </a:bodyPr>
          <a:lstStyle/>
          <a:p>
            <a:pPr algn="l"/>
            <a:r>
              <a:rPr lang="ru-RU" sz="2800" dirty="0" smtClean="0"/>
              <a:t>*</a:t>
            </a:r>
            <a:r>
              <a:rPr lang="ru-RU" sz="2800" dirty="0" smtClean="0">
                <a:solidFill>
                  <a:schemeClr val="tx1"/>
                </a:solidFill>
                <a:latin typeface="Times New Roman" pitchFamily="18" charset="0"/>
                <a:cs typeface="Times New Roman" pitchFamily="18" charset="0"/>
              </a:rPr>
              <a:t>Развитие мелкой моторики рук ребёнка, точных и дифференцированных движений кистей и пальцев рук.</a:t>
            </a:r>
          </a:p>
          <a:p>
            <a:pPr algn="l"/>
            <a:r>
              <a:rPr lang="ru-RU" sz="2800" dirty="0" smtClean="0">
                <a:solidFill>
                  <a:schemeClr val="tx1"/>
                </a:solidFill>
                <a:latin typeface="Times New Roman" pitchFamily="18" charset="0"/>
                <a:cs typeface="Times New Roman" pitchFamily="18" charset="0"/>
              </a:rPr>
              <a:t>*Формирование сенсорных эталонов формы, цвета и величины, развитие тактильной чувствительности рук. </a:t>
            </a:r>
          </a:p>
          <a:p>
            <a:pPr algn="l"/>
            <a:r>
              <a:rPr lang="ru-RU" sz="2800" dirty="0" smtClean="0">
                <a:solidFill>
                  <a:schemeClr val="tx1"/>
                </a:solidFill>
                <a:latin typeface="Times New Roman" pitchFamily="18" charset="0"/>
                <a:cs typeface="Times New Roman" pitchFamily="18" charset="0"/>
              </a:rPr>
              <a:t>*Развитие навыков лепки простых форм (цилиндра, палочки, диска, шарика и т.д.) и на основе их формирование умения изготавливать из теста предметы (овощи, фрукты и т.д.)</a:t>
            </a:r>
          </a:p>
          <a:p>
            <a:pPr algn="l"/>
            <a:r>
              <a:rPr lang="ru-RU" sz="2800" dirty="0" smtClean="0">
                <a:solidFill>
                  <a:schemeClr val="tx1"/>
                </a:solidFill>
                <a:latin typeface="Times New Roman" pitchFamily="18" charset="0"/>
                <a:cs typeface="Times New Roman" pitchFamily="18" charset="0"/>
              </a:rPr>
              <a:t>*Развитие мышления, воображения, внимания.</a:t>
            </a:r>
          </a:p>
          <a:p>
            <a:pPr algn="l"/>
            <a:r>
              <a:rPr lang="ru-RU" sz="2800" dirty="0" smtClean="0">
                <a:solidFill>
                  <a:schemeClr val="tx1"/>
                </a:solidFill>
                <a:latin typeface="Times New Roman" pitchFamily="18" charset="0"/>
                <a:cs typeface="Times New Roman" pitchFamily="18" charset="0"/>
              </a:rPr>
              <a:t>*Побуждать детей самостоятельно выбирать способы лепки, используя дл этого освоенные технические приёмы. </a:t>
            </a: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Обоснование актуальности</a:t>
            </a:r>
            <a:endParaRPr lang="ru-RU" dirty="0"/>
          </a:p>
        </p:txBody>
      </p:sp>
      <p:sp>
        <p:nvSpPr>
          <p:cNvPr id="4" name="Текст 3"/>
          <p:cNvSpPr>
            <a:spLocks noGrp="1"/>
          </p:cNvSpPr>
          <p:nvPr>
            <p:ph type="body" idx="2"/>
          </p:nvPr>
        </p:nvSpPr>
        <p:spPr>
          <a:xfrm>
            <a:off x="3491880" y="4653136"/>
            <a:ext cx="4902312" cy="1832390"/>
          </a:xfrm>
        </p:spPr>
        <p:txBody>
          <a:bodyPr/>
          <a:lstStyle/>
          <a:p>
            <a:endParaRPr lang="ru-RU" dirty="0" smtClean="0"/>
          </a:p>
          <a:p>
            <a:endParaRPr lang="ru-RU" dirty="0" smtClean="0"/>
          </a:p>
          <a:p>
            <a:r>
              <a:rPr lang="ru-RU" dirty="0" smtClean="0"/>
              <a:t>Лепка из солёного теста – органическая потребность, как игра. </a:t>
            </a:r>
            <a:endParaRPr lang="ru-RU" dirty="0"/>
          </a:p>
        </p:txBody>
      </p:sp>
      <p:sp>
        <p:nvSpPr>
          <p:cNvPr id="3" name="Содержимое 2"/>
          <p:cNvSpPr>
            <a:spLocks noGrp="1"/>
          </p:cNvSpPr>
          <p:nvPr>
            <p:ph sz="half" idx="1"/>
          </p:nvPr>
        </p:nvSpPr>
        <p:spPr>
          <a:xfrm>
            <a:off x="914400" y="274320"/>
            <a:ext cx="7474024" cy="4666848"/>
          </a:xfrm>
        </p:spPr>
        <p:txBody>
          <a:bodyPr>
            <a:normAutofit fontScale="70000" lnSpcReduction="20000"/>
          </a:bodyPr>
          <a:lstStyle/>
          <a:p>
            <a:pPr>
              <a:buNone/>
            </a:pPr>
            <a:r>
              <a:rPr lang="ru-RU" dirty="0" smtClean="0"/>
              <a:t>Для детей с пониженным и повышенным тонусом рук особенно полезна лепка из солёного теста.</a:t>
            </a:r>
          </a:p>
          <a:p>
            <a:pPr>
              <a:buNone/>
            </a:pPr>
            <a:r>
              <a:rPr lang="ru-RU" dirty="0" smtClean="0"/>
              <a:t>Тесто выступает как средство познания действительности и имеет большое значение для умственного развития детей, особенно с ограниченными возможностями, способствует поддержанию положительной мотивации и познавательной активности детей с психофизическими нарушениями. </a:t>
            </a:r>
          </a:p>
          <a:p>
            <a:pPr>
              <a:buNone/>
            </a:pPr>
            <a:r>
              <a:rPr lang="ru-RU" dirty="0" smtClean="0"/>
              <a:t>При лепке из солёного теста задействованы все десять пальцев, а также обе ладони. Происходит мощное воздействие на тактильные рецепторы. При этом развивается мелкая мускулатура рук, повышается координация и точность движений.</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F:\DCIM\102SSCAM\SDC12100 - копия.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bwMode="auto">
          <a:xfrm>
            <a:off x="179512" y="2276874"/>
            <a:ext cx="4254624" cy="3600400"/>
          </a:xfrm>
          <a:prstGeom prst="rect">
            <a:avLst/>
          </a:prstGeom>
          <a:noFill/>
        </p:spPr>
      </p:pic>
      <p:pic>
        <p:nvPicPr>
          <p:cNvPr id="1026" name="Picture 2" descr="G:\DCIM\103MSDCF\DSC00422.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4648200" y="2185586"/>
            <a:ext cx="4038600" cy="3117065"/>
          </a:xfrm>
          <a:prstGeom prst="rect">
            <a:avLst/>
          </a:prstGeom>
          <a:noFill/>
        </p:spPr>
      </p:pic>
      <p:sp>
        <p:nvSpPr>
          <p:cNvPr id="5" name="Заголовок 4"/>
          <p:cNvSpPr>
            <a:spLocks noGrp="1"/>
          </p:cNvSpPr>
          <p:nvPr>
            <p:ph type="title"/>
          </p:nvPr>
        </p:nvSpPr>
        <p:spPr/>
        <p:txBody>
          <a:bodyPr>
            <a:noAutofit/>
          </a:bodyPr>
          <a:lstStyle/>
          <a:p>
            <a:r>
              <a:rPr lang="ru-RU" sz="2000" dirty="0" smtClean="0"/>
              <a:t>В процессе лепки из солёного теста у детей повышается сенсорная чувствительность (способность к тонкому восприятию формы, фактуры, цвета, пропорций); развивается мелка моторика, синхронизируется работа обеих рук.</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2636912"/>
            <a:ext cx="8229600" cy="3370379"/>
          </a:xfrm>
        </p:spPr>
        <p:txBody>
          <a:bodyPr/>
          <a:lstStyle/>
          <a:p>
            <a:endParaRPr lang="ru-RU" dirty="0"/>
          </a:p>
        </p:txBody>
      </p:sp>
      <p:sp>
        <p:nvSpPr>
          <p:cNvPr id="3" name="Заголовок 2"/>
          <p:cNvSpPr>
            <a:spLocks noGrp="1"/>
          </p:cNvSpPr>
          <p:nvPr>
            <p:ph type="title"/>
          </p:nvPr>
        </p:nvSpPr>
        <p:spPr>
          <a:xfrm>
            <a:off x="611560" y="188640"/>
            <a:ext cx="8208912" cy="2088232"/>
          </a:xfrm>
        </p:spPr>
        <p:txBody>
          <a:bodyPr>
            <a:noAutofit/>
          </a:bodyPr>
          <a:lstStyle/>
          <a:p>
            <a:r>
              <a:rPr lang="ru-RU" sz="1800" dirty="0" smtClean="0"/>
              <a:t>Солёное тесто легко совмещается с другими материалами. Процесс создания художественных образов из солёного теста с использованием крупы, косточек, различных семян, ракушек происходит в форме неожиданного открытия, сюрприза и даёт ребёнку дополнительные возможности для творчества и способствует развитию речи.</a:t>
            </a:r>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DCIM\102SSCAM\SDC12105.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tretch>
            <a:fillRect/>
          </a:stretch>
        </p:blipFill>
        <p:spPr bwMode="auto">
          <a:xfrm>
            <a:off x="457200" y="2229644"/>
            <a:ext cx="4038600" cy="3028950"/>
          </a:xfrm>
          <a:prstGeom prst="rect">
            <a:avLst/>
          </a:prstGeom>
          <a:noFill/>
        </p:spPr>
      </p:pic>
      <p:pic>
        <p:nvPicPr>
          <p:cNvPr id="6" name="Объект 5"/>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649585" y="2231202"/>
            <a:ext cx="4035829" cy="3025833"/>
          </a:xfrm>
        </p:spPr>
      </p:pic>
      <p:sp>
        <p:nvSpPr>
          <p:cNvPr id="2" name="Заголовок 1"/>
          <p:cNvSpPr>
            <a:spLocks noGrp="1"/>
          </p:cNvSpPr>
          <p:nvPr>
            <p:ph type="title"/>
          </p:nvPr>
        </p:nvSpPr>
        <p:spPr>
          <a:xfrm>
            <a:off x="457200" y="274639"/>
            <a:ext cx="8229600" cy="1930226"/>
          </a:xfrm>
        </p:spPr>
        <p:txBody>
          <a:bodyPr>
            <a:noAutofit/>
          </a:bodyPr>
          <a:lstStyle/>
          <a:p>
            <a:r>
              <a:rPr lang="ru-RU" sz="2000" b="1" dirty="0" smtClean="0">
                <a:latin typeface="Times New Roman" pitchFamily="18" charset="0"/>
                <a:cs typeface="Times New Roman" pitchFamily="18" charset="0"/>
              </a:rPr>
              <a:t>На кончиках пальцев находятся нервные окончания , которые связаны с теми центрами головного мозга, которые влияют на речь человека. Поэтому на занятиях широко использую пальчиковые игры, массаж пальцев, упражнения для рук с предметами (мячики для массажа, «сухие бассейны», наполненные пуговицами и т.д.)</a:t>
            </a:r>
            <a:endParaRPr lang="ru-RU" sz="2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SDC12082.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tretch>
            <a:fillRect/>
          </a:stretch>
        </p:blipFill>
        <p:spPr bwMode="auto">
          <a:xfrm>
            <a:off x="457200" y="2229644"/>
            <a:ext cx="4038600" cy="3028950"/>
          </a:xfrm>
          <a:prstGeom prst="rect">
            <a:avLst/>
          </a:prstGeom>
          <a:noFill/>
        </p:spPr>
      </p:pic>
      <p:pic>
        <p:nvPicPr>
          <p:cNvPr id="1027" name="Picture 3" descr="F:\DCIM\102SSCAM\SDC12088.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tretch>
            <a:fillRect/>
          </a:stretch>
        </p:blipFill>
        <p:spPr bwMode="auto">
          <a:xfrm>
            <a:off x="4648200" y="2229644"/>
            <a:ext cx="4038600" cy="3028950"/>
          </a:xfrm>
          <a:prstGeom prst="rect">
            <a:avLst/>
          </a:prstGeom>
          <a:noFill/>
        </p:spPr>
      </p:pic>
      <p:sp>
        <p:nvSpPr>
          <p:cNvPr id="2" name="Заголовок 1"/>
          <p:cNvSpPr>
            <a:spLocks noGrp="1"/>
          </p:cNvSpPr>
          <p:nvPr>
            <p:ph type="title"/>
          </p:nvPr>
        </p:nvSpPr>
        <p:spPr>
          <a:xfrm>
            <a:off x="457200" y="274638"/>
            <a:ext cx="8229600" cy="1642194"/>
          </a:xfrm>
        </p:spPr>
        <p:txBody>
          <a:bodyPr>
            <a:normAutofit fontScale="90000"/>
          </a:bodyPr>
          <a:lstStyle/>
          <a:p>
            <a:r>
              <a:rPr lang="ru-RU" sz="2400" b="1" dirty="0" smtClean="0">
                <a:latin typeface="Times New Roman" pitchFamily="18" charset="0"/>
                <a:cs typeface="Times New Roman" pitchFamily="18" charset="0"/>
              </a:rPr>
              <a:t>Чтобы повысить интерес детей к результатам своего труда использую игровые мотивации. В конце занятия предлагаю детям обыграть свою поделку, сочинить сказку. Во время игровой деятельности закрепляется количество, цвет, форма, знания об окружающем мире.</a:t>
            </a:r>
            <a:endParaRPr lang="ru-RU" sz="24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F:\DCIM\103MSDCF\DSC00433.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tretch>
            <a:fillRect/>
          </a:stretch>
        </p:blipFill>
        <p:spPr bwMode="auto">
          <a:xfrm>
            <a:off x="2323407" y="1944413"/>
            <a:ext cx="4497185" cy="3599411"/>
          </a:xfrm>
          <a:prstGeom prst="rect">
            <a:avLst/>
          </a:prstGeom>
          <a:noFill/>
        </p:spPr>
      </p:pic>
      <p:sp>
        <p:nvSpPr>
          <p:cNvPr id="5" name="Заголовок 4"/>
          <p:cNvSpPr>
            <a:spLocks noGrp="1"/>
          </p:cNvSpPr>
          <p:nvPr>
            <p:ph type="title"/>
          </p:nvPr>
        </p:nvSpPr>
        <p:spPr>
          <a:xfrm>
            <a:off x="467544" y="260649"/>
            <a:ext cx="8280920" cy="1354162"/>
          </a:xfrm>
        </p:spPr>
        <p:txBody>
          <a:bodyPr>
            <a:normAutofit fontScale="90000"/>
          </a:bodyPr>
          <a:lstStyle/>
          <a:p>
            <a:r>
              <a:rPr lang="ru-RU" sz="2800" dirty="0" smtClean="0">
                <a:solidFill>
                  <a:srgbClr val="FFC000"/>
                </a:solidFill>
              </a:rPr>
              <a:t>                         </a:t>
            </a:r>
            <a:r>
              <a:rPr lang="ru-RU" sz="4000" dirty="0" smtClean="0">
                <a:solidFill>
                  <a:srgbClr val="FFC000"/>
                </a:solidFill>
              </a:rPr>
              <a:t>Приёмы работы. </a:t>
            </a:r>
            <a:r>
              <a:rPr lang="ru-RU" sz="2800" dirty="0" smtClean="0">
                <a:solidFill>
                  <a:srgbClr val="FFC000"/>
                </a:solidFill>
              </a:rPr>
              <a:t>                                 </a:t>
            </a:r>
            <a:r>
              <a:rPr lang="ru-RU" sz="2800" dirty="0" smtClean="0">
                <a:solidFill>
                  <a:schemeClr val="accent4">
                    <a:lumMod val="75000"/>
                  </a:schemeClr>
                </a:solidFill>
              </a:rPr>
              <a:t>           *</a:t>
            </a:r>
            <a:r>
              <a:rPr lang="ru-RU" sz="3600" dirty="0" smtClean="0"/>
              <a:t>Разминание ладонями, пальцами, </a:t>
            </a:r>
            <a:r>
              <a:rPr lang="ru-RU" sz="3600" dirty="0" err="1" smtClean="0"/>
              <a:t>отщипывание</a:t>
            </a:r>
            <a:r>
              <a:rPr lang="ru-RU" sz="3600" dirty="0" smtClean="0"/>
              <a:t>, сплющивание.</a:t>
            </a:r>
            <a:endParaRPr lang="ru-RU"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3459</TotalTime>
  <Words>502</Words>
  <Application>Microsoft Office PowerPoint</Application>
  <PresentationFormat>Экран (4:3)</PresentationFormat>
  <Paragraphs>37</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Calibri</vt:lpstr>
      <vt:lpstr>Lucida Sans Unicode</vt:lpstr>
      <vt:lpstr>Times New Roman</vt:lpstr>
      <vt:lpstr>Verdana</vt:lpstr>
      <vt:lpstr>Wingdings 2</vt:lpstr>
      <vt:lpstr>Wingdings 3</vt:lpstr>
      <vt:lpstr>Открытая</vt:lpstr>
      <vt:lpstr>Развитие мелкой моторики у детей с ОВЗ через технологию тестопластики.</vt:lpstr>
      <vt:lpstr>   Цели:</vt:lpstr>
      <vt:lpstr>Задачи:                 </vt:lpstr>
      <vt:lpstr>Обоснование актуальности</vt:lpstr>
      <vt:lpstr>В процессе лепки из солёного теста у детей повышается сенсорная чувствительность (способность к тонкому восприятию формы, фактуры, цвета, пропорций); развивается мелка моторика, синхронизируется работа обеих рук.</vt:lpstr>
      <vt:lpstr>Солёное тесто легко совмещается с другими материалами. Процесс создания художественных образов из солёного теста с использованием крупы, косточек, различных семян, ракушек происходит в форме неожиданного открытия, сюрприза и даёт ребёнку дополнительные возможности для творчества и способствует развитию речи.</vt:lpstr>
      <vt:lpstr>На кончиках пальцев находятся нервные окончания , которые связаны с теми центрами головного мозга, которые влияют на речь человека. Поэтому на занятиях широко использую пальчиковые игры, массаж пальцев, упражнения для рук с предметами (мячики для массажа, «сухие бассейны», наполненные пуговицами и т.д.)</vt:lpstr>
      <vt:lpstr>Чтобы повысить интерес детей к результатам своего труда использую игровые мотивации. В конце занятия предлагаю детям обыграть свою поделку, сочинить сказку. Во время игровой деятельности закрепляется количество, цвет, форма, знания об окружающем мире.</vt:lpstr>
      <vt:lpstr>                         Приёмы работы.                                             *Разминание ладонями, пальцами, отщипывание, сплющивание.</vt:lpstr>
      <vt:lpstr>*Раскатывание между ладонями прямыми и круговыми движениями.</vt:lpstr>
      <vt:lpstr>*Создание отпечатков, отрезание кусочков.</vt:lpstr>
      <vt:lpstr>Детям очень нравится раскрашивать свои поделки.</vt:lpstr>
      <vt:lpstr>Наши работы.</vt:lpstr>
      <vt:lpstr>«Зимняя веточка»</vt:lpstr>
      <vt:lpstr>«Яблоня»</vt:lpstr>
      <vt:lpstr>«Рыбки»</vt:lpstr>
      <vt:lpstr>Упражнения для развития мелкой моторики рук в процессе тестопластки.</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мелкой моторики у детей с ОВЗ через технологию тестопластики.</dc:title>
  <dc:creator>комп</dc:creator>
  <cp:lastModifiedBy>Notebook</cp:lastModifiedBy>
  <cp:revision>91</cp:revision>
  <dcterms:created xsi:type="dcterms:W3CDTF">2016-01-11T10:21:38Z</dcterms:created>
  <dcterms:modified xsi:type="dcterms:W3CDTF">2016-03-18T11:08:03Z</dcterms:modified>
</cp:coreProperties>
</file>