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2" r:id="rId3"/>
    <p:sldId id="264" r:id="rId4"/>
    <p:sldId id="265" r:id="rId5"/>
    <p:sldId id="266" r:id="rId6"/>
    <p:sldId id="278" r:id="rId7"/>
    <p:sldId id="268" r:id="rId8"/>
    <p:sldId id="279" r:id="rId9"/>
    <p:sldId id="274" r:id="rId10"/>
    <p:sldId id="269" r:id="rId11"/>
    <p:sldId id="270" r:id="rId12"/>
    <p:sldId id="276" r:id="rId13"/>
    <p:sldId id="277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336699"/>
    <a:srgbClr val="993300"/>
    <a:srgbClr val="666699"/>
    <a:srgbClr val="006600"/>
    <a:srgbClr val="003300"/>
    <a:srgbClr val="336600"/>
    <a:srgbClr val="003366"/>
    <a:srgbClr val="996633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>
        <p:scale>
          <a:sx n="90" d="100"/>
          <a:sy n="90" d="100"/>
        </p:scale>
        <p:origin x="-36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19DA3-CB92-4591-8145-430C94D545BA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0A56A-AF86-4A2F-9A9F-D49E5108DD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1545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DE194-17EB-4C96-9CB6-8924ADF48131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8037E-9518-4F2D-9EB0-1D8AD917E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3530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29A7E7C-BFF7-4693-AC40-04705022BFC1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A8E017-2855-4A48-9728-64141C4FB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7E7C-BFF7-4693-AC40-04705022BFC1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8E017-2855-4A48-9728-64141C4FB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29A7E7C-BFF7-4693-AC40-04705022BFC1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6A8E017-2855-4A48-9728-64141C4FB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7E7C-BFF7-4693-AC40-04705022BFC1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A8E017-2855-4A48-9728-64141C4FBA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7E7C-BFF7-4693-AC40-04705022BFC1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6A8E017-2855-4A48-9728-64141C4FBA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29A7E7C-BFF7-4693-AC40-04705022BFC1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6A8E017-2855-4A48-9728-64141C4FBA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29A7E7C-BFF7-4693-AC40-04705022BFC1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6A8E017-2855-4A48-9728-64141C4FBA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7E7C-BFF7-4693-AC40-04705022BFC1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A8E017-2855-4A48-9728-64141C4FB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7E7C-BFF7-4693-AC40-04705022BFC1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A8E017-2855-4A48-9728-64141C4FB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7E7C-BFF7-4693-AC40-04705022BFC1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A8E017-2855-4A48-9728-64141C4FBA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29A7E7C-BFF7-4693-AC40-04705022BFC1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6A8E017-2855-4A48-9728-64141C4FBA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9A7E7C-BFF7-4693-AC40-04705022BFC1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A8E017-2855-4A48-9728-64141C4FBA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5" Type="http://schemas.openxmlformats.org/officeDocument/2006/relationships/slide" Target="slide14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ОСНОВНЫЕ  КЛАССЫ НЕОРГАНИЧЕСКИХ ВЕЩЕСТВ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4643446"/>
            <a:ext cx="8143932" cy="1571636"/>
          </a:xfrm>
          <a:prstGeom prst="rect">
            <a:avLst/>
          </a:prstGeom>
          <a:ln>
            <a:solidFill>
              <a:srgbClr val="993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       Сложные вещества, молекулы которых состоят из атомов</a:t>
            </a:r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b="1" dirty="0" smtClean="0">
                <a:solidFill>
                  <a:srgbClr val="003366"/>
                </a:solidFill>
                <a:latin typeface="Cambria Math" pitchFamily="18" charset="0"/>
                <a:ea typeface="Cambria Math" pitchFamily="18" charset="0"/>
              </a:rPr>
              <a:t>водорода</a:t>
            </a:r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 и </a:t>
            </a:r>
            <a:r>
              <a:rPr lang="ru-RU" sz="2400" b="1" dirty="0" smtClean="0">
                <a:solidFill>
                  <a:srgbClr val="003366"/>
                </a:solidFill>
                <a:latin typeface="Cambria Math" pitchFamily="18" charset="0"/>
                <a:ea typeface="Cambria Math" pitchFamily="18" charset="0"/>
              </a:rPr>
              <a:t>кислотных остатков</a:t>
            </a:r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ОСНОВНЫЕ КЛАССЫ НЕОРГАНИЧЕСКИХ ВЕЩЕСТВ</a:t>
            </a:r>
            <a:endParaRPr lang="ru-RU" sz="2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7224" y="4286256"/>
            <a:ext cx="5643602" cy="642942"/>
          </a:xfrm>
          <a:prstGeom prst="roundRect">
            <a:avLst/>
          </a:prstGeom>
          <a:solidFill>
            <a:srgbClr val="993300"/>
          </a:solidFill>
          <a:ln>
            <a:solidFill>
              <a:srgbClr val="9933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ru-RU" sz="2800" b="1" dirty="0" smtClean="0"/>
              <a:t>КИСЛОТЫ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4071934" y="1643050"/>
            <a:ext cx="1214446" cy="1143008"/>
          </a:xfrm>
          <a:prstGeom prst="ellipse">
            <a:avLst/>
          </a:prstGeom>
          <a:solidFill>
            <a:srgbClr val="003366"/>
          </a:solidFill>
          <a:ln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HCl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  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072330" y="2714620"/>
            <a:ext cx="1214446" cy="1143008"/>
          </a:xfrm>
          <a:prstGeom prst="ellipse">
            <a:avLst/>
          </a:prstGeom>
          <a:solidFill>
            <a:srgbClr val="003366"/>
          </a:solidFill>
          <a:ln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Angsana New" pitchFamily="18" charset="-34"/>
              </a:rPr>
              <a:t>H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  <a:cs typeface="Angsana New" pitchFamily="18" charset="-34"/>
              </a:rPr>
              <a:t>2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Angsana New" pitchFamily="18" charset="-34"/>
              </a:rPr>
              <a:t>SO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  <a:cs typeface="Angsana New" pitchFamily="18" charset="-34"/>
              </a:rPr>
              <a:t>4 </a:t>
            </a:r>
            <a:r>
              <a:rPr lang="en-US" sz="2000" b="1" dirty="0" smtClean="0">
                <a:latin typeface="Arial Narrow" pitchFamily="34" charset="0"/>
                <a:cs typeface="Angsana New" pitchFamily="18" charset="-34"/>
              </a:rPr>
              <a:t> </a:t>
            </a:r>
            <a:endParaRPr lang="ru-RU" sz="2000" b="1" dirty="0">
              <a:latin typeface="Arial Narrow" pitchFamily="34" charset="0"/>
              <a:cs typeface="Angsana New" pitchFamily="18" charset="-34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00694" y="2714620"/>
            <a:ext cx="1214446" cy="1143008"/>
          </a:xfrm>
          <a:prstGeom prst="ellipse">
            <a:avLst/>
          </a:prstGeom>
          <a:solidFill>
            <a:srgbClr val="003366"/>
          </a:solidFill>
          <a:ln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HNO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000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 </a:t>
            </a:r>
            <a:r>
              <a:rPr lang="en-US" sz="2000" dirty="0" smtClean="0"/>
              <a:t> </a:t>
            </a:r>
            <a:endParaRPr lang="ru-RU" sz="2000" dirty="0"/>
          </a:p>
        </p:txBody>
      </p:sp>
      <p:sp>
        <p:nvSpPr>
          <p:cNvPr id="9" name="Овал 8"/>
          <p:cNvSpPr/>
          <p:nvPr/>
        </p:nvSpPr>
        <p:spPr>
          <a:xfrm>
            <a:off x="857224" y="2786058"/>
            <a:ext cx="1214446" cy="1143008"/>
          </a:xfrm>
          <a:prstGeom prst="ellipse">
            <a:avLst/>
          </a:prstGeom>
          <a:solidFill>
            <a:srgbClr val="003366"/>
          </a:solidFill>
          <a:ln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1900" b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sz="1900" b="1" baseline="-25000" dirty="0" smtClean="0">
                <a:latin typeface="Cambria Math" pitchFamily="18" charset="0"/>
                <a:ea typeface="Cambria Math" pitchFamily="18" charset="0"/>
              </a:rPr>
              <a:t>2 </a:t>
            </a:r>
            <a:r>
              <a:rPr lang="en-US" sz="1900" b="1" dirty="0" smtClean="0">
                <a:latin typeface="Cambria Math" pitchFamily="18" charset="0"/>
                <a:ea typeface="Cambria Math" pitchFamily="18" charset="0"/>
              </a:rPr>
              <a:t>CO</a:t>
            </a:r>
            <a:r>
              <a:rPr lang="en-US" sz="1900" b="1" baseline="-25000" dirty="0" smtClean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sz="2000" b="1" dirty="0" smtClean="0">
                <a:latin typeface="Arial Narrow" pitchFamily="34" charset="0"/>
              </a:rPr>
              <a:t> 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000232" y="1928802"/>
            <a:ext cx="1214446" cy="1143008"/>
          </a:xfrm>
          <a:prstGeom prst="ellipse">
            <a:avLst/>
          </a:prstGeom>
          <a:solidFill>
            <a:srgbClr val="003366"/>
          </a:solidFill>
          <a:ln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PO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 </a:t>
            </a:r>
            <a:r>
              <a:rPr lang="en-US" sz="2000" b="1" dirty="0" smtClean="0">
                <a:latin typeface="Arial Narrow" pitchFamily="34" charset="0"/>
              </a:rPr>
              <a:t>   </a:t>
            </a:r>
            <a:r>
              <a:rPr lang="en-US" sz="2000" dirty="0" smtClean="0"/>
              <a:t> 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500034" y="2143116"/>
            <a:ext cx="2571768" cy="571504"/>
          </a:xfrm>
          <a:prstGeom prst="roundRect">
            <a:avLst/>
          </a:prstGeom>
          <a:ln w="38100"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3366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2400" b="1" dirty="0" smtClean="0">
                <a:solidFill>
                  <a:srgbClr val="003366"/>
                </a:solidFill>
                <a:latin typeface="Cambria Math" pitchFamily="18" charset="0"/>
                <a:ea typeface="Cambria Math" pitchFamily="18" charset="0"/>
              </a:rPr>
              <a:t>Одноосновные</a:t>
            </a:r>
            <a:endParaRPr lang="ru-RU" sz="2400" b="1" dirty="0">
              <a:solidFill>
                <a:srgbClr val="003366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cap="all" dirty="0" smtClean="0">
                <a:solidFill>
                  <a:schemeClr val="tx2">
                    <a:lumMod val="75000"/>
                  </a:schemeClr>
                </a:solidFill>
              </a:rPr>
              <a:t>Классификация  КИСЛОТ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86380" y="3214686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4071942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 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29058" y="4572008"/>
            <a:ext cx="3357586" cy="642942"/>
          </a:xfrm>
          <a:prstGeom prst="roundRect">
            <a:avLst/>
          </a:prstGeom>
          <a:solidFill>
            <a:srgbClr val="993300"/>
          </a:solidFill>
          <a:ln>
            <a:solidFill>
              <a:srgbClr val="9933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Кислородосодержащие  </a:t>
            </a:r>
            <a:endParaRPr lang="ru-RU" sz="2000" b="1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29058" y="5643578"/>
            <a:ext cx="3357586" cy="642942"/>
          </a:xfrm>
          <a:prstGeom prst="roundRect">
            <a:avLst/>
          </a:prstGeom>
          <a:solidFill>
            <a:srgbClr val="993300"/>
          </a:solidFill>
          <a:ln>
            <a:solidFill>
              <a:srgbClr val="9933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Бескислородные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286512" y="2143116"/>
            <a:ext cx="2571768" cy="571504"/>
          </a:xfrm>
          <a:prstGeom prst="roundRect">
            <a:avLst/>
          </a:prstGeom>
          <a:ln w="38100"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2400" b="1" dirty="0" err="1" smtClean="0">
                <a:solidFill>
                  <a:srgbClr val="003366"/>
                </a:solidFill>
                <a:latin typeface="Cambria Math" pitchFamily="18" charset="0"/>
                <a:ea typeface="Cambria Math" pitchFamily="18" charset="0"/>
              </a:rPr>
              <a:t>Трёхосновные</a:t>
            </a:r>
            <a:r>
              <a:rPr lang="ru-RU" sz="2400" b="1" dirty="0" smtClean="0">
                <a:solidFill>
                  <a:srgbClr val="003366"/>
                </a:solidFill>
                <a:latin typeface="Cambria Math" pitchFamily="18" charset="0"/>
                <a:ea typeface="Cambria Math" pitchFamily="18" charset="0"/>
              </a:rPr>
              <a:t> </a:t>
            </a:r>
            <a:endParaRPr lang="ru-RU" sz="2400" b="1" dirty="0">
              <a:solidFill>
                <a:srgbClr val="003366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0" name="Блок-схема: узел 19"/>
          <p:cNvSpPr/>
          <p:nvPr/>
        </p:nvSpPr>
        <p:spPr>
          <a:xfrm rot="5400000">
            <a:off x="285720" y="2143116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86116" y="1643050"/>
            <a:ext cx="2571768" cy="571504"/>
          </a:xfrm>
          <a:prstGeom prst="roundRect">
            <a:avLst/>
          </a:prstGeom>
          <a:ln w="38100"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ru-RU" sz="2400" b="1" dirty="0" smtClean="0">
                <a:solidFill>
                  <a:srgbClr val="003366"/>
                </a:solidFill>
                <a:latin typeface="Cambria Math" pitchFamily="18" charset="0"/>
                <a:ea typeface="Cambria Math" pitchFamily="18" charset="0"/>
              </a:rPr>
              <a:t>Двухосновные </a:t>
            </a:r>
          </a:p>
        </p:txBody>
      </p:sp>
      <p:sp>
        <p:nvSpPr>
          <p:cNvPr id="33" name="Прямоугольник с двумя скругленными соседними углами 32"/>
          <p:cNvSpPr/>
          <p:nvPr/>
        </p:nvSpPr>
        <p:spPr>
          <a:xfrm>
            <a:off x="6786578" y="3071810"/>
            <a:ext cx="1428760" cy="500066"/>
          </a:xfrm>
          <a:prstGeom prst="round2SameRect">
            <a:avLst/>
          </a:prstGeom>
          <a:solidFill>
            <a:srgbClr val="003366"/>
          </a:solidFill>
          <a:ln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  H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PO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   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dirty="0" smtClean="0"/>
              <a:t> </a:t>
            </a:r>
            <a:endParaRPr lang="ru-RU" sz="2000" dirty="0"/>
          </a:p>
        </p:txBody>
      </p:sp>
      <p:sp>
        <p:nvSpPr>
          <p:cNvPr id="35" name="Прямоугольник с двумя скругленными соседними углами 34"/>
          <p:cNvSpPr/>
          <p:nvPr/>
        </p:nvSpPr>
        <p:spPr>
          <a:xfrm>
            <a:off x="142844" y="3071810"/>
            <a:ext cx="1428760" cy="500066"/>
          </a:xfrm>
          <a:prstGeom prst="round2SameRect">
            <a:avLst/>
          </a:prstGeom>
          <a:solidFill>
            <a:srgbClr val="003366"/>
          </a:solidFill>
          <a:ln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HCl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  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6" name="Прямоугольник с двумя скругленными соседними углами 35"/>
          <p:cNvSpPr/>
          <p:nvPr/>
        </p:nvSpPr>
        <p:spPr>
          <a:xfrm>
            <a:off x="1714480" y="3071810"/>
            <a:ext cx="1428760" cy="500066"/>
          </a:xfrm>
          <a:prstGeom prst="round2SameRect">
            <a:avLst/>
          </a:prstGeom>
          <a:solidFill>
            <a:srgbClr val="003366"/>
          </a:solidFill>
          <a:ln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HNO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endParaRPr lang="ru-RU" sz="2000" b="1" dirty="0" smtClean="0">
              <a:latin typeface="Cambria Math" pitchFamily="18" charset="0"/>
              <a:ea typeface="Cambria Math" pitchFamily="18" charset="0"/>
            </a:endParaRPr>
          </a:p>
          <a:p>
            <a:pPr algn="r"/>
            <a:r>
              <a:rPr lang="en-US" sz="2000" b="1" dirty="0" smtClean="0">
                <a:latin typeface="Arial Narrow" pitchFamily="34" charset="0"/>
              </a:rPr>
              <a:t>  </a:t>
            </a:r>
            <a:r>
              <a:rPr lang="en-US" sz="2000" dirty="0" smtClean="0"/>
              <a:t> </a:t>
            </a:r>
            <a:endParaRPr lang="ru-RU" sz="2000" dirty="0"/>
          </a:p>
        </p:txBody>
      </p:sp>
      <p:sp>
        <p:nvSpPr>
          <p:cNvPr id="37" name="Прямоугольник с двумя скругленными соседними углами 36"/>
          <p:cNvSpPr/>
          <p:nvPr/>
        </p:nvSpPr>
        <p:spPr>
          <a:xfrm>
            <a:off x="3857620" y="3071810"/>
            <a:ext cx="1428760" cy="500066"/>
          </a:xfrm>
          <a:prstGeom prst="round2SameRect">
            <a:avLst/>
          </a:prstGeom>
          <a:solidFill>
            <a:srgbClr val="003366"/>
          </a:solidFill>
          <a:ln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SO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endParaRPr lang="ru-RU" sz="2000" b="1" dirty="0" smtClean="0">
              <a:latin typeface="Cambria Math" pitchFamily="18" charset="0"/>
              <a:ea typeface="Cambria Math" pitchFamily="18" charset="0"/>
            </a:endParaRPr>
          </a:p>
          <a:p>
            <a:pPr algn="r"/>
            <a:r>
              <a:rPr lang="en-US" sz="2000" dirty="0" smtClean="0"/>
              <a:t> </a:t>
            </a:r>
            <a:endParaRPr lang="ru-RU" sz="2000" dirty="0"/>
          </a:p>
        </p:txBody>
      </p:sp>
      <p:sp>
        <p:nvSpPr>
          <p:cNvPr id="38" name="Прямоугольник с двумя скругленными соседними углами 37"/>
          <p:cNvSpPr/>
          <p:nvPr/>
        </p:nvSpPr>
        <p:spPr>
          <a:xfrm>
            <a:off x="3857620" y="2428868"/>
            <a:ext cx="1428760" cy="500066"/>
          </a:xfrm>
          <a:prstGeom prst="round2SameRect">
            <a:avLst/>
          </a:prstGeom>
          <a:solidFill>
            <a:srgbClr val="003366"/>
          </a:solidFill>
          <a:ln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  </a:t>
            </a:r>
          </a:p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CO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endParaRPr lang="ru-RU" sz="2000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2000" b="1" dirty="0" smtClean="0">
                <a:latin typeface="Arial Narrow" pitchFamily="34" charset="0"/>
              </a:rPr>
              <a:t>  </a:t>
            </a:r>
            <a:r>
              <a:rPr lang="en-US" sz="2000" dirty="0" smtClean="0"/>
              <a:t> </a:t>
            </a:r>
            <a:endParaRPr lang="ru-RU" sz="2000" dirty="0"/>
          </a:p>
        </p:txBody>
      </p:sp>
      <p:sp>
        <p:nvSpPr>
          <p:cNvPr id="85" name="Блок-схема: узел 84"/>
          <p:cNvSpPr/>
          <p:nvPr/>
        </p:nvSpPr>
        <p:spPr>
          <a:xfrm rot="5400000">
            <a:off x="6072198" y="2143116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6" name="Блок-схема: узел 85"/>
          <p:cNvSpPr/>
          <p:nvPr/>
        </p:nvSpPr>
        <p:spPr>
          <a:xfrm rot="5400000">
            <a:off x="3071802" y="1643050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6" name="Shape 95"/>
          <p:cNvCxnSpPr>
            <a:stCxn id="36" idx="1"/>
            <a:endCxn id="9" idx="1"/>
          </p:cNvCxnSpPr>
          <p:nvPr/>
        </p:nvCxnSpPr>
        <p:spPr>
          <a:xfrm rot="16200000" flipH="1">
            <a:off x="2518158" y="3482578"/>
            <a:ext cx="1321603" cy="1500198"/>
          </a:xfrm>
          <a:prstGeom prst="bentConnector2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hape 97"/>
          <p:cNvCxnSpPr>
            <a:stCxn id="35" idx="1"/>
          </p:cNvCxnSpPr>
          <p:nvPr/>
        </p:nvCxnSpPr>
        <p:spPr>
          <a:xfrm rot="16200000" flipH="1">
            <a:off x="1214414" y="3214686"/>
            <a:ext cx="2357454" cy="3071834"/>
          </a:xfrm>
          <a:prstGeom prst="bentConnector2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hape 101"/>
          <p:cNvCxnSpPr>
            <a:stCxn id="38" idx="0"/>
          </p:cNvCxnSpPr>
          <p:nvPr/>
        </p:nvCxnSpPr>
        <p:spPr>
          <a:xfrm>
            <a:off x="5286380" y="2678901"/>
            <a:ext cx="785818" cy="1893107"/>
          </a:xfrm>
          <a:prstGeom prst="bentConnector2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hape 103"/>
          <p:cNvCxnSpPr>
            <a:stCxn id="37" idx="0"/>
          </p:cNvCxnSpPr>
          <p:nvPr/>
        </p:nvCxnSpPr>
        <p:spPr>
          <a:xfrm>
            <a:off x="5286380" y="3321843"/>
            <a:ext cx="357190" cy="1250165"/>
          </a:xfrm>
          <a:prstGeom prst="bentConnector2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hape 105"/>
          <p:cNvCxnSpPr>
            <a:stCxn id="33" idx="1"/>
            <a:endCxn id="9" idx="3"/>
          </p:cNvCxnSpPr>
          <p:nvPr/>
        </p:nvCxnSpPr>
        <p:spPr>
          <a:xfrm rot="5400000">
            <a:off x="6733000" y="4125520"/>
            <a:ext cx="1321603" cy="214314"/>
          </a:xfrm>
          <a:prstGeom prst="bentConnector2">
            <a:avLst/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9" grpId="0" animBg="1"/>
      <p:bldP spid="11" grpId="0" animBg="1"/>
      <p:bldP spid="13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cap="all" dirty="0" smtClean="0">
                <a:solidFill>
                  <a:schemeClr val="tx2">
                    <a:lumMod val="75000"/>
                  </a:schemeClr>
                </a:solidFill>
              </a:rPr>
              <a:t>ВЕРНЫ ЛИ УТВЕРЖДЕНИЯ?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461938" cy="4533920"/>
          </a:xfrm>
        </p:spPr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1285852" y="1752600"/>
            <a:ext cx="7477148" cy="4419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1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endParaRPr lang="en-US" sz="1800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endParaRPr lang="en-US" sz="1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endParaRPr lang="en-US" sz="1800" b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endParaRPr lang="en-US" sz="1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endParaRPr lang="en-US" sz="1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endParaRPr lang="en-US" sz="1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endParaRPr lang="en-US" sz="1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endParaRPr lang="ru-RU" sz="18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1400" baseline="-250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1400" baseline="-250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1400" baseline="-250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1400" baseline="-250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1400" baseline="-25000" dirty="0" smtClean="0">
              <a:latin typeface="Cambria Math" pitchFamily="18" charset="0"/>
              <a:ea typeface="Cambria Math" pitchFamily="18" charset="0"/>
            </a:endParaRPr>
          </a:p>
          <a:p>
            <a:endParaRPr lang="ru-RU" sz="1400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643042" y="1785926"/>
            <a:ext cx="6072230" cy="500066"/>
          </a:xfrm>
          <a:prstGeom prst="flowChartProcess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Азотная кислота имеет формулу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HNO</a:t>
            </a:r>
            <a:r>
              <a:rPr lang="en-US" b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endParaRPr lang="ru-RU" b="1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1643042" y="5786454"/>
            <a:ext cx="6072230" cy="500066"/>
          </a:xfrm>
          <a:prstGeom prst="flowChartProcess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Соединение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SO</a:t>
            </a:r>
            <a:r>
              <a:rPr lang="en-US" b="1" baseline="-25000" dirty="0" smtClean="0">
                <a:latin typeface="Cambria Math" pitchFamily="18" charset="0"/>
                <a:ea typeface="Cambria Math" pitchFamily="18" charset="0"/>
              </a:rPr>
              <a:t>4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называется сероводородная кислота</a:t>
            </a: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643042" y="3500438"/>
            <a:ext cx="6072230" cy="500066"/>
          </a:xfrm>
          <a:prstGeom prst="flowChartProcess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Вещество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Angsana New" pitchFamily="18" charset="-34"/>
              </a:rPr>
              <a:t>H</a:t>
            </a:r>
            <a:r>
              <a:rPr lang="en-US" b="1" baseline="-25000" dirty="0" smtClean="0">
                <a:latin typeface="Cambria Math" pitchFamily="18" charset="0"/>
                <a:ea typeface="Cambria Math" pitchFamily="18" charset="0"/>
                <a:cs typeface="Angsana New" pitchFamily="18" charset="-34"/>
              </a:rPr>
              <a:t>2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Angsana New" pitchFamily="18" charset="-34"/>
              </a:rPr>
              <a:t>SO</a:t>
            </a:r>
            <a:r>
              <a:rPr lang="ru-RU" b="1" baseline="-25000" dirty="0" smtClean="0">
                <a:latin typeface="Cambria Math" pitchFamily="18" charset="0"/>
                <a:ea typeface="Cambria Math" pitchFamily="18" charset="0"/>
                <a:cs typeface="Angsana New" pitchFamily="18" charset="-34"/>
              </a:rPr>
              <a:t>3</a:t>
            </a:r>
            <a:r>
              <a:rPr lang="ru-RU" b="1" dirty="0" smtClean="0">
                <a:latin typeface="Cambria Math" pitchFamily="18" charset="0"/>
                <a:ea typeface="Cambria Math" pitchFamily="18" charset="0"/>
                <a:cs typeface="Angsana New" pitchFamily="18" charset="-34"/>
              </a:rPr>
              <a:t>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называется серная кислота</a:t>
            </a: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643042" y="2928934"/>
            <a:ext cx="6072230" cy="500066"/>
          </a:xfrm>
          <a:prstGeom prst="flowChartProcess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PO</a:t>
            </a:r>
            <a:r>
              <a:rPr lang="en-US" b="1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  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- это фосфорная кислота</a:t>
            </a: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643042" y="2357430"/>
            <a:ext cx="6072230" cy="500066"/>
          </a:xfrm>
          <a:prstGeom prst="flowChartProcess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Формула соляной кислоты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Angsana New" pitchFamily="18" charset="-34"/>
              </a:rPr>
              <a:t>H</a:t>
            </a:r>
            <a:r>
              <a:rPr lang="en-US" b="1" baseline="-25000" dirty="0" smtClean="0">
                <a:latin typeface="Cambria Math" pitchFamily="18" charset="0"/>
                <a:ea typeface="Cambria Math" pitchFamily="18" charset="0"/>
                <a:cs typeface="Angsana New" pitchFamily="18" charset="-34"/>
              </a:rPr>
              <a:t>2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Angsana New" pitchFamily="18" charset="-34"/>
              </a:rPr>
              <a:t>S</a:t>
            </a:r>
            <a:endParaRPr lang="ru-RU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1643042" y="5214950"/>
            <a:ext cx="6072230" cy="500066"/>
          </a:xfrm>
          <a:prstGeom prst="flowChartProcess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dirty="0" err="1" smtClean="0">
                <a:latin typeface="Cambria Math" pitchFamily="18" charset="0"/>
                <a:ea typeface="Cambria Math" pitchFamily="18" charset="0"/>
              </a:rPr>
              <a:t>Хлороводородная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 кислота имеет формулу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dirty="0" err="1" smtClean="0">
                <a:latin typeface="Cambria Math" pitchFamily="18" charset="0"/>
                <a:ea typeface="Cambria Math" pitchFamily="18" charset="0"/>
              </a:rPr>
              <a:t>HCl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  </a:t>
            </a:r>
            <a:endParaRPr lang="ru-RU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1643042" y="4643446"/>
            <a:ext cx="6072230" cy="500066"/>
          </a:xfrm>
          <a:prstGeom prst="flowChartProcess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Cambria Math" pitchFamily="18" charset="0"/>
                <a:ea typeface="Cambria Math" pitchFamily="18" charset="0"/>
              </a:rPr>
              <a:t>Кремниевая кислота имеет формулу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Angsana New" pitchFamily="18" charset="-34"/>
              </a:rPr>
              <a:t>H</a:t>
            </a:r>
            <a:r>
              <a:rPr lang="en-US" b="1" baseline="-25000" dirty="0" smtClean="0">
                <a:latin typeface="Cambria Math" pitchFamily="18" charset="0"/>
                <a:ea typeface="Cambria Math" pitchFamily="18" charset="0"/>
                <a:cs typeface="Angsana New" pitchFamily="18" charset="-34"/>
              </a:rPr>
              <a:t>2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Angsana New" pitchFamily="18" charset="-34"/>
              </a:rPr>
              <a:t>SiO</a:t>
            </a:r>
            <a:r>
              <a:rPr lang="ru-RU" b="1" baseline="-25000" dirty="0" smtClean="0">
                <a:latin typeface="Cambria Math" pitchFamily="18" charset="0"/>
                <a:ea typeface="Cambria Math" pitchFamily="18" charset="0"/>
                <a:cs typeface="Angsana New" pitchFamily="18" charset="-34"/>
              </a:rPr>
              <a:t>3</a:t>
            </a:r>
            <a:r>
              <a:rPr lang="ru-RU" b="1" dirty="0" smtClean="0">
                <a:latin typeface="Cambria Math" pitchFamily="18" charset="0"/>
                <a:ea typeface="Cambria Math" pitchFamily="18" charset="0"/>
                <a:cs typeface="Angsana New" pitchFamily="18" charset="-34"/>
              </a:rPr>
              <a:t> </a:t>
            </a:r>
            <a:endParaRPr lang="ru-RU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1643042" y="4071942"/>
            <a:ext cx="6072230" cy="500066"/>
          </a:xfrm>
          <a:prstGeom prst="flowChartProcess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CO</a:t>
            </a:r>
            <a:r>
              <a:rPr lang="en-US" b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ru-RU" b="1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 smtClean="0">
                <a:latin typeface="Cambria Math" pitchFamily="18" charset="0"/>
                <a:ea typeface="Cambria Math" pitchFamily="18" charset="0"/>
              </a:rPr>
              <a:t>- это угольная кислота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cap="all" dirty="0" smtClean="0">
                <a:solidFill>
                  <a:schemeClr val="tx2">
                    <a:lumMod val="75000"/>
                  </a:schemeClr>
                </a:solidFill>
              </a:rPr>
              <a:t>УСТАНОВИТЕ СООТВЕТСТВИЕ</a:t>
            </a:r>
            <a:endParaRPr lang="ru-RU" sz="2400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642910" y="1643050"/>
            <a:ext cx="2000264" cy="857256"/>
          </a:xfrm>
          <a:prstGeom prst="rightArrow">
            <a:avLst/>
          </a:prstGeom>
          <a:solidFill>
            <a:srgbClr val="0033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HNO</a:t>
            </a:r>
            <a:r>
              <a:rPr lang="en-US" b="1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1928794" y="4143380"/>
            <a:ext cx="2000264" cy="857256"/>
          </a:xfrm>
          <a:prstGeom prst="rightArrow">
            <a:avLst/>
          </a:prstGeom>
          <a:solidFill>
            <a:srgbClr val="0033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H</a:t>
            </a:r>
            <a:r>
              <a:rPr lang="en-US" b="1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PO</a:t>
            </a:r>
            <a:r>
              <a:rPr lang="en-US" b="1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  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 </a:t>
            </a:r>
            <a:r>
              <a:rPr lang="en-US" b="1" dirty="0" smtClean="0">
                <a:latin typeface="Arial Narrow" pitchFamily="34" charset="0"/>
              </a:rPr>
              <a:t> 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2357422" y="5000636"/>
            <a:ext cx="2000264" cy="857256"/>
          </a:xfrm>
          <a:prstGeom prst="rightArrow">
            <a:avLst/>
          </a:prstGeom>
          <a:solidFill>
            <a:srgbClr val="0033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Angsana New" pitchFamily="18" charset="-34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Angsana New" pitchFamily="18" charset="-34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Angsana New" pitchFamily="18" charset="-34"/>
              </a:rPr>
              <a:t>SiO</a:t>
            </a:r>
            <a:r>
              <a:rPr lang="ru-RU" b="1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Angsana New" pitchFamily="18" charset="-34"/>
              </a:rPr>
              <a:t>3</a:t>
            </a:r>
            <a:r>
              <a:rPr lang="ru-RU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Angsana New" pitchFamily="18" charset="-34"/>
              </a:rPr>
              <a:t> </a:t>
            </a:r>
            <a:endParaRPr lang="ru-RU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2786050" y="5857892"/>
            <a:ext cx="2000264" cy="857256"/>
          </a:xfrm>
          <a:prstGeom prst="rightArrow">
            <a:avLst/>
          </a:prstGeom>
          <a:solidFill>
            <a:srgbClr val="0033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CO</a:t>
            </a:r>
            <a:r>
              <a:rPr lang="en-US" b="1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3</a:t>
            </a:r>
            <a:endParaRPr lang="ru-RU" b="1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1500166" y="3357562"/>
            <a:ext cx="2000264" cy="857256"/>
          </a:xfrm>
          <a:prstGeom prst="rightArrow">
            <a:avLst/>
          </a:prstGeom>
          <a:solidFill>
            <a:srgbClr val="0033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HCl</a:t>
            </a:r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  </a:t>
            </a:r>
            <a:endParaRPr lang="ru-RU" b="1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1071538" y="2500306"/>
            <a:ext cx="2000264" cy="857256"/>
          </a:xfrm>
          <a:prstGeom prst="rightArrow">
            <a:avLst/>
          </a:prstGeom>
          <a:solidFill>
            <a:srgbClr val="0033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Angsana New" pitchFamily="18" charset="-34"/>
              </a:rPr>
              <a:t>H</a:t>
            </a:r>
            <a:r>
              <a:rPr lang="en-US" b="1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Angsana New" pitchFamily="18" charset="-34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Angsana New" pitchFamily="18" charset="-34"/>
              </a:rPr>
              <a:t>SO</a:t>
            </a:r>
            <a:r>
              <a:rPr lang="en-US" b="1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Angsana New" pitchFamily="18" charset="-34"/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86116" y="1785926"/>
            <a:ext cx="3214710" cy="571504"/>
          </a:xfrm>
          <a:prstGeom prst="roundRect">
            <a:avLst/>
          </a:prstGeom>
          <a:ln w="38100"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ru-RU" sz="2400" b="1" dirty="0" smtClean="0">
                <a:solidFill>
                  <a:srgbClr val="003366"/>
                </a:solidFill>
                <a:latin typeface="Cambria Math" pitchFamily="18" charset="0"/>
                <a:ea typeface="Cambria Math" pitchFamily="18" charset="0"/>
              </a:rPr>
              <a:t>азотная кислота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14744" y="2643182"/>
            <a:ext cx="3214710" cy="571504"/>
          </a:xfrm>
          <a:prstGeom prst="roundRect">
            <a:avLst/>
          </a:prstGeom>
          <a:ln w="38100"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ru-RU" sz="2400" b="1" dirty="0" smtClean="0">
                <a:solidFill>
                  <a:srgbClr val="003366"/>
                </a:solidFill>
                <a:latin typeface="Cambria Math" pitchFamily="18" charset="0"/>
                <a:ea typeface="Cambria Math" pitchFamily="18" charset="0"/>
              </a:rPr>
              <a:t>серная кислота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071934" y="3500438"/>
            <a:ext cx="3214710" cy="571504"/>
          </a:xfrm>
          <a:prstGeom prst="roundRect">
            <a:avLst/>
          </a:prstGeom>
          <a:ln w="38100"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ru-RU" sz="2400" b="1" dirty="0" smtClean="0">
                <a:solidFill>
                  <a:srgbClr val="003366"/>
                </a:solidFill>
                <a:latin typeface="Cambria Math" pitchFamily="18" charset="0"/>
                <a:ea typeface="Cambria Math" pitchFamily="18" charset="0"/>
              </a:rPr>
              <a:t>соляная кислота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500562" y="4286256"/>
            <a:ext cx="3214710" cy="571504"/>
          </a:xfrm>
          <a:prstGeom prst="roundRect">
            <a:avLst/>
          </a:prstGeom>
          <a:ln w="38100"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ru-RU" sz="2400" b="1" dirty="0" smtClean="0">
                <a:solidFill>
                  <a:srgbClr val="003366"/>
                </a:solidFill>
                <a:latin typeface="Cambria Math" pitchFamily="18" charset="0"/>
                <a:ea typeface="Cambria Math" pitchFamily="18" charset="0"/>
              </a:rPr>
              <a:t>фосфорная кислота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00628" y="5143512"/>
            <a:ext cx="3214710" cy="571504"/>
          </a:xfrm>
          <a:prstGeom prst="roundRect">
            <a:avLst/>
          </a:prstGeom>
          <a:ln w="38100"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ru-RU" sz="2400" b="1" dirty="0" smtClean="0">
                <a:solidFill>
                  <a:srgbClr val="003366"/>
                </a:solidFill>
                <a:latin typeface="Cambria Math" pitchFamily="18" charset="0"/>
                <a:ea typeface="Cambria Math" pitchFamily="18" charset="0"/>
              </a:rPr>
              <a:t>кремниевая кислота 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429256" y="6000768"/>
            <a:ext cx="3214710" cy="571504"/>
          </a:xfrm>
          <a:prstGeom prst="roundRect">
            <a:avLst/>
          </a:prstGeom>
          <a:ln w="38100"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  </a:t>
            </a:r>
            <a:r>
              <a:rPr lang="ru-RU" sz="2400" b="1" dirty="0" smtClean="0">
                <a:solidFill>
                  <a:srgbClr val="003366"/>
                </a:solidFill>
                <a:latin typeface="Cambria Math" pitchFamily="18" charset="0"/>
                <a:ea typeface="Cambria Math" pitchFamily="18" charset="0"/>
              </a:rPr>
              <a:t>угольная кислота</a:t>
            </a:r>
          </a:p>
        </p:txBody>
      </p:sp>
      <p:sp>
        <p:nvSpPr>
          <p:cNvPr id="26" name="Блок-схема: узел 25"/>
          <p:cNvSpPr/>
          <p:nvPr/>
        </p:nvSpPr>
        <p:spPr>
          <a:xfrm rot="5400000">
            <a:off x="3500430" y="278605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Блок-схема: узел 26"/>
          <p:cNvSpPr/>
          <p:nvPr/>
        </p:nvSpPr>
        <p:spPr>
          <a:xfrm rot="5400000">
            <a:off x="3857620" y="3643314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Блок-схема: узел 27"/>
          <p:cNvSpPr/>
          <p:nvPr/>
        </p:nvSpPr>
        <p:spPr>
          <a:xfrm rot="5400000">
            <a:off x="4286248" y="4429132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Блок-схема: узел 28"/>
          <p:cNvSpPr/>
          <p:nvPr/>
        </p:nvSpPr>
        <p:spPr>
          <a:xfrm rot="5400000">
            <a:off x="4786314" y="528638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Блок-схема: узел 29"/>
          <p:cNvSpPr/>
          <p:nvPr/>
        </p:nvSpPr>
        <p:spPr>
          <a:xfrm rot="5400000">
            <a:off x="5214942" y="6143644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Блок-схема: узел 17"/>
          <p:cNvSpPr/>
          <p:nvPr/>
        </p:nvSpPr>
        <p:spPr>
          <a:xfrm rot="5400000">
            <a:off x="3071802" y="1928802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33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Развернутая стрелка 20">
            <a:hlinkClick r:id="rId2" action="ppaction://hlinksldjump"/>
          </p:cNvPr>
          <p:cNvSpPr/>
          <p:nvPr/>
        </p:nvSpPr>
        <p:spPr>
          <a:xfrm>
            <a:off x="8614222" y="6286520"/>
            <a:ext cx="529778" cy="571480"/>
          </a:xfrm>
          <a:prstGeom prst="utur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4214818"/>
            <a:ext cx="8143932" cy="1643074"/>
          </a:xfrm>
          <a:prstGeom prst="rect">
            <a:avLst/>
          </a:prstGeom>
          <a:ln w="19050">
            <a:solidFill>
              <a:srgbClr val="3366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400" b="1" dirty="0" smtClean="0"/>
              <a:t>       </a:t>
            </a:r>
          </a:p>
          <a:p>
            <a:pPr algn="just"/>
            <a:r>
              <a:rPr lang="ru-RU" sz="2400" b="1" dirty="0" smtClean="0"/>
              <a:t>       </a:t>
            </a:r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Сложные вещества, состоящие из атомов </a:t>
            </a:r>
            <a:r>
              <a:rPr lang="ru-RU" sz="2400" b="1" dirty="0" smtClean="0">
                <a:solidFill>
                  <a:srgbClr val="006666"/>
                </a:solidFill>
                <a:latin typeface="Cambria Math" pitchFamily="18" charset="0"/>
                <a:ea typeface="Cambria Math" pitchFamily="18" charset="0"/>
              </a:rPr>
              <a:t>металлов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и </a:t>
            </a:r>
            <a:r>
              <a:rPr lang="ru-RU" sz="2400" b="1" dirty="0" smtClean="0">
                <a:solidFill>
                  <a:srgbClr val="006666"/>
                </a:solidFill>
                <a:latin typeface="Cambria Math" pitchFamily="18" charset="0"/>
                <a:ea typeface="Cambria Math" pitchFamily="18" charset="0"/>
              </a:rPr>
              <a:t>кислотных остатков.</a:t>
            </a:r>
            <a:endParaRPr lang="ru-RU" sz="2400" b="1" dirty="0">
              <a:solidFill>
                <a:srgbClr val="006666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ОСНОВНЫЕ КЛАССЫ НЕОРГАНИЧЕСКИХ ВЕЩЕСТВ</a:t>
            </a:r>
            <a:endParaRPr lang="ru-RU" sz="2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5786" y="3929066"/>
            <a:ext cx="5643602" cy="642942"/>
          </a:xfrm>
          <a:prstGeom prst="roundRect">
            <a:avLst/>
          </a:prstGeom>
          <a:solidFill>
            <a:srgbClr val="336699"/>
          </a:solidFill>
          <a:ln>
            <a:solidFill>
              <a:srgbClr val="3366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ru-RU" sz="2800" b="1" dirty="0" smtClean="0"/>
              <a:t>СОЛИ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285852" y="1714488"/>
            <a:ext cx="1214446" cy="1143008"/>
          </a:xfrm>
          <a:prstGeom prst="ellipse">
            <a:avLst/>
          </a:prstGeom>
          <a:solidFill>
            <a:srgbClr val="006666"/>
          </a:solidFill>
          <a:ln>
            <a:solidFill>
              <a:srgbClr val="0066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NaCl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  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143240" y="2428868"/>
            <a:ext cx="1214446" cy="1143008"/>
          </a:xfrm>
          <a:prstGeom prst="ellipse">
            <a:avLst/>
          </a:prstGeom>
          <a:solidFill>
            <a:srgbClr val="006666"/>
          </a:solidFill>
          <a:ln>
            <a:solidFill>
              <a:srgbClr val="0066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CO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sz="2000" b="1" dirty="0" smtClean="0">
                <a:latin typeface="Arial Narrow" pitchFamily="34" charset="0"/>
                <a:ea typeface="Cambria Math" pitchFamily="18" charset="0"/>
              </a:rPr>
              <a:t> </a:t>
            </a:r>
            <a:r>
              <a:rPr lang="en-US" sz="2000" dirty="0" smtClean="0"/>
              <a:t> </a:t>
            </a:r>
            <a:endParaRPr lang="ru-RU" sz="2000" dirty="0"/>
          </a:p>
        </p:txBody>
      </p:sp>
      <p:sp>
        <p:nvSpPr>
          <p:cNvPr id="7" name="Овал 6"/>
          <p:cNvSpPr/>
          <p:nvPr/>
        </p:nvSpPr>
        <p:spPr>
          <a:xfrm>
            <a:off x="4929190" y="2143116"/>
            <a:ext cx="1214446" cy="1143008"/>
          </a:xfrm>
          <a:prstGeom prst="ellipse">
            <a:avLst/>
          </a:prstGeom>
          <a:solidFill>
            <a:srgbClr val="006666"/>
          </a:solidFill>
          <a:ln>
            <a:solidFill>
              <a:srgbClr val="0066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Arial Narrow" pitchFamily="34" charset="0"/>
            </a:endParaRPr>
          </a:p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BaSO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2000" b="1" dirty="0" smtClean="0">
                <a:latin typeface="Arial Narrow" pitchFamily="34" charset="0"/>
              </a:rPr>
              <a:t> </a:t>
            </a:r>
            <a:r>
              <a:rPr lang="en-US" sz="2000" b="1" dirty="0" smtClean="0">
                <a:latin typeface="Arial Narrow" pitchFamily="34" charset="0"/>
                <a:ea typeface="Cambria Math" pitchFamily="18" charset="0"/>
              </a:rPr>
              <a:t> </a:t>
            </a:r>
            <a:endParaRPr lang="ru-RU" sz="2000" b="1" dirty="0">
              <a:latin typeface="Arial Narrow" pitchFamily="34" charset="0"/>
              <a:ea typeface="Cambria Math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000892" y="1785926"/>
            <a:ext cx="1214446" cy="1143008"/>
          </a:xfrm>
          <a:prstGeom prst="ellipse">
            <a:avLst/>
          </a:prstGeom>
          <a:solidFill>
            <a:srgbClr val="006666"/>
          </a:solidFill>
          <a:ln>
            <a:solidFill>
              <a:srgbClr val="0066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00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1900" b="1" dirty="0" smtClean="0">
                <a:latin typeface="Cambria Math" pitchFamily="18" charset="0"/>
                <a:ea typeface="Cambria Math" pitchFamily="18" charset="0"/>
              </a:rPr>
              <a:t>Li</a:t>
            </a:r>
            <a:r>
              <a:rPr lang="ru-RU" sz="1900" b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900" b="1" dirty="0" smtClean="0">
                <a:latin typeface="Cambria Math" pitchFamily="18" charset="0"/>
                <a:ea typeface="Cambria Math" pitchFamily="18" charset="0"/>
              </a:rPr>
              <a:t>PO</a:t>
            </a:r>
            <a:r>
              <a:rPr lang="en-US" sz="1900" b="1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1900" b="1" dirty="0" smtClean="0">
                <a:latin typeface="Arial Narrow" pitchFamily="34" charset="0"/>
                <a:cs typeface="Angsana New" pitchFamily="18" charset="-34"/>
              </a:rPr>
              <a:t> </a:t>
            </a:r>
            <a:endParaRPr lang="ru-RU" sz="1900" b="1" dirty="0">
              <a:latin typeface="Arial Narrow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cap="all" dirty="0" smtClean="0">
                <a:solidFill>
                  <a:schemeClr val="tx2">
                    <a:lumMod val="75000"/>
                  </a:schemeClr>
                </a:solidFill>
              </a:rPr>
              <a:t>Классификация СОЛЕЙ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 rot="5400000">
            <a:off x="2357422" y="2714620"/>
            <a:ext cx="857256" cy="2857520"/>
          </a:xfrm>
          <a:prstGeom prst="rect">
            <a:avLst/>
          </a:prstGeom>
          <a:ln w="38100">
            <a:solidFill>
              <a:srgbClr val="3366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800" b="1" dirty="0" smtClean="0"/>
              <a:t>Растворимые</a:t>
            </a:r>
          </a:p>
        </p:txBody>
      </p:sp>
      <p:sp>
        <p:nvSpPr>
          <p:cNvPr id="27" name="Выноска со стрелкой вниз 26"/>
          <p:cNvSpPr/>
          <p:nvPr/>
        </p:nvSpPr>
        <p:spPr>
          <a:xfrm>
            <a:off x="5000628" y="1643050"/>
            <a:ext cx="3286148" cy="1000132"/>
          </a:xfrm>
          <a:prstGeom prst="downArrowCallout">
            <a:avLst/>
          </a:prstGeom>
          <a:solidFill>
            <a:srgbClr val="336699"/>
          </a:solidFill>
          <a:ln>
            <a:solidFill>
              <a:srgbClr val="3366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Средние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5400000">
            <a:off x="2393141" y="4393413"/>
            <a:ext cx="857256" cy="2928958"/>
          </a:xfrm>
          <a:prstGeom prst="rect">
            <a:avLst/>
          </a:prstGeom>
          <a:ln w="38100">
            <a:solidFill>
              <a:srgbClr val="3366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Нерастворимые </a:t>
            </a:r>
          </a:p>
          <a:p>
            <a:pPr algn="ctr"/>
            <a:r>
              <a:rPr lang="ru-RU" sz="2800" b="1" dirty="0" smtClean="0"/>
              <a:t> </a:t>
            </a:r>
          </a:p>
        </p:txBody>
      </p:sp>
      <p:sp>
        <p:nvSpPr>
          <p:cNvPr id="29" name="Нашивка 28"/>
          <p:cNvSpPr/>
          <p:nvPr/>
        </p:nvSpPr>
        <p:spPr>
          <a:xfrm rot="5400000">
            <a:off x="500034" y="5500702"/>
            <a:ext cx="857256" cy="714380"/>
          </a:xfrm>
          <a:prstGeom prst="chevron">
            <a:avLst/>
          </a:prstGeom>
          <a:solidFill>
            <a:srgbClr val="336699"/>
          </a:solidFill>
          <a:ln>
            <a:solidFill>
              <a:srgbClr val="3366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786446" y="5286388"/>
            <a:ext cx="1785950" cy="500066"/>
          </a:xfrm>
          <a:prstGeom prst="rect">
            <a:avLst/>
          </a:prstGeom>
          <a:solidFill>
            <a:srgbClr val="006666"/>
          </a:solidFill>
          <a:ln>
            <a:solidFill>
              <a:srgbClr val="0066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CaCO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8" name="Нашивка 37"/>
          <p:cNvSpPr/>
          <p:nvPr/>
        </p:nvSpPr>
        <p:spPr>
          <a:xfrm rot="5400000">
            <a:off x="500034" y="3786190"/>
            <a:ext cx="857256" cy="714380"/>
          </a:xfrm>
          <a:prstGeom prst="chevron">
            <a:avLst/>
          </a:prstGeom>
          <a:solidFill>
            <a:srgbClr val="336699"/>
          </a:solidFill>
          <a:ln>
            <a:solidFill>
              <a:srgbClr val="3366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786446" y="2714620"/>
            <a:ext cx="1785950" cy="500066"/>
          </a:xfrm>
          <a:prstGeom prst="rect">
            <a:avLst/>
          </a:prstGeom>
          <a:solidFill>
            <a:srgbClr val="006666"/>
          </a:solidFill>
          <a:ln>
            <a:solidFill>
              <a:srgbClr val="0066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Al(NO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786446" y="5929330"/>
            <a:ext cx="1785950" cy="500066"/>
          </a:xfrm>
          <a:prstGeom prst="rect">
            <a:avLst/>
          </a:prstGeom>
          <a:solidFill>
            <a:srgbClr val="006666"/>
          </a:solidFill>
          <a:ln>
            <a:solidFill>
              <a:srgbClr val="0066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BaSO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4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786446" y="4000504"/>
            <a:ext cx="1785950" cy="500066"/>
          </a:xfrm>
          <a:prstGeom prst="rect">
            <a:avLst/>
          </a:prstGeom>
          <a:solidFill>
            <a:srgbClr val="006666"/>
          </a:solidFill>
          <a:ln>
            <a:solidFill>
              <a:srgbClr val="0066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000" b="1" dirty="0" smtClean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  <a:p>
            <a:pPr lvl="0" algn="ctr"/>
            <a:r>
              <a:rPr lang="en-US" sz="20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2000" b="1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CO</a:t>
            </a:r>
            <a:r>
              <a:rPr lang="en-US" sz="2000" b="1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3</a:t>
            </a:r>
            <a:endParaRPr lang="ru-RU" sz="2000" b="1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786446" y="4643446"/>
            <a:ext cx="1785950" cy="500066"/>
          </a:xfrm>
          <a:prstGeom prst="rect">
            <a:avLst/>
          </a:prstGeom>
          <a:solidFill>
            <a:srgbClr val="006666"/>
          </a:solidFill>
          <a:ln>
            <a:solidFill>
              <a:srgbClr val="0066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CuCl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786446" y="3357562"/>
            <a:ext cx="1785950" cy="500066"/>
          </a:xfrm>
          <a:prstGeom prst="rect">
            <a:avLst/>
          </a:prstGeom>
          <a:solidFill>
            <a:srgbClr val="006666"/>
          </a:solidFill>
          <a:ln>
            <a:solidFill>
              <a:srgbClr val="00666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NaCl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59" name="Прямая со стрелкой 58"/>
          <p:cNvCxnSpPr>
            <a:endCxn id="17" idx="0"/>
          </p:cNvCxnSpPr>
          <p:nvPr/>
        </p:nvCxnSpPr>
        <p:spPr>
          <a:xfrm rot="10800000" flipV="1">
            <a:off x="4214810" y="2928934"/>
            <a:ext cx="1571636" cy="1214446"/>
          </a:xfrm>
          <a:prstGeom prst="straightConnector1">
            <a:avLst/>
          </a:prstGeom>
          <a:ln w="28575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endCxn id="17" idx="0"/>
          </p:cNvCxnSpPr>
          <p:nvPr/>
        </p:nvCxnSpPr>
        <p:spPr>
          <a:xfrm rot="10800000" flipV="1">
            <a:off x="4214810" y="3571876"/>
            <a:ext cx="1571636" cy="571504"/>
          </a:xfrm>
          <a:prstGeom prst="straightConnector1">
            <a:avLst/>
          </a:prstGeom>
          <a:ln w="28575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50" idx="1"/>
          </p:cNvCxnSpPr>
          <p:nvPr/>
        </p:nvCxnSpPr>
        <p:spPr>
          <a:xfrm rot="10800000">
            <a:off x="4214810" y="4143381"/>
            <a:ext cx="1571636" cy="107157"/>
          </a:xfrm>
          <a:prstGeom prst="straightConnector1">
            <a:avLst/>
          </a:prstGeom>
          <a:ln w="28575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endCxn id="17" idx="0"/>
          </p:cNvCxnSpPr>
          <p:nvPr/>
        </p:nvCxnSpPr>
        <p:spPr>
          <a:xfrm rot="10800000">
            <a:off x="4214810" y="4143380"/>
            <a:ext cx="1571636" cy="785818"/>
          </a:xfrm>
          <a:prstGeom prst="straightConnector1">
            <a:avLst/>
          </a:prstGeom>
          <a:ln w="28575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H="1">
            <a:off x="4286249" y="5536421"/>
            <a:ext cx="1500197" cy="321471"/>
          </a:xfrm>
          <a:prstGeom prst="straightConnector1">
            <a:avLst/>
          </a:prstGeom>
          <a:ln w="28575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49" idx="1"/>
            <a:endCxn id="28" idx="0"/>
          </p:cNvCxnSpPr>
          <p:nvPr/>
        </p:nvCxnSpPr>
        <p:spPr>
          <a:xfrm rot="10800000">
            <a:off x="4286248" y="5857893"/>
            <a:ext cx="1500198" cy="321471"/>
          </a:xfrm>
          <a:prstGeom prst="straightConnector1">
            <a:avLst/>
          </a:prstGeom>
          <a:ln w="28575">
            <a:solidFill>
              <a:srgbClr val="00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cap="all" dirty="0" smtClean="0">
                <a:solidFill>
                  <a:schemeClr val="tx2">
                    <a:lumMod val="75000"/>
                  </a:schemeClr>
                </a:solidFill>
              </a:rPr>
              <a:t>ПОЛУЧЕНИЕ СОЛЕЙ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34676066"/>
              </p:ext>
            </p:extLst>
          </p:nvPr>
        </p:nvGraphicFramePr>
        <p:xfrm>
          <a:off x="642911" y="2071676"/>
          <a:ext cx="7929619" cy="3829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9"/>
                <a:gridCol w="1483406"/>
                <a:gridCol w="1445552"/>
                <a:gridCol w="1206930"/>
                <a:gridCol w="2364972"/>
              </a:tblGrid>
              <a:tr h="728668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Кислоты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Металлы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Названия солей, содержащих атомы алюминия</a:t>
                      </a:r>
                      <a:endParaRPr lang="ru-RU" dirty="0"/>
                    </a:p>
                  </a:txBody>
                  <a:tcPr/>
                </a:tc>
              </a:tr>
              <a:tr h="728668">
                <a:tc>
                  <a:txBody>
                    <a:bodyPr/>
                    <a:lstStyle/>
                    <a:p>
                      <a:endParaRPr lang="ru-RU" sz="20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mbria Math" pitchFamily="18" charset="0"/>
                          <a:ea typeface="Cambria Math" pitchFamily="18" charset="0"/>
                        </a:rPr>
                        <a:t>K(I)</a:t>
                      </a:r>
                      <a:endParaRPr lang="ru-RU" sz="20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Mg(II)</a:t>
                      </a:r>
                      <a:endParaRPr lang="ru-RU" sz="20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mbria Math" pitchFamily="18" charset="0"/>
                          <a:ea typeface="Cambria Math" pitchFamily="18" charset="0"/>
                        </a:rPr>
                        <a:t>Al(III)</a:t>
                      </a:r>
                      <a:endParaRPr lang="ru-RU" sz="20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8668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HNO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3</a:t>
                      </a:r>
                      <a:endParaRPr lang="ru-RU" sz="20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K</a:t>
                      </a:r>
                      <a:r>
                        <a:rPr kumimoji="0" lang="en-US" sz="2000" b="1" i="0" kern="12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NO</a:t>
                      </a:r>
                      <a:r>
                        <a:rPr kumimoji="0" lang="en-US" sz="2000" b="1" i="0" kern="1200" baseline="-250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3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sz="2000" b="1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kern="12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Mg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(NO</a:t>
                      </a:r>
                      <a:r>
                        <a:rPr lang="en-US" sz="2000" b="1" baseline="-250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)</a:t>
                      </a:r>
                      <a:r>
                        <a:rPr lang="en-US" sz="2000" b="1" baseline="-250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sz="2000" b="1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Al(NO</a:t>
                      </a:r>
                      <a:r>
                        <a:rPr lang="en-US" sz="2000" b="1" baseline="-250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)</a:t>
                      </a:r>
                      <a:r>
                        <a:rPr lang="en-US" sz="2000" b="1" baseline="-250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 3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Нитрат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</a:rPr>
                        <a:t> алюминия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28668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H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2</a:t>
                      </a:r>
                      <a:r>
                        <a:rPr kumimoji="0" lang="en-US" sz="2000" b="1" i="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SO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4</a:t>
                      </a:r>
                      <a:endParaRPr lang="ru-RU" sz="20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K</a:t>
                      </a:r>
                      <a:r>
                        <a:rPr kumimoji="0" lang="en-US" sz="2000" b="1" i="0" kern="1200" baseline="-250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2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SO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kern="12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Mg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SO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</a:t>
                      </a:r>
                      <a:endParaRPr lang="ru-RU" sz="1200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sz="2000" b="1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Al</a:t>
                      </a:r>
                      <a:r>
                        <a:rPr kumimoji="0" lang="en-US" sz="2000" b="1" i="0" kern="1200" baseline="-250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2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(SO</a:t>
                      </a:r>
                      <a:r>
                        <a:rPr lang="en-US" sz="2000" b="1" baseline="-250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)</a:t>
                      </a:r>
                      <a:r>
                        <a:rPr lang="en-US" sz="2000" b="1" baseline="-250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sz="2000" b="1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Сульфат алюминия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28668"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H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3</a:t>
                      </a:r>
                      <a:r>
                        <a:rPr kumimoji="0" lang="en-US" sz="2000" b="1" i="0" kern="12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PO</a:t>
                      </a:r>
                      <a:r>
                        <a:rPr kumimoji="0" lang="en-US" sz="2000" b="1" i="0" kern="1200" baseline="-25000" dirty="0" smtClean="0">
                          <a:solidFill>
                            <a:schemeClr val="dk1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4</a:t>
                      </a:r>
                      <a:endParaRPr lang="ru-RU" sz="2000" b="1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kern="12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K</a:t>
                      </a:r>
                      <a:r>
                        <a:rPr kumimoji="0" lang="en-US" sz="2000" b="1" i="0" kern="1200" baseline="-250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3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PO</a:t>
                      </a:r>
                      <a:r>
                        <a:rPr lang="en-US" sz="2000" b="1" baseline="-250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sz="2000" b="1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kern="12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Mg</a:t>
                      </a:r>
                      <a:r>
                        <a:rPr kumimoji="0" lang="en-US" sz="2000" b="1" i="0" kern="1200" baseline="-250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  <a:cs typeface="+mn-cs"/>
                        </a:rPr>
                        <a:t>3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(PO</a:t>
                      </a:r>
                      <a:r>
                        <a:rPr lang="en-US" sz="2000" b="1" baseline="-250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)</a:t>
                      </a:r>
                      <a:r>
                        <a:rPr lang="en-US" sz="2000" b="1" baseline="-250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  <a:p>
                      <a:pPr algn="ctr"/>
                      <a:endParaRPr lang="ru-RU" sz="2000" b="1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AlPO</a:t>
                      </a:r>
                      <a:r>
                        <a:rPr lang="en-US" sz="2000" b="1" baseline="-25000" dirty="0" smtClean="0">
                          <a:solidFill>
                            <a:srgbClr val="C00000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4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Фосфат  алюминия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Развернутая стрелка 3">
            <a:hlinkClick r:id="rId2" action="ppaction://hlinksldjump"/>
          </p:cNvPr>
          <p:cNvSpPr/>
          <p:nvPr/>
        </p:nvSpPr>
        <p:spPr>
          <a:xfrm>
            <a:off x="8429652" y="6000768"/>
            <a:ext cx="529778" cy="642942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7500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42910" y="2071678"/>
            <a:ext cx="500066" cy="35242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928794" y="2214554"/>
            <a:ext cx="6929486" cy="3500462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50000"/>
              </a:lnSpc>
            </a:pPr>
            <a:r>
              <a:rPr lang="ru-RU" sz="2800" dirty="0" smtClean="0"/>
              <a:t>Что такое оксиды, основания, кислоты, соли?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Какие они бывают?</a:t>
            </a:r>
          </a:p>
          <a:p>
            <a:pPr lvl="0">
              <a:lnSpc>
                <a:spcPct val="150000"/>
              </a:lnSpc>
            </a:pPr>
            <a:r>
              <a:rPr lang="ru-RU" sz="2800" dirty="0" smtClean="0"/>
              <a:t>Как правильно давать названия веществам разных классов?</a:t>
            </a:r>
          </a:p>
          <a:p>
            <a:pPr lvl="0">
              <a:lnSpc>
                <a:spcPct val="150000"/>
              </a:lnSpc>
            </a:pPr>
            <a:r>
              <a:rPr lang="ru-RU" sz="2800" dirty="0" smtClean="0"/>
              <a:t>Как составлять химические формулы вещества?</a:t>
            </a:r>
          </a:p>
          <a:p>
            <a:pPr lvl="0">
              <a:lnSpc>
                <a:spcPct val="150000"/>
              </a:lnSpc>
            </a:pPr>
            <a:r>
              <a:rPr lang="ru-RU" sz="2800" dirty="0" smtClean="0"/>
              <a:t>Как можно распознать вещества разных классов?</a:t>
            </a:r>
          </a:p>
          <a:p>
            <a:endParaRPr lang="ru-RU" sz="3200" dirty="0" smtClean="0"/>
          </a:p>
          <a:p>
            <a:pPr lvl="0"/>
            <a:endParaRPr lang="ru-RU" sz="3200" dirty="0" smtClean="0"/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285728"/>
            <a:ext cx="8001056" cy="1571636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     Цель урока: 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     </a:t>
            </a:r>
            <a:r>
              <a:rPr lang="ru-RU" sz="2400" dirty="0" smtClean="0">
                <a:solidFill>
                  <a:schemeClr val="bg1"/>
                </a:solidFill>
              </a:rPr>
              <a:t>обобщение и систематизация знаний обучающихся   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    об основных классах неорганических веществ, их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    классификации, составе и номенклатуре</a:t>
            </a:r>
            <a:r>
              <a:rPr lang="ru-RU" sz="1400" dirty="0" smtClean="0">
                <a:solidFill>
                  <a:schemeClr val="bg1"/>
                </a:solidFill>
              </a:rPr>
              <a:t/>
            </a:r>
            <a:br>
              <a:rPr lang="ru-RU" sz="1400" dirty="0" smtClean="0">
                <a:solidFill>
                  <a:schemeClr val="bg1"/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642910" y="3500438"/>
            <a:ext cx="8143932" cy="57150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42910" y="4643446"/>
            <a:ext cx="8143932" cy="57150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42910" y="5786454"/>
            <a:ext cx="8143932" cy="57150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2285992"/>
            <a:ext cx="8143932" cy="57150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ОСНОВНЫЕ КЛАССЫ НЕОРГАНИЧЕСКИХ ВЕЩЕСТВ</a:t>
            </a:r>
            <a:endParaRPr lang="ru-RU" sz="2400" dirty="0"/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1071538" y="2000240"/>
            <a:ext cx="5643602" cy="642942"/>
          </a:xfrm>
          <a:prstGeom prst="roundRect">
            <a:avLst/>
          </a:prstGeom>
          <a:solidFill>
            <a:srgbClr val="3F6EA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ru-RU" sz="2800" b="1" dirty="0" smtClean="0"/>
              <a:t>ОКСИДЫ</a:t>
            </a:r>
            <a:endParaRPr lang="ru-RU" sz="2800" b="1" dirty="0"/>
          </a:p>
        </p:txBody>
      </p:sp>
      <p:sp>
        <p:nvSpPr>
          <p:cNvPr id="8" name="Скругленный прямоугольник 7">
            <a:hlinkClick r:id="rId3" action="ppaction://hlinksldjump"/>
          </p:cNvPr>
          <p:cNvSpPr/>
          <p:nvPr/>
        </p:nvSpPr>
        <p:spPr>
          <a:xfrm>
            <a:off x="1071538" y="3143248"/>
            <a:ext cx="5643602" cy="642942"/>
          </a:xfrm>
          <a:prstGeom prst="roundRect">
            <a:avLst/>
          </a:prstGeom>
          <a:solidFill>
            <a:srgbClr val="3F6EA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ru-RU" sz="2800" b="1" dirty="0" smtClean="0"/>
              <a:t>ОСНОВАНИЯ</a:t>
            </a:r>
            <a:endParaRPr lang="ru-RU" sz="2800" b="1" dirty="0"/>
          </a:p>
        </p:txBody>
      </p:sp>
      <p:sp>
        <p:nvSpPr>
          <p:cNvPr id="9" name="Скругленный прямоугольник 8">
            <a:hlinkClick r:id="rId4" action="ppaction://hlinksldjump"/>
          </p:cNvPr>
          <p:cNvSpPr/>
          <p:nvPr/>
        </p:nvSpPr>
        <p:spPr>
          <a:xfrm>
            <a:off x="1071538" y="4286256"/>
            <a:ext cx="5643602" cy="642942"/>
          </a:xfrm>
          <a:prstGeom prst="roundRect">
            <a:avLst/>
          </a:prstGeom>
          <a:solidFill>
            <a:srgbClr val="3F6EA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ru-RU" sz="2800" b="1" dirty="0" smtClean="0"/>
              <a:t>КИСЛОТЫ</a:t>
            </a:r>
            <a:endParaRPr lang="ru-RU" sz="2800" b="1" dirty="0"/>
          </a:p>
        </p:txBody>
      </p:sp>
      <p:sp>
        <p:nvSpPr>
          <p:cNvPr id="10" name="Скругленный прямоугольник 9">
            <a:hlinkClick r:id="rId5" action="ppaction://hlinksldjump"/>
          </p:cNvPr>
          <p:cNvSpPr/>
          <p:nvPr/>
        </p:nvSpPr>
        <p:spPr>
          <a:xfrm>
            <a:off x="1071538" y="5429264"/>
            <a:ext cx="5643602" cy="642942"/>
          </a:xfrm>
          <a:prstGeom prst="roundRect">
            <a:avLst/>
          </a:prstGeom>
          <a:solidFill>
            <a:srgbClr val="3F6EA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ru-RU" sz="2800" b="1" dirty="0" smtClean="0"/>
              <a:t>СОЛИ</a:t>
            </a:r>
            <a:endParaRPr lang="ru-RU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2428860" y="2428868"/>
            <a:ext cx="1214446" cy="1143008"/>
          </a:xfrm>
          <a:prstGeom prst="ellipse">
            <a:avLst/>
          </a:prstGeom>
          <a:solidFill>
            <a:srgbClr val="993300"/>
          </a:solidFill>
          <a:ln>
            <a:solidFill>
              <a:srgbClr val="9933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CaO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429132"/>
            <a:ext cx="8143932" cy="178595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     </a:t>
            </a:r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Сложные вещества, состоящие из </a:t>
            </a:r>
            <a:r>
              <a:rPr lang="ru-RU" sz="2400" b="1" dirty="0" smtClean="0">
                <a:solidFill>
                  <a:srgbClr val="993300"/>
                </a:solidFill>
                <a:latin typeface="Cambria Math" pitchFamily="18" charset="0"/>
                <a:ea typeface="Cambria Math" pitchFamily="18" charset="0"/>
              </a:rPr>
              <a:t>двух </a:t>
            </a:r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химических элементов, один из которых  </a:t>
            </a:r>
            <a:r>
              <a:rPr lang="ru-RU" sz="2400" b="1" dirty="0" smtClean="0">
                <a:solidFill>
                  <a:srgbClr val="993300"/>
                </a:solidFill>
                <a:latin typeface="Cambria Math" pitchFamily="18" charset="0"/>
                <a:ea typeface="Cambria Math" pitchFamily="18" charset="0"/>
              </a:rPr>
              <a:t>кислород</a:t>
            </a:r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, в валентности 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II</a:t>
            </a:r>
            <a:endParaRPr lang="ru-RU" sz="24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ОСНОВНЫЕ КЛАССЫ НЕОРГАНИЧЕСКИХ ВЕЩЕСТВ</a:t>
            </a:r>
            <a:endParaRPr lang="ru-RU" sz="2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7224" y="4071942"/>
            <a:ext cx="5643602" cy="642942"/>
          </a:xfrm>
          <a:prstGeom prst="roundRect">
            <a:avLst/>
          </a:prstGeom>
          <a:solidFill>
            <a:srgbClr val="3F6EA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ru-RU" sz="2800" b="1" dirty="0" smtClean="0"/>
              <a:t>ОКСИДЫ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6429388" y="2714620"/>
            <a:ext cx="1214446" cy="1143008"/>
          </a:xfrm>
          <a:prstGeom prst="ellipse">
            <a:avLst/>
          </a:prstGeom>
          <a:solidFill>
            <a:srgbClr val="9933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Al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O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857620" y="1785926"/>
            <a:ext cx="1214446" cy="1143008"/>
          </a:xfrm>
          <a:prstGeom prst="ellipse">
            <a:avLst/>
          </a:prstGeom>
          <a:solidFill>
            <a:srgbClr val="993300"/>
          </a:solidFill>
          <a:ln>
            <a:solidFill>
              <a:srgbClr val="9933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ru-RU" sz="2000" b="1" dirty="0" smtClean="0">
                <a:latin typeface="Cambria Math" pitchFamily="18" charset="0"/>
                <a:ea typeface="Cambria Math" pitchFamily="18" charset="0"/>
              </a:rPr>
              <a:t>О</a:t>
            </a:r>
            <a:r>
              <a:rPr lang="ru-RU" sz="20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sz="2000" b="1" dirty="0" smtClean="0">
                <a:latin typeface="Cambria Math" pitchFamily="18" charset="0"/>
                <a:ea typeface="Cambria Math" pitchFamily="18" charset="0"/>
              </a:rPr>
              <a:t> 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429256" y="1928802"/>
            <a:ext cx="1214446" cy="1143008"/>
          </a:xfrm>
          <a:prstGeom prst="ellipse">
            <a:avLst/>
          </a:prstGeom>
          <a:solidFill>
            <a:srgbClr val="993300"/>
          </a:solidFill>
          <a:ln>
            <a:solidFill>
              <a:srgbClr val="9933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O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5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71538" y="1785926"/>
            <a:ext cx="1214446" cy="1143008"/>
          </a:xfrm>
          <a:prstGeom prst="ellipse">
            <a:avLst/>
          </a:prstGeom>
          <a:solidFill>
            <a:srgbClr val="993300"/>
          </a:solidFill>
          <a:ln>
            <a:solidFill>
              <a:srgbClr val="9933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Na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O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  </a:t>
            </a:r>
            <a:endParaRPr lang="ru-RU" sz="20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cap="all" dirty="0" smtClean="0">
                <a:solidFill>
                  <a:schemeClr val="tx2">
                    <a:lumMod val="75000"/>
                  </a:schemeClr>
                </a:solidFill>
              </a:rPr>
              <a:t>УСТАНОВИТЕ  СООТВЕТСТВИЕ</a:t>
            </a:r>
            <a:endParaRPr lang="ru-RU" sz="2400" cap="al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857620" y="2143116"/>
            <a:ext cx="2428892" cy="642942"/>
          </a:xfrm>
          <a:prstGeom prst="roundRect">
            <a:avLst/>
          </a:prstGeom>
          <a:solidFill>
            <a:srgbClr val="993300"/>
          </a:solidFill>
          <a:ln>
            <a:solidFill>
              <a:srgbClr val="9933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Mg</a:t>
            </a:r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O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14876" y="5429264"/>
            <a:ext cx="2428892" cy="571504"/>
          </a:xfrm>
          <a:prstGeom prst="roundRect">
            <a:avLst/>
          </a:prstGeom>
          <a:solidFill>
            <a:srgbClr val="993300"/>
          </a:solidFill>
          <a:ln>
            <a:solidFill>
              <a:srgbClr val="9933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Na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O </a:t>
            </a:r>
            <a:r>
              <a:rPr lang="en-US" sz="2400" b="1" dirty="0" smtClean="0">
                <a:latin typeface="Cambria Math" pitchFamily="18" charset="0"/>
                <a:ea typeface="Cambria Math" pitchFamily="18" charset="0"/>
              </a:rPr>
              <a:t> </a:t>
            </a:r>
            <a:endParaRPr lang="ru-RU" sz="2400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57422" y="3714752"/>
            <a:ext cx="2428892" cy="571504"/>
          </a:xfrm>
          <a:prstGeom prst="roundRect">
            <a:avLst/>
          </a:prstGeom>
          <a:solidFill>
            <a:srgbClr val="993300"/>
          </a:solidFill>
          <a:ln>
            <a:solidFill>
              <a:srgbClr val="9933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ambria" pitchFamily="18" charset="0"/>
            </a:endParaRPr>
          </a:p>
          <a:p>
            <a:pPr algn="ctr"/>
            <a:r>
              <a:rPr lang="en-US" sz="2000" b="1" dirty="0" smtClean="0">
                <a:latin typeface="Cambria" pitchFamily="18" charset="0"/>
              </a:rPr>
              <a:t>Al</a:t>
            </a:r>
            <a:r>
              <a:rPr lang="en-US" sz="2000" b="1" baseline="-25000" dirty="0" smtClean="0">
                <a:latin typeface="Cambria" pitchFamily="18" charset="0"/>
              </a:rPr>
              <a:t>2</a:t>
            </a:r>
            <a:r>
              <a:rPr lang="en-US" sz="2000" b="1" dirty="0" smtClean="0">
                <a:latin typeface="Cambria" pitchFamily="18" charset="0"/>
              </a:rPr>
              <a:t>O</a:t>
            </a:r>
            <a:r>
              <a:rPr lang="en-US" sz="2000" b="1" baseline="-25000" dirty="0" smtClean="0">
                <a:latin typeface="Cambria" pitchFamily="18" charset="0"/>
              </a:rPr>
              <a:t>3</a:t>
            </a:r>
            <a:endParaRPr lang="ru-RU" sz="2000" b="1" dirty="0" smtClean="0">
              <a:latin typeface="Cambria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72132" y="3714752"/>
            <a:ext cx="2428892" cy="571504"/>
          </a:xfrm>
          <a:prstGeom prst="roundRect">
            <a:avLst/>
          </a:prstGeom>
          <a:solidFill>
            <a:srgbClr val="993300"/>
          </a:solidFill>
          <a:ln>
            <a:solidFill>
              <a:srgbClr val="9933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SO</a:t>
            </a:r>
            <a:r>
              <a:rPr lang="en-US" sz="2000" b="1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3</a:t>
            </a:r>
            <a:endParaRPr lang="ru-RU" sz="2000" b="1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42910" y="2071678"/>
            <a:ext cx="2428892" cy="642942"/>
          </a:xfrm>
          <a:prstGeom prst="roundRect">
            <a:avLst/>
          </a:prstGeom>
          <a:solidFill>
            <a:srgbClr val="993300"/>
          </a:solidFill>
          <a:ln>
            <a:solidFill>
              <a:srgbClr val="9933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O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5</a:t>
            </a:r>
            <a:endParaRPr lang="ru-RU" sz="2000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643174" y="4500570"/>
            <a:ext cx="209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Оксид алюминия</a:t>
            </a:r>
            <a:endParaRPr lang="ru-RU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85786" y="2928934"/>
            <a:ext cx="2301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Оксид фосфора (</a:t>
            </a:r>
            <a:r>
              <a:rPr lang="en-US" b="1" dirty="0" smtClean="0"/>
              <a:t>V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929322" y="4500570"/>
            <a:ext cx="1947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Оксид серы (</a:t>
            </a:r>
            <a:r>
              <a:rPr lang="en-US" b="1" dirty="0" smtClean="0"/>
              <a:t>VI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143372" y="2928934"/>
            <a:ext cx="1785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Оксид магния </a:t>
            </a:r>
            <a:endParaRPr lang="ru-RU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000628" y="6072206"/>
            <a:ext cx="1721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Оксид натрия</a:t>
            </a:r>
            <a:endParaRPr lang="ru-RU" b="1" dirty="0"/>
          </a:p>
        </p:txBody>
      </p:sp>
      <p:sp>
        <p:nvSpPr>
          <p:cNvPr id="25" name="Развернутая стрелка 24">
            <a:hlinkClick r:id="rId2" action="ppaction://hlinksldjump"/>
          </p:cNvPr>
          <p:cNvSpPr/>
          <p:nvPr/>
        </p:nvSpPr>
        <p:spPr>
          <a:xfrm>
            <a:off x="8072462" y="6000768"/>
            <a:ext cx="500066" cy="571504"/>
          </a:xfrm>
          <a:prstGeom prst="uturnArrow">
            <a:avLst/>
          </a:prstGeom>
          <a:solidFill>
            <a:srgbClr val="3366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86446" y="3214686"/>
            <a:ext cx="3143272" cy="785818"/>
          </a:xfrm>
          <a:prstGeom prst="rect">
            <a:avLst/>
          </a:prstGeom>
          <a:ln>
            <a:solidFill>
              <a:srgbClr val="3366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 smtClean="0"/>
          </a:p>
          <a:p>
            <a:pPr algn="ctr"/>
            <a:r>
              <a:rPr lang="ru-RU" dirty="0" smtClean="0"/>
              <a:t>неметаллы  и металлы с валентностью &gt; </a:t>
            </a:r>
            <a:r>
              <a:rPr lang="en-US" dirty="0" smtClean="0"/>
              <a:t>IV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5072074"/>
            <a:ext cx="4857784" cy="785818"/>
          </a:xfrm>
          <a:prstGeom prst="rect">
            <a:avLst/>
          </a:prstGeom>
          <a:ln>
            <a:solidFill>
              <a:srgbClr val="3366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 Math" pitchFamily="18" charset="0"/>
                <a:ea typeface="Cambria Math" pitchFamily="18" charset="0"/>
              </a:rPr>
              <a:t>металлы главных и побочных подгрупп с валентностью III, IV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214686"/>
            <a:ext cx="3143272" cy="714380"/>
          </a:xfrm>
          <a:prstGeom prst="rect">
            <a:avLst/>
          </a:prstGeom>
          <a:ln>
            <a:solidFill>
              <a:srgbClr val="3366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металлы I-II групп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cap="all" dirty="0" smtClean="0">
                <a:solidFill>
                  <a:schemeClr val="tx2">
                    <a:lumMod val="75000"/>
                  </a:schemeClr>
                </a:solidFill>
              </a:rPr>
              <a:t>Классификация оксидов</a:t>
            </a:r>
            <a:endParaRPr lang="ru-RU" sz="2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2571744"/>
            <a:ext cx="2857520" cy="642942"/>
          </a:xfrm>
          <a:prstGeom prst="roundRect">
            <a:avLst/>
          </a:prstGeom>
          <a:solidFill>
            <a:srgbClr val="3F6EA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algn="ctr"/>
            <a:r>
              <a:rPr lang="ru-RU" sz="2800" b="1" dirty="0" smtClean="0"/>
              <a:t>основные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71802" y="4500570"/>
            <a:ext cx="2857520" cy="642942"/>
          </a:xfrm>
          <a:prstGeom prst="roundRect">
            <a:avLst/>
          </a:prstGeom>
          <a:solidFill>
            <a:srgbClr val="3F6EA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ru-RU" sz="2800" b="1" dirty="0" err="1" smtClean="0"/>
              <a:t>амфотерные</a:t>
            </a:r>
            <a:endParaRPr lang="ru-RU" sz="2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72198" y="2643182"/>
            <a:ext cx="2857520" cy="642942"/>
          </a:xfrm>
          <a:prstGeom prst="roundRect">
            <a:avLst/>
          </a:prstGeom>
          <a:solidFill>
            <a:srgbClr val="3F6EA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algn="ctr"/>
            <a:r>
              <a:rPr lang="ru-RU" sz="2800" b="1" dirty="0" smtClean="0"/>
              <a:t>кислотные</a:t>
            </a:r>
            <a:endParaRPr lang="ru-RU" sz="2800" b="1" dirty="0"/>
          </a:p>
        </p:txBody>
      </p:sp>
      <p:sp>
        <p:nvSpPr>
          <p:cNvPr id="18" name="Выноска со стрелками влево/вправо 17"/>
          <p:cNvSpPr/>
          <p:nvPr/>
        </p:nvSpPr>
        <p:spPr>
          <a:xfrm>
            <a:off x="3000364" y="2357430"/>
            <a:ext cx="3071834" cy="1214446"/>
          </a:xfrm>
          <a:prstGeom prst="leftRightArrowCallout">
            <a:avLst/>
          </a:prstGeom>
          <a:solidFill>
            <a:srgbClr val="9933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cap="all" dirty="0" smtClean="0">
                <a:latin typeface="Cambria Math" pitchFamily="18" charset="0"/>
                <a:ea typeface="Cambria Math" pitchFamily="18" charset="0"/>
              </a:rPr>
              <a:t>оксиды</a:t>
            </a:r>
            <a:endParaRPr lang="ru-RU" sz="2000" b="1" cap="all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4036215" y="3750471"/>
            <a:ext cx="928694" cy="571504"/>
          </a:xfrm>
          <a:prstGeom prst="rightArrow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4429132"/>
            <a:ext cx="8143932" cy="1785950"/>
          </a:xfrm>
          <a:prstGeom prst="rect">
            <a:avLst/>
          </a:prstGeom>
          <a:ln>
            <a:solidFill>
              <a:srgbClr val="3366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     </a:t>
            </a:r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Сложные вещества, состоящие из атомов </a:t>
            </a:r>
            <a:r>
              <a:rPr lang="ru-RU" sz="2400" b="1" dirty="0" smtClean="0">
                <a:solidFill>
                  <a:srgbClr val="336600"/>
                </a:solidFill>
                <a:latin typeface="Cambria Math" pitchFamily="18" charset="0"/>
                <a:ea typeface="Cambria Math" pitchFamily="18" charset="0"/>
              </a:rPr>
              <a:t>металлов, </a:t>
            </a:r>
            <a:r>
              <a:rPr lang="ru-RU" sz="24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связанных с</a:t>
            </a:r>
            <a:r>
              <a:rPr lang="ru-RU" sz="2400" b="1" dirty="0" smtClean="0">
                <a:latin typeface="Cambria Math" pitchFamily="18" charset="0"/>
                <a:ea typeface="Cambria Math" pitchFamily="18" charset="0"/>
              </a:rPr>
              <a:t> одной или несколькими  </a:t>
            </a:r>
            <a:r>
              <a:rPr lang="ru-RU" sz="2400" b="1" dirty="0" err="1" smtClean="0">
                <a:solidFill>
                  <a:srgbClr val="336600"/>
                </a:solidFill>
                <a:latin typeface="Cambria Math" pitchFamily="18" charset="0"/>
                <a:ea typeface="Cambria Math" pitchFamily="18" charset="0"/>
              </a:rPr>
              <a:t>гидроксогруппами</a:t>
            </a:r>
            <a:r>
              <a:rPr lang="ru-RU" sz="2400" b="1" dirty="0" smtClean="0">
                <a:solidFill>
                  <a:srgbClr val="336600"/>
                </a:solidFill>
                <a:latin typeface="Cambria Math" pitchFamily="18" charset="0"/>
                <a:ea typeface="Cambria Math" pitchFamily="18" charset="0"/>
              </a:rPr>
              <a:t>.</a:t>
            </a:r>
            <a:endParaRPr lang="ru-RU" sz="2400" b="1" dirty="0">
              <a:solidFill>
                <a:srgbClr val="3366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ОСНОВНЫЕ КЛАССЫ НЕОРГАНИЧЕСКИХ ВЕЩЕСТВ</a:t>
            </a:r>
            <a:endParaRPr lang="ru-RU" sz="2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7224" y="4071942"/>
            <a:ext cx="5643602" cy="642942"/>
          </a:xfrm>
          <a:prstGeom prst="roundRect">
            <a:avLst/>
          </a:prstGeom>
          <a:solidFill>
            <a:srgbClr val="336699"/>
          </a:solidFill>
          <a:ln>
            <a:solidFill>
              <a:srgbClr val="3366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/>
            <a:r>
              <a:rPr lang="ru-RU" sz="2800" b="1" dirty="0" smtClean="0"/>
              <a:t>ОСНОВАНИЯ</a:t>
            </a:r>
            <a:endParaRPr lang="ru-RU" sz="2800" b="1" dirty="0"/>
          </a:p>
        </p:txBody>
      </p:sp>
      <p:sp>
        <p:nvSpPr>
          <p:cNvPr id="15" name="Овал 14"/>
          <p:cNvSpPr/>
          <p:nvPr/>
        </p:nvSpPr>
        <p:spPr>
          <a:xfrm>
            <a:off x="571472" y="2000240"/>
            <a:ext cx="1500198" cy="1143008"/>
          </a:xfrm>
          <a:prstGeom prst="ellipse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endParaRPr lang="ru-RU" sz="1900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1900" b="1" dirty="0" smtClean="0">
                <a:latin typeface="Cambria Math" pitchFamily="18" charset="0"/>
                <a:ea typeface="Cambria Math" pitchFamily="18" charset="0"/>
              </a:rPr>
              <a:t>Fe(OH)</a:t>
            </a:r>
            <a:r>
              <a:rPr lang="en-US" sz="1900" b="1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 </a:t>
            </a:r>
            <a:endParaRPr lang="ru-RU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2000" b="1" dirty="0" smtClean="0">
                <a:latin typeface="Arial Narrow" pitchFamily="34" charset="0"/>
              </a:rPr>
              <a:t> 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071670" y="2571744"/>
            <a:ext cx="1500198" cy="1143008"/>
          </a:xfrm>
          <a:prstGeom prst="ellipse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endParaRPr lang="ru-RU" sz="1900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NaOH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 </a:t>
            </a:r>
            <a:endParaRPr lang="ru-RU" sz="2000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 </a:t>
            </a:r>
            <a:endParaRPr lang="ru-RU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2000" b="1" dirty="0" smtClean="0">
                <a:latin typeface="Arial Narrow" pitchFamily="34" charset="0"/>
              </a:rPr>
              <a:t> 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857488" y="1714488"/>
            <a:ext cx="1500198" cy="1143008"/>
          </a:xfrm>
          <a:prstGeom prst="ellipse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endParaRPr lang="ru-RU" sz="1900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ru-RU" sz="1900" b="1" dirty="0" err="1" smtClean="0">
                <a:latin typeface="Cambria Math" pitchFamily="18" charset="0"/>
                <a:ea typeface="Cambria Math" pitchFamily="18" charset="0"/>
              </a:rPr>
              <a:t>Са</a:t>
            </a:r>
            <a:r>
              <a:rPr lang="ru-RU" sz="1900" b="1" dirty="0" smtClean="0">
                <a:latin typeface="Cambria Math" pitchFamily="18" charset="0"/>
                <a:ea typeface="Cambria Math" pitchFamily="18" charset="0"/>
              </a:rPr>
              <a:t>(ОН)</a:t>
            </a:r>
            <a:r>
              <a:rPr lang="ru-RU" sz="1900" b="1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sz="1900" b="1" dirty="0" smtClean="0">
                <a:latin typeface="Cambria Math" pitchFamily="18" charset="0"/>
                <a:ea typeface="Cambria Math" pitchFamily="18" charset="0"/>
              </a:rPr>
              <a:t> </a:t>
            </a:r>
            <a:endParaRPr lang="ru-RU" sz="1900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2000" b="1" dirty="0" smtClean="0">
                <a:latin typeface="Arial Narrow" pitchFamily="34" charset="0"/>
              </a:rPr>
              <a:t> 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429124" y="2643182"/>
            <a:ext cx="1500198" cy="1143008"/>
          </a:xfrm>
          <a:prstGeom prst="ellipse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endParaRPr lang="ru-RU" sz="1900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KOH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 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 </a:t>
            </a:r>
            <a:endParaRPr lang="ru-RU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2000" b="1" dirty="0" smtClean="0">
                <a:latin typeface="Arial Narrow" pitchFamily="34" charset="0"/>
              </a:rPr>
              <a:t> 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143768" y="2357430"/>
            <a:ext cx="1500198" cy="1143008"/>
          </a:xfrm>
          <a:prstGeom prst="ellipse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endParaRPr lang="ru-RU" sz="1900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endParaRPr lang="ru-RU" sz="2000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AI(OH)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  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 </a:t>
            </a:r>
            <a:endParaRPr lang="ru-RU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2000" b="1" dirty="0" smtClean="0">
                <a:latin typeface="Arial Narrow" pitchFamily="34" charset="0"/>
              </a:rPr>
              <a:t> 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500694" y="2000240"/>
            <a:ext cx="1500198" cy="1143008"/>
          </a:xfrm>
          <a:prstGeom prst="ellipse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endParaRPr lang="ru-RU" sz="1900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1900" b="1" dirty="0" smtClean="0">
                <a:latin typeface="Cambria Math" pitchFamily="18" charset="0"/>
                <a:ea typeface="Cambria Math" pitchFamily="18" charset="0"/>
              </a:rPr>
              <a:t>Fe(OH)</a:t>
            </a:r>
            <a:r>
              <a:rPr lang="en-US" sz="1900" b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900" b="1" dirty="0" smtClean="0">
                <a:latin typeface="Cambria Math" pitchFamily="18" charset="0"/>
                <a:ea typeface="Cambria Math" pitchFamily="18" charset="0"/>
              </a:rPr>
              <a:t>   </a:t>
            </a:r>
            <a:r>
              <a:rPr lang="en-US" sz="1900" b="1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 </a:t>
            </a:r>
            <a:endParaRPr lang="ru-RU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2000" b="1" dirty="0" smtClean="0">
                <a:latin typeface="Arial Narrow" pitchFamily="34" charset="0"/>
              </a:rPr>
              <a:t> </a:t>
            </a:r>
            <a:endParaRPr lang="ru-RU" sz="20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7143768" y="3929066"/>
            <a:ext cx="1428760" cy="500066"/>
          </a:xfrm>
          <a:prstGeom prst="rect">
            <a:avLst/>
          </a:prstGeom>
          <a:ln>
            <a:solidFill>
              <a:srgbClr val="33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7143768" y="3214686"/>
            <a:ext cx="1428760" cy="500066"/>
          </a:xfrm>
          <a:prstGeom prst="rect">
            <a:avLst/>
          </a:prstGeom>
          <a:ln>
            <a:solidFill>
              <a:srgbClr val="33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7143768" y="2500306"/>
            <a:ext cx="1428760" cy="500066"/>
          </a:xfrm>
          <a:prstGeom prst="rect">
            <a:avLst/>
          </a:prstGeom>
          <a:ln>
            <a:solidFill>
              <a:srgbClr val="33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7143768" y="1785926"/>
            <a:ext cx="1428760" cy="500066"/>
          </a:xfrm>
          <a:prstGeom prst="rect">
            <a:avLst/>
          </a:prstGeom>
          <a:ln>
            <a:solidFill>
              <a:srgbClr val="33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3786182" y="3929066"/>
            <a:ext cx="1428760" cy="500066"/>
          </a:xfrm>
          <a:prstGeom prst="rect">
            <a:avLst/>
          </a:prstGeom>
          <a:ln>
            <a:solidFill>
              <a:srgbClr val="33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786182" y="3214686"/>
            <a:ext cx="1428760" cy="500066"/>
          </a:xfrm>
          <a:prstGeom prst="rect">
            <a:avLst/>
          </a:prstGeom>
          <a:ln>
            <a:solidFill>
              <a:srgbClr val="33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786182" y="2500306"/>
            <a:ext cx="1428760" cy="500066"/>
          </a:xfrm>
          <a:prstGeom prst="rect">
            <a:avLst/>
          </a:prstGeom>
          <a:ln>
            <a:solidFill>
              <a:srgbClr val="33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786182" y="1785926"/>
            <a:ext cx="1428760" cy="500066"/>
          </a:xfrm>
          <a:prstGeom prst="rect">
            <a:avLst/>
          </a:prstGeom>
          <a:ln>
            <a:solidFill>
              <a:srgbClr val="33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00034" y="3929066"/>
            <a:ext cx="1428760" cy="500066"/>
          </a:xfrm>
          <a:prstGeom prst="rect">
            <a:avLst/>
          </a:prstGeom>
          <a:ln>
            <a:solidFill>
              <a:srgbClr val="33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00034" y="3214686"/>
            <a:ext cx="1428760" cy="500066"/>
          </a:xfrm>
          <a:prstGeom prst="rect">
            <a:avLst/>
          </a:prstGeom>
          <a:ln>
            <a:solidFill>
              <a:srgbClr val="33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500034" y="2500306"/>
            <a:ext cx="1428760" cy="500066"/>
          </a:xfrm>
          <a:prstGeom prst="rect">
            <a:avLst/>
          </a:prstGeom>
          <a:ln>
            <a:solidFill>
              <a:srgbClr val="33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00034" y="1785926"/>
            <a:ext cx="1428760" cy="500066"/>
          </a:xfrm>
          <a:prstGeom prst="rect">
            <a:avLst/>
          </a:prstGeom>
          <a:ln>
            <a:solidFill>
              <a:srgbClr val="33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cap="all" dirty="0" smtClean="0">
                <a:solidFill>
                  <a:schemeClr val="tx2">
                    <a:lumMod val="75000"/>
                  </a:schemeClr>
                </a:solidFill>
              </a:rPr>
              <a:t>Классификация оснований</a:t>
            </a:r>
            <a:endParaRPr lang="ru-RU" sz="2400" dirty="0"/>
          </a:p>
        </p:txBody>
      </p:sp>
      <p:sp>
        <p:nvSpPr>
          <p:cNvPr id="3" name="Прямоугольник с двумя скругленными соседними углами 2"/>
          <p:cNvSpPr/>
          <p:nvPr/>
        </p:nvSpPr>
        <p:spPr>
          <a:xfrm>
            <a:off x="642910" y="2357430"/>
            <a:ext cx="1428760" cy="500066"/>
          </a:xfrm>
          <a:prstGeom prst="round2SameRect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Ba</a:t>
            </a:r>
            <a:r>
              <a:rPr lang="ru-RU" sz="20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(ОН)</a:t>
            </a:r>
            <a:r>
              <a:rPr lang="ru-RU" sz="2000" b="1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2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642910" y="3786190"/>
            <a:ext cx="1428760" cy="500066"/>
          </a:xfrm>
          <a:prstGeom prst="round2SameRect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KOH</a:t>
            </a:r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 </a:t>
            </a:r>
            <a:endParaRPr lang="ru-RU" sz="2000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642910" y="1643050"/>
            <a:ext cx="1428760" cy="500066"/>
          </a:xfrm>
          <a:prstGeom prst="round2SameRect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NaOH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 </a:t>
            </a:r>
            <a:endParaRPr lang="ru-RU" sz="2000" b="1" dirty="0" smtClean="0">
              <a:latin typeface="Cambria Math" pitchFamily="18" charset="0"/>
              <a:ea typeface="Cambria Math" pitchFamily="18" charset="0"/>
            </a:endParaRPr>
          </a:p>
          <a:p>
            <a:pPr algn="ctr"/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3929058" y="1643050"/>
            <a:ext cx="1428760" cy="500066"/>
          </a:xfrm>
          <a:prstGeom prst="round2SameRect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Fe(OH)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642910" y="3071810"/>
            <a:ext cx="1428760" cy="500066"/>
          </a:xfrm>
          <a:prstGeom prst="round2SameRect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С</a:t>
            </a:r>
            <a:r>
              <a:rPr lang="en-US" sz="20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u</a:t>
            </a:r>
            <a:r>
              <a:rPr lang="ru-RU" sz="20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(ОН)</a:t>
            </a:r>
            <a:r>
              <a:rPr lang="ru-RU" sz="2000" b="1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2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с двумя скругленными соседними углами 31"/>
          <p:cNvSpPr/>
          <p:nvPr/>
        </p:nvSpPr>
        <p:spPr>
          <a:xfrm>
            <a:off x="3929058" y="2357430"/>
            <a:ext cx="1428760" cy="500066"/>
          </a:xfrm>
          <a:prstGeom prst="round2SameRect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Pb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(OH)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3" name="Прямоугольник с двумя скругленными соседними углами 32"/>
          <p:cNvSpPr/>
          <p:nvPr/>
        </p:nvSpPr>
        <p:spPr>
          <a:xfrm>
            <a:off x="3929058" y="3071810"/>
            <a:ext cx="1428760" cy="500066"/>
          </a:xfrm>
          <a:prstGeom prst="round2SameRect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LiOH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4" name="Прямоугольник с двумя скругленными соседними углами 33"/>
          <p:cNvSpPr/>
          <p:nvPr/>
        </p:nvSpPr>
        <p:spPr>
          <a:xfrm>
            <a:off x="3929058" y="3786190"/>
            <a:ext cx="1428760" cy="500066"/>
          </a:xfrm>
          <a:prstGeom prst="round2SameRect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Ba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(OH)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5" name="Прямоугольник с двумя скругленными соседними углами 34"/>
          <p:cNvSpPr/>
          <p:nvPr/>
        </p:nvSpPr>
        <p:spPr>
          <a:xfrm>
            <a:off x="7286644" y="1643050"/>
            <a:ext cx="1428760" cy="500066"/>
          </a:xfrm>
          <a:prstGeom prst="round2SameRect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LiOH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6" name="Прямоугольник с двумя скругленными соседними углами 35"/>
          <p:cNvSpPr/>
          <p:nvPr/>
        </p:nvSpPr>
        <p:spPr>
          <a:xfrm>
            <a:off x="7286644" y="2357430"/>
            <a:ext cx="1428760" cy="500066"/>
          </a:xfrm>
          <a:prstGeom prst="round2SameRect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KOH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7" name="Прямоугольник с двумя скругленными соседними углами 36"/>
          <p:cNvSpPr/>
          <p:nvPr/>
        </p:nvSpPr>
        <p:spPr>
          <a:xfrm>
            <a:off x="7286644" y="3071810"/>
            <a:ext cx="1428760" cy="500066"/>
          </a:xfrm>
          <a:prstGeom prst="round2SameRect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ambria Math" pitchFamily="18" charset="0"/>
                <a:ea typeface="Cambria Math" pitchFamily="18" charset="0"/>
              </a:rPr>
              <a:t>Al(OH)</a:t>
            </a:r>
            <a:r>
              <a:rPr lang="en-US" sz="2000" b="1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8" name="Прямоугольник с двумя скругленными соседними углами 37"/>
          <p:cNvSpPr/>
          <p:nvPr/>
        </p:nvSpPr>
        <p:spPr>
          <a:xfrm>
            <a:off x="7286644" y="3786190"/>
            <a:ext cx="1428760" cy="500066"/>
          </a:xfrm>
          <a:prstGeom prst="round2SameRect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Cambria Math" pitchFamily="18" charset="0"/>
                <a:ea typeface="Cambria Math" pitchFamily="18" charset="0"/>
              </a:rPr>
              <a:t>NaOH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42910" y="5000636"/>
            <a:ext cx="2286016" cy="57150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3366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500430" y="5000636"/>
            <a:ext cx="2286016" cy="57150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3366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429388" y="5000636"/>
            <a:ext cx="2286016" cy="57150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336699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ambria Math" pitchFamily="18" charset="0"/>
                <a:ea typeface="Cambria Math" pitchFamily="18" charset="0"/>
              </a:rPr>
              <a:t> </a:t>
            </a:r>
            <a:endParaRPr lang="ru-RU" sz="2000" b="1" dirty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84" name="Соединительная линия уступом 83"/>
          <p:cNvCxnSpPr>
            <a:endCxn id="53" idx="1"/>
          </p:cNvCxnSpPr>
          <p:nvPr/>
        </p:nvCxnSpPr>
        <p:spPr>
          <a:xfrm rot="5400000">
            <a:off x="1928794" y="3429000"/>
            <a:ext cx="3429024" cy="285752"/>
          </a:xfrm>
          <a:prstGeom prst="bentConnector4">
            <a:avLst>
              <a:gd name="adj1" fmla="val 42"/>
              <a:gd name="adj2" fmla="val 179999"/>
            </a:avLst>
          </a:prstGeom>
          <a:ln w="1905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Соединительная линия уступом 85"/>
          <p:cNvCxnSpPr>
            <a:stCxn id="35" idx="0"/>
            <a:endCxn id="54" idx="3"/>
          </p:cNvCxnSpPr>
          <p:nvPr/>
        </p:nvCxnSpPr>
        <p:spPr>
          <a:xfrm>
            <a:off x="8715404" y="1893083"/>
            <a:ext cx="1588" cy="3393305"/>
          </a:xfrm>
          <a:prstGeom prst="bentConnector3">
            <a:avLst>
              <a:gd name="adj1" fmla="val 14395466"/>
            </a:avLst>
          </a:prstGeom>
          <a:ln w="1905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Соединительная линия уступом 106"/>
          <p:cNvCxnSpPr>
            <a:endCxn id="53" idx="3"/>
          </p:cNvCxnSpPr>
          <p:nvPr/>
        </p:nvCxnSpPr>
        <p:spPr>
          <a:xfrm rot="16200000" flipH="1">
            <a:off x="3893339" y="3393281"/>
            <a:ext cx="3357586" cy="428628"/>
          </a:xfrm>
          <a:prstGeom prst="bentConnector4">
            <a:avLst>
              <a:gd name="adj1" fmla="val -2121"/>
              <a:gd name="adj2" fmla="val 153333"/>
            </a:avLst>
          </a:prstGeom>
          <a:ln w="1905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hape 121"/>
          <p:cNvCxnSpPr/>
          <p:nvPr/>
        </p:nvCxnSpPr>
        <p:spPr>
          <a:xfrm rot="5400000">
            <a:off x="5429256" y="3286124"/>
            <a:ext cx="3143272" cy="285752"/>
          </a:xfrm>
          <a:prstGeom prst="bentConnector3">
            <a:avLst>
              <a:gd name="adj1" fmla="val -248"/>
            </a:avLst>
          </a:prstGeom>
          <a:ln w="1905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Соединительная линия уступом 126"/>
          <p:cNvCxnSpPr/>
          <p:nvPr/>
        </p:nvCxnSpPr>
        <p:spPr>
          <a:xfrm rot="16200000" flipH="1">
            <a:off x="642910" y="3286124"/>
            <a:ext cx="3143272" cy="285752"/>
          </a:xfrm>
          <a:prstGeom prst="bentConnector3">
            <a:avLst>
              <a:gd name="adj1" fmla="val 340"/>
            </a:avLst>
          </a:prstGeom>
          <a:ln w="1905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Соединительная линия уступом 165"/>
          <p:cNvCxnSpPr>
            <a:stCxn id="39" idx="1"/>
            <a:endCxn id="52" idx="1"/>
          </p:cNvCxnSpPr>
          <p:nvPr/>
        </p:nvCxnSpPr>
        <p:spPr>
          <a:xfrm rot="10800000" flipH="1" flipV="1">
            <a:off x="500034" y="2035958"/>
            <a:ext cx="142876" cy="3250429"/>
          </a:xfrm>
          <a:prstGeom prst="bentConnector3">
            <a:avLst>
              <a:gd name="adj1" fmla="val -127676"/>
            </a:avLst>
          </a:prstGeom>
          <a:ln w="19050">
            <a:solidFill>
              <a:srgbClr val="66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3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cap="all" dirty="0" smtClean="0">
                <a:solidFill>
                  <a:schemeClr val="tx2">
                    <a:lumMod val="75000"/>
                  </a:schemeClr>
                </a:solidFill>
              </a:rPr>
              <a:t>Распределите  формулы  оснований</a:t>
            </a:r>
            <a:endParaRPr lang="ru-RU" sz="2400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642910" y="5857892"/>
            <a:ext cx="2000264" cy="857256"/>
          </a:xfrm>
          <a:prstGeom prst="rightArrow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KOH</a:t>
            </a:r>
            <a:r>
              <a:rPr lang="en-US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 </a:t>
            </a:r>
            <a:endParaRPr lang="ru-RU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642910" y="1500174"/>
            <a:ext cx="2000264" cy="857256"/>
          </a:xfrm>
          <a:prstGeom prst="rightArrow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Са</a:t>
            </a:r>
            <a:r>
              <a:rPr lang="ru-RU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(ОН)</a:t>
            </a:r>
            <a:r>
              <a:rPr lang="ru-RU" b="1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071538" y="2357430"/>
            <a:ext cx="2000264" cy="857256"/>
          </a:xfrm>
          <a:prstGeom prst="rightArrow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Fe(OH)</a:t>
            </a:r>
            <a:r>
              <a:rPr lang="en-US" b="1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500166" y="3214686"/>
            <a:ext cx="2000264" cy="857256"/>
          </a:xfrm>
          <a:prstGeom prst="rightArrow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NaOH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500166" y="4143380"/>
            <a:ext cx="2000264" cy="857256"/>
          </a:xfrm>
          <a:prstGeom prst="rightArrow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AI(OH)</a:t>
            </a:r>
            <a:r>
              <a:rPr lang="en-US" b="1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071538" y="5000636"/>
            <a:ext cx="2000264" cy="857256"/>
          </a:xfrm>
          <a:prstGeom prst="rightArrow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Fe(OH)</a:t>
            </a:r>
            <a:r>
              <a:rPr lang="en-US" b="1" baseline="-250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86116" y="1643050"/>
            <a:ext cx="3214710" cy="571504"/>
          </a:xfrm>
          <a:prstGeom prst="roundRect">
            <a:avLst/>
          </a:prstGeom>
          <a:ln w="38100"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гидроксид</a:t>
            </a:r>
            <a:r>
              <a:rPr lang="ru-RU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кальция</a:t>
            </a:r>
            <a:endParaRPr lang="ru-RU" sz="2800" b="1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14744" y="2500306"/>
            <a:ext cx="3571900" cy="571504"/>
          </a:xfrm>
          <a:prstGeom prst="roundRect">
            <a:avLst/>
          </a:prstGeom>
          <a:ln w="38100"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гидроксид</a:t>
            </a:r>
            <a:r>
              <a:rPr lang="ru-RU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железа</a:t>
            </a:r>
            <a:r>
              <a:rPr lang="en-US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(III)</a:t>
            </a:r>
            <a:r>
              <a:rPr lang="ru-RU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endParaRPr lang="ru-RU" sz="2800" b="1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71934" y="3357562"/>
            <a:ext cx="3214710" cy="571504"/>
          </a:xfrm>
          <a:prstGeom prst="roundRect">
            <a:avLst/>
          </a:prstGeom>
          <a:ln w="38100"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гидроксид</a:t>
            </a:r>
            <a:r>
              <a:rPr lang="ru-RU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натрия</a:t>
            </a:r>
            <a:endParaRPr lang="ru-RU" sz="2800" b="1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71934" y="4286256"/>
            <a:ext cx="3500462" cy="571504"/>
          </a:xfrm>
          <a:prstGeom prst="roundRect">
            <a:avLst/>
          </a:prstGeom>
          <a:ln w="38100"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гидроксид</a:t>
            </a:r>
            <a:r>
              <a:rPr lang="ru-RU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алюминия</a:t>
            </a:r>
            <a:endParaRPr lang="ru-RU" sz="2800" b="1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43306" y="5143512"/>
            <a:ext cx="3429024" cy="571504"/>
          </a:xfrm>
          <a:prstGeom prst="roundRect">
            <a:avLst/>
          </a:prstGeom>
          <a:ln w="38100"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гидроксид</a:t>
            </a:r>
            <a:r>
              <a:rPr lang="ru-RU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железа</a:t>
            </a:r>
            <a:r>
              <a:rPr lang="en-US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(II)</a:t>
            </a:r>
            <a:endParaRPr lang="ru-RU" sz="2400" b="1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  <a:p>
            <a:pPr algn="ctr"/>
            <a:endParaRPr lang="ru-RU" sz="2400" b="1" dirty="0" smtClean="0">
              <a:solidFill>
                <a:srgbClr val="003366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14678" y="6000768"/>
            <a:ext cx="3214710" cy="571504"/>
          </a:xfrm>
          <a:prstGeom prst="roundRect">
            <a:avLst/>
          </a:prstGeom>
          <a:ln w="38100"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гидроксид</a:t>
            </a:r>
            <a:r>
              <a:rPr lang="ru-RU" sz="2400" b="1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 калия</a:t>
            </a:r>
            <a:endParaRPr lang="ru-RU" sz="2800" b="1" dirty="0" smtClean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Блок-схема: узел 14"/>
          <p:cNvSpPr/>
          <p:nvPr/>
        </p:nvSpPr>
        <p:spPr>
          <a:xfrm rot="5400000">
            <a:off x="3857620" y="3500438"/>
            <a:ext cx="285752" cy="285752"/>
          </a:xfrm>
          <a:prstGeom prst="flowChartConnector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Блок-схема: узел 15"/>
          <p:cNvSpPr/>
          <p:nvPr/>
        </p:nvSpPr>
        <p:spPr>
          <a:xfrm rot="5400000">
            <a:off x="3071802" y="1785926"/>
            <a:ext cx="285752" cy="285752"/>
          </a:xfrm>
          <a:prstGeom prst="flowChartConnector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Блок-схема: узел 16"/>
          <p:cNvSpPr/>
          <p:nvPr/>
        </p:nvSpPr>
        <p:spPr>
          <a:xfrm rot="5400000">
            <a:off x="3500430" y="2643182"/>
            <a:ext cx="285752" cy="285752"/>
          </a:xfrm>
          <a:prstGeom prst="flowChartConnector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Блок-схема: узел 17"/>
          <p:cNvSpPr/>
          <p:nvPr/>
        </p:nvSpPr>
        <p:spPr>
          <a:xfrm rot="5400000">
            <a:off x="3000364" y="6143644"/>
            <a:ext cx="285752" cy="285752"/>
          </a:xfrm>
          <a:prstGeom prst="flowChartConnector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Блок-схема: узел 18"/>
          <p:cNvSpPr/>
          <p:nvPr/>
        </p:nvSpPr>
        <p:spPr>
          <a:xfrm rot="5400000">
            <a:off x="3428992" y="5286388"/>
            <a:ext cx="285752" cy="285752"/>
          </a:xfrm>
          <a:prstGeom prst="flowChartConnector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Блок-схема: узел 19"/>
          <p:cNvSpPr/>
          <p:nvPr/>
        </p:nvSpPr>
        <p:spPr>
          <a:xfrm rot="5400000">
            <a:off x="3857620" y="4429132"/>
            <a:ext cx="285752" cy="285752"/>
          </a:xfrm>
          <a:prstGeom prst="flowChartConnector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Развернутая стрелка 20">
            <a:hlinkClick r:id="rId2" action="ppaction://hlinksldjump"/>
          </p:cNvPr>
          <p:cNvSpPr/>
          <p:nvPr/>
        </p:nvSpPr>
        <p:spPr>
          <a:xfrm>
            <a:off x="8143900" y="6000768"/>
            <a:ext cx="529778" cy="642942"/>
          </a:xfrm>
          <a:prstGeom prst="utur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1257</TotalTime>
  <Words>382</Words>
  <Application>Microsoft Office PowerPoint</Application>
  <PresentationFormat>Экран (4:3)</PresentationFormat>
  <Paragraphs>221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Обычная</vt:lpstr>
      <vt:lpstr>ОСНОВНЫЕ  КЛАССЫ НЕОРГАНИЧЕСКИХ ВЕЩЕСТВ</vt:lpstr>
      <vt:lpstr>Слайд 2</vt:lpstr>
      <vt:lpstr>ОСНОВНЫЕ КЛАССЫ НЕОРГАНИЧЕСКИХ ВЕЩЕСТВ</vt:lpstr>
      <vt:lpstr>ОСНОВНЫЕ КЛАССЫ НЕОРГАНИЧЕСКИХ ВЕЩЕСТВ</vt:lpstr>
      <vt:lpstr>УСТАНОВИТЕ  СООТВЕТСТВИЕ</vt:lpstr>
      <vt:lpstr>Классификация оксидов</vt:lpstr>
      <vt:lpstr>ОСНОВНЫЕ КЛАССЫ НЕОРГАНИЧЕСКИХ ВЕЩЕСТВ</vt:lpstr>
      <vt:lpstr>Классификация оснований</vt:lpstr>
      <vt:lpstr>Распределите  формулы  оснований</vt:lpstr>
      <vt:lpstr>ОСНОВНЫЕ КЛАССЫ НЕОРГАНИЧЕСКИХ ВЕЩЕСТВ</vt:lpstr>
      <vt:lpstr>Классификация  КИСЛОТ</vt:lpstr>
      <vt:lpstr>ВЕРНЫ ЛИ УТВЕРЖДЕНИЯ?</vt:lpstr>
      <vt:lpstr>УСТАНОВИТЕ СООТВЕТСТВИЕ</vt:lpstr>
      <vt:lpstr>ОСНОВНЫЕ КЛАССЫ НЕОРГАНИЧЕСКИХ ВЕЩЕСТВ</vt:lpstr>
      <vt:lpstr>Классификация СОЛЕЙ</vt:lpstr>
      <vt:lpstr>ПОЛУЧЕНИЕ СОЛЕЙ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КЛАССЫ НЕоРГАНИЧЕСКИХ ВЕЩЕСТВ</dc:title>
  <dc:creator>Романовы</dc:creator>
  <cp:lastModifiedBy>Романовы</cp:lastModifiedBy>
  <cp:revision>145</cp:revision>
  <dcterms:created xsi:type="dcterms:W3CDTF">2016-03-10T17:43:35Z</dcterms:created>
  <dcterms:modified xsi:type="dcterms:W3CDTF">2016-03-17T17:22:15Z</dcterms:modified>
</cp:coreProperties>
</file>