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79EA2-B68E-447C-BD96-4A21ED028721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</dgm:pt>
    <dgm:pt modelId="{11061E4D-764B-464B-A65E-292CBB376679}">
      <dgm:prSet phldrT="[Текст]"/>
      <dgm:spPr/>
      <dgm:t>
        <a:bodyPr/>
        <a:lstStyle/>
        <a:p>
          <a:r>
            <a:rPr lang="ru-RU" dirty="0" smtClean="0"/>
            <a:t>Постоянный</a:t>
          </a:r>
          <a:endParaRPr lang="ru-RU" dirty="0"/>
        </a:p>
      </dgm:t>
    </dgm:pt>
    <dgm:pt modelId="{61AB3E5B-8BF6-46CE-80BA-BE407C237D19}" type="parTrans" cxnId="{ECD9ED0F-242A-4A20-8CA6-0FA2445835AF}">
      <dgm:prSet/>
      <dgm:spPr/>
      <dgm:t>
        <a:bodyPr/>
        <a:lstStyle/>
        <a:p>
          <a:endParaRPr lang="ru-RU"/>
        </a:p>
      </dgm:t>
    </dgm:pt>
    <dgm:pt modelId="{A90EFF61-AA77-4A1D-9D03-5398857D4147}" type="sibTrans" cxnId="{ECD9ED0F-242A-4A20-8CA6-0FA2445835AF}">
      <dgm:prSet/>
      <dgm:spPr/>
      <dgm:t>
        <a:bodyPr/>
        <a:lstStyle/>
        <a:p>
          <a:endParaRPr lang="ru-RU"/>
        </a:p>
      </dgm:t>
    </dgm:pt>
    <dgm:pt modelId="{5BC8FC28-32F5-45FA-BEE1-0A10ACDB4391}">
      <dgm:prSet phldrT="[Текст]"/>
      <dgm:spPr/>
      <dgm:t>
        <a:bodyPr/>
        <a:lstStyle/>
        <a:p>
          <a:r>
            <a:rPr lang="ru-RU" dirty="0" smtClean="0"/>
            <a:t>Случайный</a:t>
          </a:r>
          <a:endParaRPr lang="ru-RU" dirty="0"/>
        </a:p>
      </dgm:t>
    </dgm:pt>
    <dgm:pt modelId="{495A6165-F064-4CD0-8749-5764AC7FB0A6}" type="parTrans" cxnId="{67E0E2F8-A541-43C6-80E5-C64F26B6D232}">
      <dgm:prSet/>
      <dgm:spPr/>
      <dgm:t>
        <a:bodyPr/>
        <a:lstStyle/>
        <a:p>
          <a:endParaRPr lang="ru-RU"/>
        </a:p>
      </dgm:t>
    </dgm:pt>
    <dgm:pt modelId="{4A96E6D0-F4FA-45F1-ABB6-15671F53BE3B}" type="sibTrans" cxnId="{67E0E2F8-A541-43C6-80E5-C64F26B6D232}">
      <dgm:prSet/>
      <dgm:spPr/>
      <dgm:t>
        <a:bodyPr/>
        <a:lstStyle/>
        <a:p>
          <a:endParaRPr lang="ru-RU"/>
        </a:p>
      </dgm:t>
    </dgm:pt>
    <dgm:pt modelId="{56FC4050-05B9-4C14-892F-FD20AEF4DC42}">
      <dgm:prSet phldrT="[Текст]"/>
      <dgm:spPr/>
      <dgm:t>
        <a:bodyPr/>
        <a:lstStyle/>
        <a:p>
          <a:r>
            <a:rPr lang="ru-RU" dirty="0" smtClean="0"/>
            <a:t>Периодический</a:t>
          </a:r>
          <a:endParaRPr lang="ru-RU" dirty="0"/>
        </a:p>
      </dgm:t>
    </dgm:pt>
    <dgm:pt modelId="{BAF58604-D2BF-4067-B030-108FCE35F2EF}" type="parTrans" cxnId="{C20A75A6-25E3-4631-AB39-F95B35C2283F}">
      <dgm:prSet/>
      <dgm:spPr/>
      <dgm:t>
        <a:bodyPr/>
        <a:lstStyle/>
        <a:p>
          <a:endParaRPr lang="ru-RU"/>
        </a:p>
      </dgm:t>
    </dgm:pt>
    <dgm:pt modelId="{80CF2A7B-282F-4BC7-AB7E-17D06C001383}" type="sibTrans" cxnId="{C20A75A6-25E3-4631-AB39-F95B35C2283F}">
      <dgm:prSet/>
      <dgm:spPr/>
      <dgm:t>
        <a:bodyPr/>
        <a:lstStyle/>
        <a:p>
          <a:endParaRPr lang="ru-RU"/>
        </a:p>
      </dgm:t>
    </dgm:pt>
    <dgm:pt modelId="{5768EB29-4930-4C27-9A17-6DD50979C2B2}">
      <dgm:prSet phldrT="[Текст]"/>
      <dgm:spPr/>
      <dgm:t>
        <a:bodyPr/>
        <a:lstStyle/>
        <a:p>
          <a:r>
            <a:rPr lang="ru-RU" dirty="0" smtClean="0"/>
            <a:t>Взрывной</a:t>
          </a:r>
          <a:endParaRPr lang="ru-RU" dirty="0"/>
        </a:p>
      </dgm:t>
    </dgm:pt>
    <dgm:pt modelId="{52575864-D6F1-4AA1-A9D0-D90B151288F7}" type="parTrans" cxnId="{BC0B7576-F1AF-47AA-9E16-9E566F6A2FE8}">
      <dgm:prSet/>
      <dgm:spPr/>
      <dgm:t>
        <a:bodyPr/>
        <a:lstStyle/>
        <a:p>
          <a:endParaRPr lang="ru-RU"/>
        </a:p>
      </dgm:t>
    </dgm:pt>
    <dgm:pt modelId="{0B7E244A-68B2-4A70-887F-96592A598502}" type="sibTrans" cxnId="{BC0B7576-F1AF-47AA-9E16-9E566F6A2FE8}">
      <dgm:prSet/>
      <dgm:spPr/>
      <dgm:t>
        <a:bodyPr/>
        <a:lstStyle/>
        <a:p>
          <a:endParaRPr lang="ru-RU"/>
        </a:p>
      </dgm:t>
    </dgm:pt>
    <dgm:pt modelId="{616D19E9-E848-45A4-A1FD-B198B825718D}" type="pres">
      <dgm:prSet presAssocID="{04679EA2-B68E-447C-BD96-4A21ED028721}" presName="compositeShape" presStyleCnt="0">
        <dgm:presLayoutVars>
          <dgm:dir/>
          <dgm:resizeHandles/>
        </dgm:presLayoutVars>
      </dgm:prSet>
      <dgm:spPr/>
    </dgm:pt>
    <dgm:pt modelId="{C69037C1-5CA5-404A-A29D-8813EABBFAD9}" type="pres">
      <dgm:prSet presAssocID="{04679EA2-B68E-447C-BD96-4A21ED028721}" presName="pyramid" presStyleLbl="node1" presStyleIdx="0" presStyleCnt="1"/>
      <dgm:spPr/>
    </dgm:pt>
    <dgm:pt modelId="{CEE48402-EBF2-43AE-9668-3499E1B71E61}" type="pres">
      <dgm:prSet presAssocID="{04679EA2-B68E-447C-BD96-4A21ED028721}" presName="theList" presStyleCnt="0"/>
      <dgm:spPr/>
    </dgm:pt>
    <dgm:pt modelId="{CA12240C-DC90-4E3A-B5B1-FECD0A5A8F49}" type="pres">
      <dgm:prSet presAssocID="{11061E4D-764B-464B-A65E-292CBB376679}" presName="aNode" presStyleLbl="fgAcc1" presStyleIdx="0" presStyleCnt="4">
        <dgm:presLayoutVars>
          <dgm:bulletEnabled val="1"/>
        </dgm:presLayoutVars>
      </dgm:prSet>
      <dgm:spPr/>
    </dgm:pt>
    <dgm:pt modelId="{65364DB5-738A-4B17-A594-621A86A5B18E}" type="pres">
      <dgm:prSet presAssocID="{11061E4D-764B-464B-A65E-292CBB376679}" presName="aSpace" presStyleCnt="0"/>
      <dgm:spPr/>
    </dgm:pt>
    <dgm:pt modelId="{9C9429F0-E5A7-425F-94C9-D47DF957EA68}" type="pres">
      <dgm:prSet presAssocID="{5BC8FC28-32F5-45FA-BEE1-0A10ACDB4391}" presName="aNode" presStyleLbl="fgAcc1" presStyleIdx="1" presStyleCnt="4">
        <dgm:presLayoutVars>
          <dgm:bulletEnabled val="1"/>
        </dgm:presLayoutVars>
      </dgm:prSet>
      <dgm:spPr/>
    </dgm:pt>
    <dgm:pt modelId="{C26B35B7-F91C-449D-8654-79A9405AAF6D}" type="pres">
      <dgm:prSet presAssocID="{5BC8FC28-32F5-45FA-BEE1-0A10ACDB4391}" presName="aSpace" presStyleCnt="0"/>
      <dgm:spPr/>
    </dgm:pt>
    <dgm:pt modelId="{0CB8DCE5-4593-42EF-AEFB-75D307CAF29B}" type="pres">
      <dgm:prSet presAssocID="{56FC4050-05B9-4C14-892F-FD20AEF4DC4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6253C-0429-4038-BB13-DDF9E6D36F44}" type="pres">
      <dgm:prSet presAssocID="{56FC4050-05B9-4C14-892F-FD20AEF4DC42}" presName="aSpace" presStyleCnt="0"/>
      <dgm:spPr/>
    </dgm:pt>
    <dgm:pt modelId="{52C5CFA5-324C-48A4-B7E1-6923CD06ADD4}" type="pres">
      <dgm:prSet presAssocID="{5768EB29-4930-4C27-9A17-6DD50979C2B2}" presName="aNode" presStyleLbl="fgAcc1" presStyleIdx="3" presStyleCnt="4">
        <dgm:presLayoutVars>
          <dgm:bulletEnabled val="1"/>
        </dgm:presLayoutVars>
      </dgm:prSet>
      <dgm:spPr/>
    </dgm:pt>
    <dgm:pt modelId="{6E18CE94-D63A-4EC8-9912-577800025F92}" type="pres">
      <dgm:prSet presAssocID="{5768EB29-4930-4C27-9A17-6DD50979C2B2}" presName="aSpace" presStyleCnt="0"/>
      <dgm:spPr/>
    </dgm:pt>
  </dgm:ptLst>
  <dgm:cxnLst>
    <dgm:cxn modelId="{BC0B7576-F1AF-47AA-9E16-9E566F6A2FE8}" srcId="{04679EA2-B68E-447C-BD96-4A21ED028721}" destId="{5768EB29-4930-4C27-9A17-6DD50979C2B2}" srcOrd="3" destOrd="0" parTransId="{52575864-D6F1-4AA1-A9D0-D90B151288F7}" sibTransId="{0B7E244A-68B2-4A70-887F-96592A598502}"/>
    <dgm:cxn modelId="{4A798BE0-4496-446E-84AD-33E83010A639}" type="presOf" srcId="{5768EB29-4930-4C27-9A17-6DD50979C2B2}" destId="{52C5CFA5-324C-48A4-B7E1-6923CD06ADD4}" srcOrd="0" destOrd="0" presId="urn:microsoft.com/office/officeart/2005/8/layout/pyramid2"/>
    <dgm:cxn modelId="{25877C52-346B-4FDD-9A3D-FEB68651D5D9}" type="presOf" srcId="{04679EA2-B68E-447C-BD96-4A21ED028721}" destId="{616D19E9-E848-45A4-A1FD-B198B825718D}" srcOrd="0" destOrd="0" presId="urn:microsoft.com/office/officeart/2005/8/layout/pyramid2"/>
    <dgm:cxn modelId="{ECD9ED0F-242A-4A20-8CA6-0FA2445835AF}" srcId="{04679EA2-B68E-447C-BD96-4A21ED028721}" destId="{11061E4D-764B-464B-A65E-292CBB376679}" srcOrd="0" destOrd="0" parTransId="{61AB3E5B-8BF6-46CE-80BA-BE407C237D19}" sibTransId="{A90EFF61-AA77-4A1D-9D03-5398857D4147}"/>
    <dgm:cxn modelId="{8BCAA331-95BA-4186-AD8E-2F09772CEC6D}" type="presOf" srcId="{11061E4D-764B-464B-A65E-292CBB376679}" destId="{CA12240C-DC90-4E3A-B5B1-FECD0A5A8F49}" srcOrd="0" destOrd="0" presId="urn:microsoft.com/office/officeart/2005/8/layout/pyramid2"/>
    <dgm:cxn modelId="{67E0E2F8-A541-43C6-80E5-C64F26B6D232}" srcId="{04679EA2-B68E-447C-BD96-4A21ED028721}" destId="{5BC8FC28-32F5-45FA-BEE1-0A10ACDB4391}" srcOrd="1" destOrd="0" parTransId="{495A6165-F064-4CD0-8749-5764AC7FB0A6}" sibTransId="{4A96E6D0-F4FA-45F1-ABB6-15671F53BE3B}"/>
    <dgm:cxn modelId="{6C88AE00-E926-4F94-879F-2C41EB1F80A8}" type="presOf" srcId="{5BC8FC28-32F5-45FA-BEE1-0A10ACDB4391}" destId="{9C9429F0-E5A7-425F-94C9-D47DF957EA68}" srcOrd="0" destOrd="0" presId="urn:microsoft.com/office/officeart/2005/8/layout/pyramid2"/>
    <dgm:cxn modelId="{B8D25F7A-AEE4-42B7-9450-CE4C6F3D0AFC}" type="presOf" srcId="{56FC4050-05B9-4C14-892F-FD20AEF4DC42}" destId="{0CB8DCE5-4593-42EF-AEFB-75D307CAF29B}" srcOrd="0" destOrd="0" presId="urn:microsoft.com/office/officeart/2005/8/layout/pyramid2"/>
    <dgm:cxn modelId="{C20A75A6-25E3-4631-AB39-F95B35C2283F}" srcId="{04679EA2-B68E-447C-BD96-4A21ED028721}" destId="{56FC4050-05B9-4C14-892F-FD20AEF4DC42}" srcOrd="2" destOrd="0" parTransId="{BAF58604-D2BF-4067-B030-108FCE35F2EF}" sibTransId="{80CF2A7B-282F-4BC7-AB7E-17D06C001383}"/>
    <dgm:cxn modelId="{1A7876D0-5CCD-4664-BB08-4B909D7C5C92}" type="presParOf" srcId="{616D19E9-E848-45A4-A1FD-B198B825718D}" destId="{C69037C1-5CA5-404A-A29D-8813EABBFAD9}" srcOrd="0" destOrd="0" presId="urn:microsoft.com/office/officeart/2005/8/layout/pyramid2"/>
    <dgm:cxn modelId="{EC0FF55B-99C1-477C-AD5A-CA6436BD8DD4}" type="presParOf" srcId="{616D19E9-E848-45A4-A1FD-B198B825718D}" destId="{CEE48402-EBF2-43AE-9668-3499E1B71E61}" srcOrd="1" destOrd="0" presId="urn:microsoft.com/office/officeart/2005/8/layout/pyramid2"/>
    <dgm:cxn modelId="{D1D6097E-790E-4824-B563-17ECF34F1A6F}" type="presParOf" srcId="{CEE48402-EBF2-43AE-9668-3499E1B71E61}" destId="{CA12240C-DC90-4E3A-B5B1-FECD0A5A8F49}" srcOrd="0" destOrd="0" presId="urn:microsoft.com/office/officeart/2005/8/layout/pyramid2"/>
    <dgm:cxn modelId="{02EA64BE-72CF-4879-A1A0-8228A3C58C4D}" type="presParOf" srcId="{CEE48402-EBF2-43AE-9668-3499E1B71E61}" destId="{65364DB5-738A-4B17-A594-621A86A5B18E}" srcOrd="1" destOrd="0" presId="urn:microsoft.com/office/officeart/2005/8/layout/pyramid2"/>
    <dgm:cxn modelId="{8ED61C4A-D1D5-4D3E-B8F9-02C8009DCDBE}" type="presParOf" srcId="{CEE48402-EBF2-43AE-9668-3499E1B71E61}" destId="{9C9429F0-E5A7-425F-94C9-D47DF957EA68}" srcOrd="2" destOrd="0" presId="urn:microsoft.com/office/officeart/2005/8/layout/pyramid2"/>
    <dgm:cxn modelId="{C032B01E-C6E7-4D44-AA87-69A7927E4192}" type="presParOf" srcId="{CEE48402-EBF2-43AE-9668-3499E1B71E61}" destId="{C26B35B7-F91C-449D-8654-79A9405AAF6D}" srcOrd="3" destOrd="0" presId="urn:microsoft.com/office/officeart/2005/8/layout/pyramid2"/>
    <dgm:cxn modelId="{DAC117A9-EA98-44A6-866C-59F2685DA344}" type="presParOf" srcId="{CEE48402-EBF2-43AE-9668-3499E1B71E61}" destId="{0CB8DCE5-4593-42EF-AEFB-75D307CAF29B}" srcOrd="4" destOrd="0" presId="urn:microsoft.com/office/officeart/2005/8/layout/pyramid2"/>
    <dgm:cxn modelId="{7ABEDB94-2C25-4D2C-B81C-77A666E9FE4B}" type="presParOf" srcId="{CEE48402-EBF2-43AE-9668-3499E1B71E61}" destId="{0316253C-0429-4038-BB13-DDF9E6D36F44}" srcOrd="5" destOrd="0" presId="urn:microsoft.com/office/officeart/2005/8/layout/pyramid2"/>
    <dgm:cxn modelId="{2EF7F5E7-1090-45F1-86BC-7DBD6E0EE2EE}" type="presParOf" srcId="{CEE48402-EBF2-43AE-9668-3499E1B71E61}" destId="{52C5CFA5-324C-48A4-B7E1-6923CD06ADD4}" srcOrd="6" destOrd="0" presId="urn:microsoft.com/office/officeart/2005/8/layout/pyramid2"/>
    <dgm:cxn modelId="{356974AE-8191-41A1-A210-0B87808DE5B0}" type="presParOf" srcId="{CEE48402-EBF2-43AE-9668-3499E1B71E61}" destId="{6E18CE94-D63A-4EC8-9912-577800025F9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037C1-5CA5-404A-A29D-8813EABBFAD9}">
      <dsp:nvSpPr>
        <dsp:cNvPr id="0" name=""/>
        <dsp:cNvSpPr/>
      </dsp:nvSpPr>
      <dsp:spPr>
        <a:xfrm>
          <a:off x="793048" y="0"/>
          <a:ext cx="4840311" cy="484031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12240C-DC90-4E3A-B5B1-FECD0A5A8F49}">
      <dsp:nvSpPr>
        <dsp:cNvPr id="0" name=""/>
        <dsp:cNvSpPr/>
      </dsp:nvSpPr>
      <dsp:spPr>
        <a:xfrm>
          <a:off x="3213204" y="484503"/>
          <a:ext cx="3146202" cy="860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Постоянный</a:t>
          </a:r>
          <a:endParaRPr lang="ru-RU" sz="3200" kern="1200" dirty="0"/>
        </a:p>
      </dsp:txBody>
      <dsp:txXfrm>
        <a:off x="3255200" y="526499"/>
        <a:ext cx="3062210" cy="776297"/>
      </dsp:txXfrm>
    </dsp:sp>
    <dsp:sp modelId="{9C9429F0-E5A7-425F-94C9-D47DF957EA68}">
      <dsp:nvSpPr>
        <dsp:cNvPr id="0" name=""/>
        <dsp:cNvSpPr/>
      </dsp:nvSpPr>
      <dsp:spPr>
        <a:xfrm>
          <a:off x="3213204" y="1452329"/>
          <a:ext cx="3146202" cy="860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Случайный</a:t>
          </a:r>
          <a:endParaRPr lang="ru-RU" sz="3200" kern="1200" dirty="0"/>
        </a:p>
      </dsp:txBody>
      <dsp:txXfrm>
        <a:off x="3255200" y="1494325"/>
        <a:ext cx="3062210" cy="776297"/>
      </dsp:txXfrm>
    </dsp:sp>
    <dsp:sp modelId="{0CB8DCE5-4593-42EF-AEFB-75D307CAF29B}">
      <dsp:nvSpPr>
        <dsp:cNvPr id="0" name=""/>
        <dsp:cNvSpPr/>
      </dsp:nvSpPr>
      <dsp:spPr>
        <a:xfrm>
          <a:off x="3213204" y="2420155"/>
          <a:ext cx="3146202" cy="860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Периодический</a:t>
          </a:r>
          <a:endParaRPr lang="ru-RU" sz="3200" kern="1200" dirty="0"/>
        </a:p>
      </dsp:txBody>
      <dsp:txXfrm>
        <a:off x="3255200" y="2462151"/>
        <a:ext cx="3062210" cy="776297"/>
      </dsp:txXfrm>
    </dsp:sp>
    <dsp:sp modelId="{52C5CFA5-324C-48A4-B7E1-6923CD06ADD4}">
      <dsp:nvSpPr>
        <dsp:cNvPr id="0" name=""/>
        <dsp:cNvSpPr/>
      </dsp:nvSpPr>
      <dsp:spPr>
        <a:xfrm>
          <a:off x="3213204" y="3387982"/>
          <a:ext cx="3146202" cy="860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Взрывной</a:t>
          </a:r>
          <a:endParaRPr lang="ru-RU" sz="3200" kern="1200" dirty="0"/>
        </a:p>
      </dsp:txBody>
      <dsp:txXfrm>
        <a:off x="3255200" y="3429978"/>
        <a:ext cx="3062210" cy="776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082C669-3A5F-468B-ABF5-02590C01BDD2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B82C2CA-48E4-4145-8F0E-4817AEB7F4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</a:t>
            </a:r>
            <a:br>
              <a:rPr lang="ru-RU" dirty="0" smtClean="0"/>
            </a:br>
            <a:r>
              <a:rPr lang="ru-RU" dirty="0" smtClean="0"/>
              <a:t>популяции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58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популяции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периодическое </a:t>
            </a:r>
            <a:r>
              <a:rPr lang="ru-RU" sz="2800" dirty="0"/>
              <a:t>или непериодическое изменение численности, полового или возрастного состава </a:t>
            </a:r>
            <a:r>
              <a:rPr lang="ru-RU" sz="2800" dirty="0" smtClean="0"/>
              <a:t>популяции</a:t>
            </a:r>
          </a:p>
          <a:p>
            <a:r>
              <a:rPr lang="ru-RU" sz="2800" dirty="0" smtClean="0"/>
              <a:t>происходит </a:t>
            </a:r>
            <a:r>
              <a:rPr lang="ru-RU" sz="2800" dirty="0"/>
              <a:t>в результате действия </a:t>
            </a:r>
            <a:r>
              <a:rPr lang="ru-RU" sz="2800" dirty="0" smtClean="0"/>
              <a:t>абиотических </a:t>
            </a:r>
            <a:r>
              <a:rPr lang="ru-RU" sz="2800" dirty="0"/>
              <a:t>и биотических </a:t>
            </a:r>
            <a:r>
              <a:rPr lang="ru-RU" sz="2800" dirty="0" smtClean="0"/>
              <a:t>факторов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Динамики популяции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82739462"/>
              </p:ext>
            </p:extLst>
          </p:nvPr>
        </p:nvGraphicFramePr>
        <p:xfrm>
          <a:off x="1524000" y="1397000"/>
          <a:ext cx="715245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41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популяции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это </a:t>
            </a:r>
            <a:r>
              <a:rPr lang="ru-RU" sz="2800" dirty="0"/>
              <a:t>общее количество особей энного вида, присутствующее на той или иной </a:t>
            </a:r>
            <a:r>
              <a:rPr lang="ru-RU" sz="2800" dirty="0" smtClean="0"/>
              <a:t>территории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Уровень смертности и рождаемости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810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Суммарный коэффициент рождаемости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18160" cy="1698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Максимальное число потомков, которое за жизнь могла бы произвести одна особь</a:t>
            </a:r>
          </a:p>
          <a:p>
            <a:pPr algn="ctr"/>
            <a:r>
              <a:rPr lang="ru-RU" sz="2800" dirty="0" smtClean="0"/>
              <a:t>У каждых видов разный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3013"/>
            <a:ext cx="3816424" cy="28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03013"/>
            <a:ext cx="3963566" cy="2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9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</a:t>
            </a:r>
            <a:endParaRPr lang="ru-RU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это </a:t>
            </a:r>
            <a:r>
              <a:rPr lang="ru-RU" sz="2800" dirty="0"/>
              <a:t>количество особей на единице площади или в единице объема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прямо </a:t>
            </a:r>
            <a:r>
              <a:rPr lang="ru-RU" sz="2800" dirty="0" smtClean="0"/>
              <a:t>пропорционально </a:t>
            </a:r>
            <a:r>
              <a:rPr lang="ru-RU" sz="2800" dirty="0"/>
              <a:t>зависит от </a:t>
            </a:r>
            <a:r>
              <a:rPr lang="ru-RU" sz="2800" dirty="0" smtClean="0"/>
              <a:t>численности</a:t>
            </a:r>
          </a:p>
          <a:p>
            <a:r>
              <a:rPr lang="ru-RU" sz="2800" dirty="0"/>
              <a:t>Численность и плотность популяции постоянно изменяются, но их колебания ограничиваются верхним и нижним пределами. Верхний предел численности называется «емкость среды»</a:t>
            </a:r>
          </a:p>
        </p:txBody>
      </p:sp>
    </p:spTree>
    <p:extLst>
      <p:ext uri="{BB962C8B-B14F-4D97-AF65-F5344CB8AC3E}">
        <p14:creationId xmlns:p14="http://schemas.microsoft.com/office/powerpoint/2010/main" val="408368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2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Самоизреживание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 smtClean="0"/>
              <a:t>Явление внутривидовой конкуренции у растений</a:t>
            </a:r>
          </a:p>
          <a:p>
            <a:r>
              <a:rPr lang="ru-RU" sz="2800" dirty="0"/>
              <a:t>При большой густоте всходов часть растений неминуемо погибает в результате угнетения физиологически более сильными </a:t>
            </a:r>
            <a:r>
              <a:rPr lang="ru-RU" sz="2800" dirty="0" smtClean="0"/>
              <a:t>соседями</a:t>
            </a:r>
          </a:p>
          <a:p>
            <a:endParaRPr lang="ru-RU" sz="2800" dirty="0" smtClean="0"/>
          </a:p>
          <a:p>
            <a:r>
              <a:rPr lang="ru-RU" sz="2800" dirty="0" smtClean="0"/>
              <a:t>У </a:t>
            </a:r>
            <a:r>
              <a:rPr lang="ru-RU" sz="2800" dirty="0"/>
              <a:t>животных жесткие формы регуляции плотности популяций проявляются обычно лишь в тех случаях, когда запасы пищи, воды или других ресурсов резко ограничены</a:t>
            </a:r>
          </a:p>
        </p:txBody>
      </p:sp>
    </p:spTree>
    <p:extLst>
      <p:ext uri="{BB962C8B-B14F-4D97-AF65-F5344CB8AC3E}">
        <p14:creationId xmlns:p14="http://schemas.microsoft.com/office/powerpoint/2010/main" val="15856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84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22</TotalTime>
  <Words>154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Функции  популяции</vt:lpstr>
      <vt:lpstr>Динамика популяции</vt:lpstr>
      <vt:lpstr>Типы Динамики популяции</vt:lpstr>
      <vt:lpstr>Численность популяции</vt:lpstr>
      <vt:lpstr>Суммарный коэффициент рождаемости</vt:lpstr>
      <vt:lpstr>Плотность </vt:lpstr>
      <vt:lpstr>Презентация PowerPoint</vt:lpstr>
      <vt:lpstr>Самоизреживание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 популяции</dc:title>
  <dc:creator>svetx91@mail.ru</dc:creator>
  <cp:lastModifiedBy>svetx91@mail.ru</cp:lastModifiedBy>
  <cp:revision>3</cp:revision>
  <dcterms:created xsi:type="dcterms:W3CDTF">2014-05-19T19:04:44Z</dcterms:created>
  <dcterms:modified xsi:type="dcterms:W3CDTF">2014-05-19T19:27:04Z</dcterms:modified>
</cp:coreProperties>
</file>