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3" r:id="rId20"/>
    <p:sldId id="274" r:id="rId21"/>
    <p:sldId id="275" r:id="rId22"/>
    <p:sldId id="276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6CF3DE-6C5C-49D0-A3ED-ADE33FF3FF7F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89718E-CBB8-4DC1-B271-8FCAFC5BA4BB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Специфика деятельности человека в современных условиях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C99AF4D-E15D-4AD2-8883-D7A402C76F9E}" type="parTrans" cxnId="{1246C6E0-DD5C-4520-A193-5A007D77B1B1}">
      <dgm:prSet/>
      <dgm:spPr/>
      <dgm:t>
        <a:bodyPr/>
        <a:lstStyle/>
        <a:p>
          <a:endParaRPr lang="ru-RU"/>
        </a:p>
      </dgm:t>
    </dgm:pt>
    <dgm:pt modelId="{A10FCD56-130A-4531-A510-E544EEBAECD3}" type="sibTrans" cxnId="{1246C6E0-DD5C-4520-A193-5A007D77B1B1}">
      <dgm:prSet/>
      <dgm:spPr/>
      <dgm:t>
        <a:bodyPr/>
        <a:lstStyle/>
        <a:p>
          <a:endParaRPr lang="ru-RU"/>
        </a:p>
      </dgm:t>
    </dgm:pt>
    <dgm:pt modelId="{A5191440-8CA1-47D5-AD90-2506992507D1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Необходимость управления сразу множеством новых и разнообразных объектов и явлений, связанных между собой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FA1B882-33F8-4678-97D4-EA3304CF3987}" type="parTrans" cxnId="{BF1786D3-FA92-4A0E-9FD8-EA677DDBC60E}">
      <dgm:prSet/>
      <dgm:spPr/>
      <dgm:t>
        <a:bodyPr/>
        <a:lstStyle/>
        <a:p>
          <a:endParaRPr lang="ru-RU"/>
        </a:p>
      </dgm:t>
    </dgm:pt>
    <dgm:pt modelId="{B611AAB1-6031-4E40-B1B4-430853B8B76C}" type="sibTrans" cxnId="{BF1786D3-FA92-4A0E-9FD8-EA677DDBC60E}">
      <dgm:prSet/>
      <dgm:spPr/>
      <dgm:t>
        <a:bodyPr/>
        <a:lstStyle/>
        <a:p>
          <a:endParaRPr lang="ru-RU"/>
        </a:p>
      </dgm:t>
    </dgm:pt>
    <dgm:pt modelId="{D6AE6E0E-88A7-48F3-B98B-9D3FE3BD2FC8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Многофакторное экспериментирование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9207C63-9167-48C6-831D-20AB855CA40C}" type="parTrans" cxnId="{CB89E3EF-515A-4086-9E5C-0B8B0EBFA576}">
      <dgm:prSet/>
      <dgm:spPr/>
      <dgm:t>
        <a:bodyPr/>
        <a:lstStyle/>
        <a:p>
          <a:endParaRPr lang="ru-RU"/>
        </a:p>
      </dgm:t>
    </dgm:pt>
    <dgm:pt modelId="{3CC02E9D-86AA-41DE-AFF6-2BAF676D29D8}" type="sibTrans" cxnId="{CB89E3EF-515A-4086-9E5C-0B8B0EBFA576}">
      <dgm:prSet/>
      <dgm:spPr/>
      <dgm:t>
        <a:bodyPr/>
        <a:lstStyle/>
        <a:p>
          <a:endParaRPr lang="ru-RU"/>
        </a:p>
      </dgm:t>
    </dgm:pt>
    <dgm:pt modelId="{CAA8074D-865B-4511-8C03-564A6C799CDB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Отход от простых канонических  объяснительных и управленческих схем по типу «одно действие – один эффект»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E05F94B-C991-4F03-B98B-844A351F8B7F}" type="parTrans" cxnId="{A37451FF-137B-41CD-A9B4-3F6C3B195C95}">
      <dgm:prSet/>
      <dgm:spPr/>
      <dgm:t>
        <a:bodyPr/>
        <a:lstStyle/>
        <a:p>
          <a:endParaRPr lang="ru-RU"/>
        </a:p>
      </dgm:t>
    </dgm:pt>
    <dgm:pt modelId="{8B52BC6E-7CD7-4BFA-A88E-A38686CE1901}" type="sibTrans" cxnId="{A37451FF-137B-41CD-A9B4-3F6C3B195C95}">
      <dgm:prSet/>
      <dgm:spPr/>
      <dgm:t>
        <a:bodyPr/>
        <a:lstStyle/>
        <a:p>
          <a:endParaRPr lang="ru-RU"/>
        </a:p>
      </dgm:t>
    </dgm:pt>
    <dgm:pt modelId="{60FD0E44-F14B-440C-8860-B056B3D8236B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Теория динамических систем (понятия неопределенности, нестабильности и т.д.)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BA46D6C-48AA-4FC4-8EAB-C0426C750AB8}" type="parTrans" cxnId="{431AD738-C240-4A6B-9EAE-DA38C8D74F9F}">
      <dgm:prSet/>
      <dgm:spPr/>
      <dgm:t>
        <a:bodyPr/>
        <a:lstStyle/>
        <a:p>
          <a:endParaRPr lang="ru-RU"/>
        </a:p>
      </dgm:t>
    </dgm:pt>
    <dgm:pt modelId="{60CCC213-4483-4854-8D26-DD199AE52075}" type="sibTrans" cxnId="{431AD738-C240-4A6B-9EAE-DA38C8D74F9F}">
      <dgm:prSet/>
      <dgm:spPr/>
      <dgm:t>
        <a:bodyPr/>
        <a:lstStyle/>
        <a:p>
          <a:endParaRPr lang="ru-RU"/>
        </a:p>
      </dgm:t>
    </dgm:pt>
    <dgm:pt modelId="{0036F608-34FD-4FB6-A7F5-D09CC45393ED}" type="pres">
      <dgm:prSet presAssocID="{806CF3DE-6C5C-49D0-A3ED-ADE33FF3FF7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B0702E0-0CBF-4B87-834E-C023990669FA}" type="pres">
      <dgm:prSet presAssocID="{A889718E-CBB8-4DC1-B271-8FCAFC5BA4BB}" presName="vertOne" presStyleCnt="0"/>
      <dgm:spPr/>
    </dgm:pt>
    <dgm:pt modelId="{4F101DFB-FD80-4E05-9C26-3A8850D162FA}" type="pres">
      <dgm:prSet presAssocID="{A889718E-CBB8-4DC1-B271-8FCAFC5BA4B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B4C7B4-844E-470E-A26B-008396EDC8A1}" type="pres">
      <dgm:prSet presAssocID="{A889718E-CBB8-4DC1-B271-8FCAFC5BA4BB}" presName="parTransOne" presStyleCnt="0"/>
      <dgm:spPr/>
    </dgm:pt>
    <dgm:pt modelId="{BF3A20B5-CF9F-405F-98AD-883C6CC2F3B4}" type="pres">
      <dgm:prSet presAssocID="{A889718E-CBB8-4DC1-B271-8FCAFC5BA4BB}" presName="horzOne" presStyleCnt="0"/>
      <dgm:spPr/>
    </dgm:pt>
    <dgm:pt modelId="{845C9BCB-B07F-4A82-BDFA-6C24C59D1387}" type="pres">
      <dgm:prSet presAssocID="{A5191440-8CA1-47D5-AD90-2506992507D1}" presName="vertTwo" presStyleCnt="0"/>
      <dgm:spPr/>
    </dgm:pt>
    <dgm:pt modelId="{71562F64-AA23-4AB8-AB74-7EF74B691406}" type="pres">
      <dgm:prSet presAssocID="{A5191440-8CA1-47D5-AD90-2506992507D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857ADF-B32A-4051-B7DC-BADCD7DBE585}" type="pres">
      <dgm:prSet presAssocID="{A5191440-8CA1-47D5-AD90-2506992507D1}" presName="parTransTwo" presStyleCnt="0"/>
      <dgm:spPr/>
    </dgm:pt>
    <dgm:pt modelId="{BDAE6E1E-689A-402B-A9D8-72BCCBEAFCD1}" type="pres">
      <dgm:prSet presAssocID="{A5191440-8CA1-47D5-AD90-2506992507D1}" presName="horzTwo" presStyleCnt="0"/>
      <dgm:spPr/>
    </dgm:pt>
    <dgm:pt modelId="{FBB31BFB-456B-4085-89C6-4C4633BCE1BE}" type="pres">
      <dgm:prSet presAssocID="{D6AE6E0E-88A7-48F3-B98B-9D3FE3BD2FC8}" presName="vertThree" presStyleCnt="0"/>
      <dgm:spPr/>
    </dgm:pt>
    <dgm:pt modelId="{AAAFA192-FE98-4E7D-813E-7A8357D1C627}" type="pres">
      <dgm:prSet presAssocID="{D6AE6E0E-88A7-48F3-B98B-9D3FE3BD2FC8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6C029F-7DDC-469B-BAD3-8BADAD106D6F}" type="pres">
      <dgm:prSet presAssocID="{D6AE6E0E-88A7-48F3-B98B-9D3FE3BD2FC8}" presName="horzThree" presStyleCnt="0"/>
      <dgm:spPr/>
    </dgm:pt>
    <dgm:pt modelId="{D7D5ED5C-89E3-46F0-9B8F-25A877C978C6}" type="pres">
      <dgm:prSet presAssocID="{B611AAB1-6031-4E40-B1B4-430853B8B76C}" presName="sibSpaceTwo" presStyleCnt="0"/>
      <dgm:spPr/>
    </dgm:pt>
    <dgm:pt modelId="{F7B6B098-E855-47C4-9EDE-280F2E08CA17}" type="pres">
      <dgm:prSet presAssocID="{CAA8074D-865B-4511-8C03-564A6C799CDB}" presName="vertTwo" presStyleCnt="0"/>
      <dgm:spPr/>
    </dgm:pt>
    <dgm:pt modelId="{1D3991AD-1442-4390-99C4-DA04E37C9E7A}" type="pres">
      <dgm:prSet presAssocID="{CAA8074D-865B-4511-8C03-564A6C799CD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070175-9A8A-4952-B791-8309319AEA98}" type="pres">
      <dgm:prSet presAssocID="{CAA8074D-865B-4511-8C03-564A6C799CDB}" presName="parTransTwo" presStyleCnt="0"/>
      <dgm:spPr/>
    </dgm:pt>
    <dgm:pt modelId="{69D0D22F-3344-45A3-8AD3-98EEB5990EC3}" type="pres">
      <dgm:prSet presAssocID="{CAA8074D-865B-4511-8C03-564A6C799CDB}" presName="horzTwo" presStyleCnt="0"/>
      <dgm:spPr/>
    </dgm:pt>
    <dgm:pt modelId="{613C3E79-A2A2-437D-9501-20E06B7D6CE6}" type="pres">
      <dgm:prSet presAssocID="{60FD0E44-F14B-440C-8860-B056B3D8236B}" presName="vertThree" presStyleCnt="0"/>
      <dgm:spPr/>
    </dgm:pt>
    <dgm:pt modelId="{0D0C2FED-1FBD-4A5B-9DEB-C0F7322E83E5}" type="pres">
      <dgm:prSet presAssocID="{60FD0E44-F14B-440C-8860-B056B3D8236B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274B6E-B30C-465B-836B-7B86EB4F6301}" type="pres">
      <dgm:prSet presAssocID="{60FD0E44-F14B-440C-8860-B056B3D8236B}" presName="horzThree" presStyleCnt="0"/>
      <dgm:spPr/>
    </dgm:pt>
  </dgm:ptLst>
  <dgm:cxnLst>
    <dgm:cxn modelId="{431AD738-C240-4A6B-9EAE-DA38C8D74F9F}" srcId="{CAA8074D-865B-4511-8C03-564A6C799CDB}" destId="{60FD0E44-F14B-440C-8860-B056B3D8236B}" srcOrd="0" destOrd="0" parTransId="{BBA46D6C-48AA-4FC4-8EAB-C0426C750AB8}" sibTransId="{60CCC213-4483-4854-8D26-DD199AE52075}"/>
    <dgm:cxn modelId="{4AA92CBC-FB5B-4BAA-9732-F6C6F98DA618}" type="presOf" srcId="{806CF3DE-6C5C-49D0-A3ED-ADE33FF3FF7F}" destId="{0036F608-34FD-4FB6-A7F5-D09CC45393ED}" srcOrd="0" destOrd="0" presId="urn:microsoft.com/office/officeart/2005/8/layout/hierarchy4"/>
    <dgm:cxn modelId="{BF1786D3-FA92-4A0E-9FD8-EA677DDBC60E}" srcId="{A889718E-CBB8-4DC1-B271-8FCAFC5BA4BB}" destId="{A5191440-8CA1-47D5-AD90-2506992507D1}" srcOrd="0" destOrd="0" parTransId="{DFA1B882-33F8-4678-97D4-EA3304CF3987}" sibTransId="{B611AAB1-6031-4E40-B1B4-430853B8B76C}"/>
    <dgm:cxn modelId="{1246C6E0-DD5C-4520-A193-5A007D77B1B1}" srcId="{806CF3DE-6C5C-49D0-A3ED-ADE33FF3FF7F}" destId="{A889718E-CBB8-4DC1-B271-8FCAFC5BA4BB}" srcOrd="0" destOrd="0" parTransId="{3C99AF4D-E15D-4AD2-8883-D7A402C76F9E}" sibTransId="{A10FCD56-130A-4531-A510-E544EEBAECD3}"/>
    <dgm:cxn modelId="{A37451FF-137B-41CD-A9B4-3F6C3B195C95}" srcId="{A889718E-CBB8-4DC1-B271-8FCAFC5BA4BB}" destId="{CAA8074D-865B-4511-8C03-564A6C799CDB}" srcOrd="1" destOrd="0" parTransId="{3E05F94B-C991-4F03-B98B-844A351F8B7F}" sibTransId="{8B52BC6E-7CD7-4BFA-A88E-A38686CE1901}"/>
    <dgm:cxn modelId="{CB89E3EF-515A-4086-9E5C-0B8B0EBFA576}" srcId="{A5191440-8CA1-47D5-AD90-2506992507D1}" destId="{D6AE6E0E-88A7-48F3-B98B-9D3FE3BD2FC8}" srcOrd="0" destOrd="0" parTransId="{59207C63-9167-48C6-831D-20AB855CA40C}" sibTransId="{3CC02E9D-86AA-41DE-AFF6-2BAF676D29D8}"/>
    <dgm:cxn modelId="{38BCBCE1-2DA4-4018-AE25-7E5CD3080A5E}" type="presOf" srcId="{60FD0E44-F14B-440C-8860-B056B3D8236B}" destId="{0D0C2FED-1FBD-4A5B-9DEB-C0F7322E83E5}" srcOrd="0" destOrd="0" presId="urn:microsoft.com/office/officeart/2005/8/layout/hierarchy4"/>
    <dgm:cxn modelId="{EC793A0F-1577-4C07-BF50-C2DAB62E1954}" type="presOf" srcId="{A5191440-8CA1-47D5-AD90-2506992507D1}" destId="{71562F64-AA23-4AB8-AB74-7EF74B691406}" srcOrd="0" destOrd="0" presId="urn:microsoft.com/office/officeart/2005/8/layout/hierarchy4"/>
    <dgm:cxn modelId="{7919B93D-1588-43A0-9A1A-1C4EE4C19A35}" type="presOf" srcId="{D6AE6E0E-88A7-48F3-B98B-9D3FE3BD2FC8}" destId="{AAAFA192-FE98-4E7D-813E-7A8357D1C627}" srcOrd="0" destOrd="0" presId="urn:microsoft.com/office/officeart/2005/8/layout/hierarchy4"/>
    <dgm:cxn modelId="{191135EA-BE6E-47D0-BB22-358B110547D7}" type="presOf" srcId="{CAA8074D-865B-4511-8C03-564A6C799CDB}" destId="{1D3991AD-1442-4390-99C4-DA04E37C9E7A}" srcOrd="0" destOrd="0" presId="urn:microsoft.com/office/officeart/2005/8/layout/hierarchy4"/>
    <dgm:cxn modelId="{AC467F54-0DF6-4454-A6E1-507340D25EC5}" type="presOf" srcId="{A889718E-CBB8-4DC1-B271-8FCAFC5BA4BB}" destId="{4F101DFB-FD80-4E05-9C26-3A8850D162FA}" srcOrd="0" destOrd="0" presId="urn:microsoft.com/office/officeart/2005/8/layout/hierarchy4"/>
    <dgm:cxn modelId="{A93F9E70-7421-42FE-AC4A-0EB816EE04E5}" type="presParOf" srcId="{0036F608-34FD-4FB6-A7F5-D09CC45393ED}" destId="{CB0702E0-0CBF-4B87-834E-C023990669FA}" srcOrd="0" destOrd="0" presId="urn:microsoft.com/office/officeart/2005/8/layout/hierarchy4"/>
    <dgm:cxn modelId="{49D71708-3DA0-4EC6-9057-5E5037F092B7}" type="presParOf" srcId="{CB0702E0-0CBF-4B87-834E-C023990669FA}" destId="{4F101DFB-FD80-4E05-9C26-3A8850D162FA}" srcOrd="0" destOrd="0" presId="urn:microsoft.com/office/officeart/2005/8/layout/hierarchy4"/>
    <dgm:cxn modelId="{DAC38E2F-5CA2-459E-AF5A-68804C81D73F}" type="presParOf" srcId="{CB0702E0-0CBF-4B87-834E-C023990669FA}" destId="{FBB4C7B4-844E-470E-A26B-008396EDC8A1}" srcOrd="1" destOrd="0" presId="urn:microsoft.com/office/officeart/2005/8/layout/hierarchy4"/>
    <dgm:cxn modelId="{1C6440F7-6147-47B9-A4AF-827C68364577}" type="presParOf" srcId="{CB0702E0-0CBF-4B87-834E-C023990669FA}" destId="{BF3A20B5-CF9F-405F-98AD-883C6CC2F3B4}" srcOrd="2" destOrd="0" presId="urn:microsoft.com/office/officeart/2005/8/layout/hierarchy4"/>
    <dgm:cxn modelId="{941AB342-1779-41FC-B3B0-953B4FBEBB1F}" type="presParOf" srcId="{BF3A20B5-CF9F-405F-98AD-883C6CC2F3B4}" destId="{845C9BCB-B07F-4A82-BDFA-6C24C59D1387}" srcOrd="0" destOrd="0" presId="urn:microsoft.com/office/officeart/2005/8/layout/hierarchy4"/>
    <dgm:cxn modelId="{CC61D3B6-B692-4780-8578-E24874127818}" type="presParOf" srcId="{845C9BCB-B07F-4A82-BDFA-6C24C59D1387}" destId="{71562F64-AA23-4AB8-AB74-7EF74B691406}" srcOrd="0" destOrd="0" presId="urn:microsoft.com/office/officeart/2005/8/layout/hierarchy4"/>
    <dgm:cxn modelId="{C99E5CBE-CA14-4F93-AA10-CA8437F095DD}" type="presParOf" srcId="{845C9BCB-B07F-4A82-BDFA-6C24C59D1387}" destId="{54857ADF-B32A-4051-B7DC-BADCD7DBE585}" srcOrd="1" destOrd="0" presId="urn:microsoft.com/office/officeart/2005/8/layout/hierarchy4"/>
    <dgm:cxn modelId="{9793A177-C4E5-418D-9A9D-37A2A1F7ABB1}" type="presParOf" srcId="{845C9BCB-B07F-4A82-BDFA-6C24C59D1387}" destId="{BDAE6E1E-689A-402B-A9D8-72BCCBEAFCD1}" srcOrd="2" destOrd="0" presId="urn:microsoft.com/office/officeart/2005/8/layout/hierarchy4"/>
    <dgm:cxn modelId="{5E38F4F6-12A1-482E-9B50-5AA07A3BBF53}" type="presParOf" srcId="{BDAE6E1E-689A-402B-A9D8-72BCCBEAFCD1}" destId="{FBB31BFB-456B-4085-89C6-4C4633BCE1BE}" srcOrd="0" destOrd="0" presId="urn:microsoft.com/office/officeart/2005/8/layout/hierarchy4"/>
    <dgm:cxn modelId="{A0A394B6-5A81-4F31-972C-F06B3613C650}" type="presParOf" srcId="{FBB31BFB-456B-4085-89C6-4C4633BCE1BE}" destId="{AAAFA192-FE98-4E7D-813E-7A8357D1C627}" srcOrd="0" destOrd="0" presId="urn:microsoft.com/office/officeart/2005/8/layout/hierarchy4"/>
    <dgm:cxn modelId="{F2A8AB8E-4A30-4E71-8FCA-D46AF72582D0}" type="presParOf" srcId="{FBB31BFB-456B-4085-89C6-4C4633BCE1BE}" destId="{DB6C029F-7DDC-469B-BAD3-8BADAD106D6F}" srcOrd="1" destOrd="0" presId="urn:microsoft.com/office/officeart/2005/8/layout/hierarchy4"/>
    <dgm:cxn modelId="{074B549D-3197-4203-B4A4-88910AA2981C}" type="presParOf" srcId="{BF3A20B5-CF9F-405F-98AD-883C6CC2F3B4}" destId="{D7D5ED5C-89E3-46F0-9B8F-25A877C978C6}" srcOrd="1" destOrd="0" presId="urn:microsoft.com/office/officeart/2005/8/layout/hierarchy4"/>
    <dgm:cxn modelId="{B9DAAB96-C6A5-4256-A54E-26AA46B8DD49}" type="presParOf" srcId="{BF3A20B5-CF9F-405F-98AD-883C6CC2F3B4}" destId="{F7B6B098-E855-47C4-9EDE-280F2E08CA17}" srcOrd="2" destOrd="0" presId="urn:microsoft.com/office/officeart/2005/8/layout/hierarchy4"/>
    <dgm:cxn modelId="{12C89B2B-22AB-4943-8263-A63D12C1E418}" type="presParOf" srcId="{F7B6B098-E855-47C4-9EDE-280F2E08CA17}" destId="{1D3991AD-1442-4390-99C4-DA04E37C9E7A}" srcOrd="0" destOrd="0" presId="urn:microsoft.com/office/officeart/2005/8/layout/hierarchy4"/>
    <dgm:cxn modelId="{6314D79B-AB6C-49EC-A326-C49B03E6CAF1}" type="presParOf" srcId="{F7B6B098-E855-47C4-9EDE-280F2E08CA17}" destId="{DF070175-9A8A-4952-B791-8309319AEA98}" srcOrd="1" destOrd="0" presId="urn:microsoft.com/office/officeart/2005/8/layout/hierarchy4"/>
    <dgm:cxn modelId="{FA92450F-9A73-46E8-A65A-DF7A15878B4A}" type="presParOf" srcId="{F7B6B098-E855-47C4-9EDE-280F2E08CA17}" destId="{69D0D22F-3344-45A3-8AD3-98EEB5990EC3}" srcOrd="2" destOrd="0" presId="urn:microsoft.com/office/officeart/2005/8/layout/hierarchy4"/>
    <dgm:cxn modelId="{ED2274D6-09D8-417C-8CC5-6FCC04FB7735}" type="presParOf" srcId="{69D0D22F-3344-45A3-8AD3-98EEB5990EC3}" destId="{613C3E79-A2A2-437D-9501-20E06B7D6CE6}" srcOrd="0" destOrd="0" presId="urn:microsoft.com/office/officeart/2005/8/layout/hierarchy4"/>
    <dgm:cxn modelId="{061EB44A-C90F-4A3C-A096-204945D71CA4}" type="presParOf" srcId="{613C3E79-A2A2-437D-9501-20E06B7D6CE6}" destId="{0D0C2FED-1FBD-4A5B-9DEB-C0F7322E83E5}" srcOrd="0" destOrd="0" presId="urn:microsoft.com/office/officeart/2005/8/layout/hierarchy4"/>
    <dgm:cxn modelId="{1405CB32-A108-43F4-91D3-AA2B0AE5F6FC}" type="presParOf" srcId="{613C3E79-A2A2-437D-9501-20E06B7D6CE6}" destId="{24274B6E-B30C-465B-836B-7B86EB4F6301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101DFB-FD80-4E05-9C26-3A8850D162FA}">
      <dsp:nvSpPr>
        <dsp:cNvPr id="0" name=""/>
        <dsp:cNvSpPr/>
      </dsp:nvSpPr>
      <dsp:spPr>
        <a:xfrm>
          <a:off x="2672" y="2288"/>
          <a:ext cx="7233655" cy="1528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Специфика деятельности человека в современных условиях</a:t>
          </a:r>
          <a:endParaRPr lang="ru-RU" sz="31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672" y="2288"/>
        <a:ext cx="7233655" cy="1528773"/>
      </dsp:txXfrm>
    </dsp:sp>
    <dsp:sp modelId="{71562F64-AA23-4AB8-AB74-7EF74B691406}">
      <dsp:nvSpPr>
        <dsp:cNvPr id="0" name=""/>
        <dsp:cNvSpPr/>
      </dsp:nvSpPr>
      <dsp:spPr>
        <a:xfrm>
          <a:off x="2672" y="1658932"/>
          <a:ext cx="3471043" cy="1528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Необходимость управления сразу множеством новых и разнообразных объектов и явлений, связанных между собой</a:t>
          </a:r>
          <a:endParaRPr lang="ru-RU" sz="15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672" y="1658932"/>
        <a:ext cx="3471043" cy="1528773"/>
      </dsp:txXfrm>
    </dsp:sp>
    <dsp:sp modelId="{AAAFA192-FE98-4E7D-813E-7A8357D1C627}">
      <dsp:nvSpPr>
        <dsp:cNvPr id="0" name=""/>
        <dsp:cNvSpPr/>
      </dsp:nvSpPr>
      <dsp:spPr>
        <a:xfrm>
          <a:off x="2672" y="3315575"/>
          <a:ext cx="3471043" cy="1528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Многофакторное экспериментирование</a:t>
          </a:r>
          <a:endParaRPr lang="ru-RU" sz="15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672" y="3315575"/>
        <a:ext cx="3471043" cy="1528773"/>
      </dsp:txXfrm>
    </dsp:sp>
    <dsp:sp modelId="{1D3991AD-1442-4390-99C4-DA04E37C9E7A}">
      <dsp:nvSpPr>
        <dsp:cNvPr id="0" name=""/>
        <dsp:cNvSpPr/>
      </dsp:nvSpPr>
      <dsp:spPr>
        <a:xfrm>
          <a:off x="3765283" y="1658932"/>
          <a:ext cx="3471043" cy="1528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Отход от простых канонических  объяснительных и управленческих схем по типу «одно действие – один эффект»</a:t>
          </a:r>
          <a:endParaRPr lang="ru-RU" sz="15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765283" y="1658932"/>
        <a:ext cx="3471043" cy="1528773"/>
      </dsp:txXfrm>
    </dsp:sp>
    <dsp:sp modelId="{0D0C2FED-1FBD-4A5B-9DEB-C0F7322E83E5}">
      <dsp:nvSpPr>
        <dsp:cNvPr id="0" name=""/>
        <dsp:cNvSpPr/>
      </dsp:nvSpPr>
      <dsp:spPr>
        <a:xfrm>
          <a:off x="3765283" y="3315575"/>
          <a:ext cx="3471043" cy="1528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Теория динамических систем (понятия неопределенности, нестабильности и т.д.)</a:t>
          </a:r>
          <a:endParaRPr lang="ru-RU" sz="15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765283" y="3315575"/>
        <a:ext cx="3471043" cy="1528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1097C8-1C8A-438B-8845-DCDA526B6042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33900A-EFF1-4D4E-BB93-655D1242F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097C8-1C8A-438B-8845-DCDA526B6042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3900A-EFF1-4D4E-BB93-655D1242F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097C8-1C8A-438B-8845-DCDA526B6042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3900A-EFF1-4D4E-BB93-655D1242F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097C8-1C8A-438B-8845-DCDA526B6042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3900A-EFF1-4D4E-BB93-655D1242F4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097C8-1C8A-438B-8845-DCDA526B6042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3900A-EFF1-4D4E-BB93-655D1242F4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097C8-1C8A-438B-8845-DCDA526B6042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3900A-EFF1-4D4E-BB93-655D1242F4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097C8-1C8A-438B-8845-DCDA526B6042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3900A-EFF1-4D4E-BB93-655D1242F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097C8-1C8A-438B-8845-DCDA526B6042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3900A-EFF1-4D4E-BB93-655D1242F4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097C8-1C8A-438B-8845-DCDA526B6042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3900A-EFF1-4D4E-BB93-655D1242F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31097C8-1C8A-438B-8845-DCDA526B6042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3900A-EFF1-4D4E-BB93-655D1242F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1097C8-1C8A-438B-8845-DCDA526B6042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33900A-EFF1-4D4E-BB93-655D1242F4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31097C8-1C8A-438B-8845-DCDA526B6042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433900A-EFF1-4D4E-BB93-655D1242F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1214422"/>
            <a:ext cx="6829226" cy="2214578"/>
          </a:xfrm>
        </p:spPr>
        <p:txBody>
          <a:bodyPr/>
          <a:lstStyle/>
          <a:p>
            <a:pPr algn="l"/>
            <a:r>
              <a:rPr lang="ru-RU" sz="3200" dirty="0" smtClean="0"/>
              <a:t>Новые цели школьного физического образования – новые учебные задачи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500570"/>
            <a:ext cx="4953000" cy="1752600"/>
          </a:xfrm>
        </p:spPr>
        <p:txBody>
          <a:bodyPr/>
          <a:lstStyle/>
          <a:p>
            <a:r>
              <a:rPr lang="ru-RU" dirty="0" smtClean="0"/>
              <a:t>Соколова Е.К.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Эти задачи новы для решающего и не содержат четко сформулированных условий и целей;</a:t>
            </a:r>
          </a:p>
          <a:p>
            <a:r>
              <a:rPr lang="ru-RU" dirty="0" smtClean="0"/>
              <a:t>Объектом деятельности решающего становятся динамически изменяющиеся среды, содержащие большое количество компонентов с неизвестными и неочевидными структурами множественных связей, которые организованы по принципу причинных сетей, а не отдельных цепей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Комплексные задачи (КЗ):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Многоступенчатая практическая и познавательная деятельность, направленная на преодоление большого числа заранее неизвестных препятствий между множественными, нечеткими динамически изменяющимися целями и условиями;</a:t>
            </a:r>
          </a:p>
          <a:p>
            <a:r>
              <a:rPr lang="ru-RU" dirty="0" smtClean="0"/>
              <a:t>Исследование с целью выявления </a:t>
            </a:r>
            <a:r>
              <a:rPr lang="ru-RU" dirty="0" err="1" smtClean="0"/>
              <a:t>открытвх</a:t>
            </a:r>
            <a:r>
              <a:rPr lang="ru-RU" dirty="0" smtClean="0"/>
              <a:t> причинно – следственных сетей;</a:t>
            </a:r>
          </a:p>
          <a:p>
            <a:r>
              <a:rPr lang="ru-RU" dirty="0" smtClean="0"/>
              <a:t>Анализ и интеграция полученной в этом исследовании информации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решения КЗ: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правильно одеваться?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421" t="19458" r="49238" b="47547"/>
          <a:stretch>
            <a:fillRect/>
          </a:stretch>
        </p:blipFill>
        <p:spPr bwMode="auto">
          <a:xfrm>
            <a:off x="642910" y="214290"/>
            <a:ext cx="7715272" cy="485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0588" t="20940" r="49291" b="49070"/>
          <a:stretch>
            <a:fillRect/>
          </a:stretch>
        </p:blipFill>
        <p:spPr bwMode="auto">
          <a:xfrm>
            <a:off x="500034" y="428604"/>
            <a:ext cx="828992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Рабочий лист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1. Способы терморегуляции человека </a:t>
            </a:r>
            <a:r>
              <a:rPr lang="ru-RU" dirty="0" smtClean="0">
                <a:hlinkClick r:id="rId2" action="ppaction://hlinksldjump"/>
              </a:rPr>
              <a:t>☺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_____________________________________</a:t>
            </a:r>
          </a:p>
          <a:p>
            <a:pPr>
              <a:buNone/>
            </a:pPr>
            <a:r>
              <a:rPr lang="ru-RU" dirty="0" smtClean="0"/>
              <a:t>2. Выделите в тексте одно предложение, раскрывающее механизм удержания «тепла» одеждой</a:t>
            </a:r>
            <a:r>
              <a:rPr lang="ru-RU" dirty="0" smtClean="0">
                <a:hlinkClick r:id="rId3" action="ppaction://hlinksldjump"/>
              </a:rPr>
              <a:t> ☺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__________________________________________________________________________________________</a:t>
            </a:r>
          </a:p>
          <a:p>
            <a:pPr>
              <a:buNone/>
            </a:pPr>
            <a:r>
              <a:rPr lang="ru-RU" dirty="0" smtClean="0"/>
              <a:t>3. Какой одежде легче удерживать тепло? Какая одежда более теплая? Сделайте вывод о связи теплоемкости одежды с ее способностью сохранять тепло человеческого тела. 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☺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935" t="20319" r="49049" b="53806"/>
          <a:stretch>
            <a:fillRect/>
          </a:stretch>
        </p:blipFill>
        <p:spPr bwMode="auto">
          <a:xfrm>
            <a:off x="357158" y="1571612"/>
            <a:ext cx="807249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☺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118" t="19979" r="49020" b="56962"/>
          <a:stretch>
            <a:fillRect/>
          </a:stretch>
        </p:blipFill>
        <p:spPr bwMode="auto">
          <a:xfrm>
            <a:off x="1000100" y="357166"/>
            <a:ext cx="786571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367" t="72219" r="50897" b="4192"/>
          <a:stretch>
            <a:fillRect/>
          </a:stretch>
        </p:blipFill>
        <p:spPr bwMode="auto">
          <a:xfrm>
            <a:off x="642910" y="2571744"/>
            <a:ext cx="808950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0935" t="29778" r="48816" b="53806"/>
          <a:stretch>
            <a:fillRect/>
          </a:stretch>
        </p:blipFill>
        <p:spPr bwMode="auto">
          <a:xfrm>
            <a:off x="285720" y="0"/>
            <a:ext cx="7929618" cy="242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2370" t="19965" r="49869" b="53993"/>
          <a:stretch>
            <a:fillRect/>
          </a:stretch>
        </p:blipFill>
        <p:spPr bwMode="auto">
          <a:xfrm>
            <a:off x="500034" y="571480"/>
            <a:ext cx="759632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067" t="19965" r="49219" b="58333"/>
          <a:stretch>
            <a:fillRect/>
          </a:stretch>
        </p:blipFill>
        <p:spPr bwMode="auto">
          <a:xfrm>
            <a:off x="500034" y="571480"/>
            <a:ext cx="766958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3021" t="13889" r="11458" b="21875"/>
          <a:stretch>
            <a:fillRect/>
          </a:stretch>
        </p:blipFill>
        <p:spPr bwMode="auto">
          <a:xfrm>
            <a:off x="0" y="-1"/>
            <a:ext cx="9001156" cy="574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название задания; </a:t>
            </a:r>
          </a:p>
          <a:p>
            <a:r>
              <a:rPr lang="ru-RU" dirty="0" smtClean="0"/>
              <a:t>личностно значимый познавательный вопрос; </a:t>
            </a:r>
          </a:p>
          <a:p>
            <a:r>
              <a:rPr lang="ru-RU" dirty="0" smtClean="0"/>
              <a:t>информация по данному вопросу, представленная в разнообразном виде (текст, таблица, график, статистические данные и т. д.); </a:t>
            </a:r>
          </a:p>
          <a:p>
            <a:r>
              <a:rPr lang="ru-RU" dirty="0" smtClean="0"/>
              <a:t>задания на работу с данной информацией.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Модель ситуационной задачи выглядит следующим образом: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4323" t="20833" r="12760" b="19271"/>
          <a:stretch>
            <a:fillRect/>
          </a:stretch>
        </p:blipFill>
        <p:spPr bwMode="auto">
          <a:xfrm>
            <a:off x="-1" y="0"/>
            <a:ext cx="9044633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Включение в содержание учебных предметов ситуационных задач позволяет изменить подход к определению тем учебных занятий. </a:t>
            </a:r>
          </a:p>
          <a:p>
            <a:r>
              <a:rPr lang="ru-RU" dirty="0" smtClean="0"/>
              <a:t>Часть тем может быть сформулирована в виде вопросов, содержащихся в ситуационных задачах. </a:t>
            </a:r>
          </a:p>
          <a:p>
            <a:r>
              <a:rPr lang="ru-RU" dirty="0" smtClean="0"/>
              <a:t>Целью урока в этом случае становится усвоение метода. А понятия, факты, научные закономерности будут усвоены учащимися в том случае, если они нужны для понимания сущности метода.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Таким образом, использование ситуационных задач в образовательном процессе позволяет: </a:t>
            </a:r>
          </a:p>
          <a:p>
            <a:r>
              <a:rPr lang="ru-RU" dirty="0" smtClean="0"/>
              <a:t>развить мотивацию учащихся к познанию окружающего мира, освоению </a:t>
            </a:r>
            <a:r>
              <a:rPr lang="ru-RU" dirty="0" err="1" smtClean="0"/>
              <a:t>социокультурной</a:t>
            </a:r>
            <a:r>
              <a:rPr lang="ru-RU" dirty="0" smtClean="0"/>
              <a:t> среды; </a:t>
            </a:r>
          </a:p>
          <a:p>
            <a:r>
              <a:rPr lang="ru-RU" dirty="0" smtClean="0"/>
              <a:t>актуализировать предметные знания с целью решения личностно значимых проблем на </a:t>
            </a:r>
            <a:r>
              <a:rPr lang="ru-RU" dirty="0" err="1" smtClean="0"/>
              <a:t>деятельностной</a:t>
            </a:r>
            <a:r>
              <a:rPr lang="ru-RU" dirty="0" smtClean="0"/>
              <a:t> основе; </a:t>
            </a:r>
          </a:p>
          <a:p>
            <a:r>
              <a:rPr lang="ru-RU" dirty="0" smtClean="0"/>
              <a:t>сформировать предметные и </a:t>
            </a:r>
            <a:r>
              <a:rPr lang="ru-RU" dirty="0" err="1" smtClean="0"/>
              <a:t>метапредметные</a:t>
            </a:r>
            <a:r>
              <a:rPr lang="ru-RU" dirty="0" smtClean="0"/>
              <a:t> образовательные результаты; </a:t>
            </a:r>
          </a:p>
          <a:p>
            <a:r>
              <a:rPr lang="ru-RU" dirty="0" smtClean="0"/>
              <a:t>выработать партнерские отношения между учащимися и педагогами; </a:t>
            </a:r>
          </a:p>
          <a:p>
            <a:r>
              <a:rPr lang="ru-RU" dirty="0" smtClean="0"/>
              <a:t>наполнить </a:t>
            </a:r>
            <a:r>
              <a:rPr lang="ru-RU" dirty="0" err="1" smtClean="0"/>
              <a:t>портфолио</a:t>
            </a:r>
            <a:r>
              <a:rPr lang="ru-RU" dirty="0" smtClean="0"/>
              <a:t> ученика и учителя, соответственно развивая ученика и повышая уровень профессиональной компетентности учителя.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428596" y="571480"/>
            <a:ext cx="8358214" cy="5929354"/>
            <a:chOff x="0" y="1857364"/>
            <a:chExt cx="7786710" cy="4357718"/>
          </a:xfrm>
        </p:grpSpPr>
        <p:sp>
          <p:nvSpPr>
            <p:cNvPr id="4" name="Овал 3"/>
            <p:cNvSpPr/>
            <p:nvPr/>
          </p:nvSpPr>
          <p:spPr>
            <a:xfrm>
              <a:off x="2714612" y="2786058"/>
              <a:ext cx="2643206" cy="25003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Стандарт второго поколения основного общего образования</a:t>
              </a:r>
              <a:endParaRPr lang="ru-RU" dirty="0"/>
            </a:p>
          </p:txBody>
        </p:sp>
        <p:sp>
          <p:nvSpPr>
            <p:cNvPr id="5" name="Овал 4"/>
            <p:cNvSpPr/>
            <p:nvPr/>
          </p:nvSpPr>
          <p:spPr>
            <a:xfrm>
              <a:off x="2500298" y="1857364"/>
              <a:ext cx="3000396" cy="11430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Личностные результаты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0" y="3214686"/>
              <a:ext cx="3071802" cy="135732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Предметные результаты</a:t>
              </a:r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4857752" y="3214686"/>
              <a:ext cx="2928958" cy="128588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Метапредметные</a:t>
              </a:r>
              <a:r>
                <a:rPr lang="ru-RU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результаты</a:t>
              </a:r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2571736" y="5072074"/>
              <a:ext cx="2857520" cy="11430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Системно – </a:t>
              </a:r>
              <a:r>
                <a:rPr lang="ru-RU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деятельностный</a:t>
              </a:r>
              <a:r>
                <a:rPr lang="ru-RU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подход</a:t>
              </a:r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214414" y="785794"/>
            <a:ext cx="6786610" cy="5286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71736" y="2143116"/>
            <a:ext cx="4286280" cy="3857652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КОМПЛЕКС </a:t>
            </a:r>
          </a:p>
          <a:p>
            <a:pPr algn="ctr">
              <a:buNone/>
            </a:pPr>
            <a:r>
              <a:rPr lang="ru-RU" b="1" i="1" dirty="0" smtClean="0"/>
              <a:t>УМЕНИЙ</a:t>
            </a:r>
            <a:endParaRPr lang="ru-RU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21442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РЕШЕНИЕ </a:t>
            </a:r>
            <a:b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РАЗЛИЧНЫХ</a:t>
            </a:r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ЗАДАЧ</a:t>
            </a:r>
            <a:endParaRPr lang="ru-RU" sz="2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71802" y="3429000"/>
            <a:ext cx="3357586" cy="2643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УУД (регулятивные, познавательные,</a:t>
            </a:r>
          </a:p>
          <a:p>
            <a:pPr algn="ctr"/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коммуникативные)</a:t>
            </a:r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33CC"/>
                </a:solidFill>
              </a:rPr>
              <a:t>Цель: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ежедневное, последовательное «пошаговое» достижение итоговых планируемых результатов</a:t>
            </a:r>
          </a:p>
          <a:p>
            <a:r>
              <a:rPr lang="ru-RU" b="1" i="1" dirty="0" smtClean="0">
                <a:solidFill>
                  <a:srgbClr val="FF33CC"/>
                </a:solidFill>
              </a:rPr>
              <a:t>Средства: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подбор учебных заданий и учебных ситуаций</a:t>
            </a:r>
          </a:p>
          <a:p>
            <a:endParaRPr lang="ru-RU" b="1" i="1" dirty="0">
              <a:solidFill>
                <a:srgbClr val="FF33CC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Проектирование учебного процесса, направленного на достижение итоговых результатов</a:t>
            </a:r>
            <a:endParaRPr lang="ru-RU" sz="2400" i="1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pic>
        <p:nvPicPr>
          <p:cNvPr id="1027" name="Picture 3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311199"/>
            <a:ext cx="3659792" cy="354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58272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Критерий выделения УУД –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6116" y="1000108"/>
            <a:ext cx="2643206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компоненты учебной деятельности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71472" y="2071678"/>
            <a:ext cx="2714644" cy="3571900"/>
            <a:chOff x="571472" y="2071678"/>
            <a:chExt cx="2714644" cy="35719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71472" y="2071678"/>
              <a:ext cx="2643206" cy="10001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FFC000"/>
                  </a:solidFill>
                </a:rPr>
                <a:t>Учебные мотивы и учебная цель</a:t>
              </a:r>
              <a:endParaRPr lang="ru-RU" b="1" i="1" dirty="0">
                <a:solidFill>
                  <a:srgbClr val="FFC000"/>
                </a:solidFill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571472" y="3357562"/>
              <a:ext cx="2643206" cy="10001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FFC000"/>
                  </a:solidFill>
                </a:rPr>
                <a:t>Учебная задача</a:t>
              </a:r>
              <a:endParaRPr lang="ru-RU" b="1" i="1" dirty="0">
                <a:solidFill>
                  <a:srgbClr val="FFC00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42910" y="4643446"/>
              <a:ext cx="2643206" cy="10001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FFC000"/>
                  </a:solidFill>
                </a:rPr>
                <a:t>Учебные действия и операции</a:t>
              </a:r>
              <a:endParaRPr lang="ru-RU" b="1" i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9" name="Содержимое 8"/>
          <p:cNvGrpSpPr>
            <a:grpSpLocks noGrp="1"/>
          </p:cNvGrpSpPr>
          <p:nvPr>
            <p:ph idx="1"/>
          </p:nvPr>
        </p:nvGrpSpPr>
        <p:grpSpPr>
          <a:xfrm>
            <a:off x="4286248" y="2214554"/>
            <a:ext cx="4071966" cy="3571900"/>
            <a:chOff x="571472" y="2071678"/>
            <a:chExt cx="2714644" cy="35719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71472" y="2071678"/>
              <a:ext cx="2643206" cy="10001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Регулятивные УУД (</a:t>
              </a:r>
              <a:r>
                <a:rPr lang="ru-RU" dirty="0" err="1" smtClean="0"/>
                <a:t>целеполагание</a:t>
              </a:r>
              <a:r>
                <a:rPr lang="ru-RU" dirty="0" smtClean="0"/>
                <a:t>)</a:t>
              </a:r>
              <a:endParaRPr lang="ru-RU" dirty="0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571472" y="3357562"/>
              <a:ext cx="2643206" cy="10001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Познавательные УУД</a:t>
              </a:r>
              <a:endParaRPr lang="ru-RU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642910" y="4643446"/>
              <a:ext cx="2643206" cy="10001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Коммуникативные и познавательные УУД</a:t>
              </a:r>
              <a:endParaRPr lang="ru-RU" dirty="0"/>
            </a:p>
          </p:txBody>
        </p:sp>
      </p:grpSp>
      <p:cxnSp>
        <p:nvCxnSpPr>
          <p:cNvPr id="14" name="Прямая соединительная линия 13"/>
          <p:cNvCxnSpPr>
            <a:stCxn id="4" idx="1"/>
          </p:cNvCxnSpPr>
          <p:nvPr/>
        </p:nvCxnSpPr>
        <p:spPr>
          <a:xfrm rot="10800000">
            <a:off x="214282" y="1500174"/>
            <a:ext cx="30718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-1607387" y="3321843"/>
            <a:ext cx="3643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5" idx="1"/>
          </p:cNvCxnSpPr>
          <p:nvPr/>
        </p:nvCxnSpPr>
        <p:spPr>
          <a:xfrm>
            <a:off x="214282" y="2571744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6" idx="1"/>
          </p:cNvCxnSpPr>
          <p:nvPr/>
        </p:nvCxnSpPr>
        <p:spPr>
          <a:xfrm>
            <a:off x="214282" y="385762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7" idx="1"/>
          </p:cNvCxnSpPr>
          <p:nvPr/>
        </p:nvCxnSpPr>
        <p:spPr>
          <a:xfrm>
            <a:off x="214282" y="514351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3"/>
            <a:endCxn id="10" idx="1"/>
          </p:cNvCxnSpPr>
          <p:nvPr/>
        </p:nvCxnSpPr>
        <p:spPr>
          <a:xfrm>
            <a:off x="3214678" y="2571744"/>
            <a:ext cx="107157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6" idx="3"/>
            <a:endCxn id="11" idx="1"/>
          </p:cNvCxnSpPr>
          <p:nvPr/>
        </p:nvCxnSpPr>
        <p:spPr>
          <a:xfrm>
            <a:off x="3214678" y="3857628"/>
            <a:ext cx="107157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7" idx="3"/>
            <a:endCxn id="12" idx="1"/>
          </p:cNvCxnSpPr>
          <p:nvPr/>
        </p:nvCxnSpPr>
        <p:spPr>
          <a:xfrm>
            <a:off x="3286116" y="5143512"/>
            <a:ext cx="1107289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00398" y="2214554"/>
            <a:ext cx="5643602" cy="400705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33CC"/>
                </a:solidFill>
              </a:rPr>
              <a:t>Экспериментальная </a:t>
            </a:r>
            <a:r>
              <a:rPr lang="ru-RU" dirty="0" smtClean="0"/>
              <a:t>основа</a:t>
            </a:r>
          </a:p>
          <a:p>
            <a:r>
              <a:rPr lang="ru-RU" dirty="0" smtClean="0"/>
              <a:t>Опора на </a:t>
            </a:r>
            <a:r>
              <a:rPr lang="ru-RU" dirty="0" smtClean="0">
                <a:solidFill>
                  <a:srgbClr val="FF33CC"/>
                </a:solidFill>
              </a:rPr>
              <a:t>теоретическое </a:t>
            </a:r>
            <a:r>
              <a:rPr lang="ru-RU" dirty="0" smtClean="0"/>
              <a:t>мышление</a:t>
            </a:r>
          </a:p>
          <a:p>
            <a:r>
              <a:rPr lang="ru-RU" dirty="0" smtClean="0"/>
              <a:t>Специфика </a:t>
            </a:r>
            <a:r>
              <a:rPr lang="ru-RU" dirty="0" smtClean="0">
                <a:solidFill>
                  <a:srgbClr val="FF33CC"/>
                </a:solidFill>
              </a:rPr>
              <a:t>терминологического аппарата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5112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Физика как учебный предмет имеет следующие особенности</a:t>
            </a:r>
            <a:endParaRPr lang="ru-RU" dirty="0"/>
          </a:p>
        </p:txBody>
      </p:sp>
      <p:pic>
        <p:nvPicPr>
          <p:cNvPr id="2050" name="Picture 2" descr="C:\Program Files\Microsoft Office\MEDIA\CAGCAT10\j029770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2811452" cy="3459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Выполнении</a:t>
            </a:r>
            <a:r>
              <a:rPr lang="ru-RU" dirty="0" smtClean="0"/>
              <a:t> экспериментальных работ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Решении</a:t>
            </a:r>
            <a:r>
              <a:rPr lang="ru-RU" dirty="0" smtClean="0"/>
              <a:t> физических задач с целью формирования следующих интеллектуальных операций- ознакомление, понимание, применение, анализ, синтез, оценка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Оперировании </a:t>
            </a:r>
            <a:r>
              <a:rPr lang="ru-RU" dirty="0" smtClean="0"/>
              <a:t>терминологическим аппаратом физики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предметные умения (ПУ) «ученика-физика» в 7-9 классах формируются при:</a:t>
            </a:r>
            <a:endParaRPr lang="ru-RU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Смысловое чтение</a:t>
            </a:r>
          </a:p>
          <a:p>
            <a:r>
              <a:rPr lang="ru-RU" dirty="0" smtClean="0"/>
              <a:t>Умение определять понятия</a:t>
            </a:r>
          </a:p>
          <a:p>
            <a:r>
              <a:rPr lang="ru-RU" dirty="0" smtClean="0"/>
              <a:t>Создавать обобщения</a:t>
            </a:r>
          </a:p>
          <a:p>
            <a:r>
              <a:rPr lang="ru-RU" dirty="0" smtClean="0"/>
              <a:t>Устанавливать аналогии</a:t>
            </a:r>
          </a:p>
          <a:p>
            <a:r>
              <a:rPr lang="ru-RU" dirty="0" smtClean="0"/>
              <a:t>Классифицировать, самостоятельно выбирать критерии для сравнения и классификации</a:t>
            </a:r>
          </a:p>
          <a:p>
            <a:r>
              <a:rPr lang="ru-RU" dirty="0" smtClean="0"/>
              <a:t>Устанавливать причинно-следственные связи</a:t>
            </a:r>
          </a:p>
          <a:p>
            <a:r>
              <a:rPr lang="ru-RU" dirty="0" smtClean="0"/>
              <a:t>Строить логическое рассуждение</a:t>
            </a:r>
          </a:p>
          <a:p>
            <a:r>
              <a:rPr lang="ru-RU" dirty="0" smtClean="0"/>
              <a:t>Делать умозаключения (индуктивные, дедуктивные и по аналогии) и выводы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Познавательные УУД: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192</TotalTime>
  <Words>575</Words>
  <Application>Microsoft Office PowerPoint</Application>
  <PresentationFormat>Экран (4:3)</PresentationFormat>
  <Paragraphs>79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Новые цели школьного физического образования – новые учебные задачи</vt:lpstr>
      <vt:lpstr>Слайд 2</vt:lpstr>
      <vt:lpstr>Слайд 3</vt:lpstr>
      <vt:lpstr>РЕШЕНИЕ  РАЗЛИЧНЫХ ЗАДАЧ</vt:lpstr>
      <vt:lpstr>Проектирование учебного процесса, направленного на достижение итоговых результатов</vt:lpstr>
      <vt:lpstr>Критерий выделения УУД – </vt:lpstr>
      <vt:lpstr>Физика как учебный предмет имеет следующие особенности</vt:lpstr>
      <vt:lpstr>Основные предметные умения (ПУ) «ученика-физика» в 7-9 классах формируются при:</vt:lpstr>
      <vt:lpstr>Познавательные УУД:</vt:lpstr>
      <vt:lpstr>Комплексные задачи (КЗ):</vt:lpstr>
      <vt:lpstr>Процесс решения КЗ:</vt:lpstr>
      <vt:lpstr>Как правильно одеваться?</vt:lpstr>
      <vt:lpstr>Слайд 13</vt:lpstr>
      <vt:lpstr>Слайд 14</vt:lpstr>
      <vt:lpstr>Рабочий лист</vt:lpstr>
      <vt:lpstr>☺</vt:lpstr>
      <vt:lpstr>☺</vt:lpstr>
      <vt:lpstr>Слайд 18</vt:lpstr>
      <vt:lpstr>Слайд 19</vt:lpstr>
      <vt:lpstr>Слайд 20</vt:lpstr>
      <vt:lpstr>Слайд 21</vt:lpstr>
      <vt:lpstr>Модель ситуационной задачи выглядит следующим образом: </vt:lpstr>
      <vt:lpstr>Слайд 23</vt:lpstr>
      <vt:lpstr>Вывод </vt:lpstr>
      <vt:lpstr>Вывод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цели школьного физического образования – новые учебные задачи</dc:title>
  <dc:creator>Admin</dc:creator>
  <cp:lastModifiedBy>Admin</cp:lastModifiedBy>
  <cp:revision>22</cp:revision>
  <dcterms:created xsi:type="dcterms:W3CDTF">2015-03-06T05:45:23Z</dcterms:created>
  <dcterms:modified xsi:type="dcterms:W3CDTF">2016-03-25T06:58:51Z</dcterms:modified>
</cp:coreProperties>
</file>