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Итоговый тест по изобразительному искусству за 1 четверть на тему:</a:t>
            </a:r>
            <a:b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«Древние корни народного искусства»</a:t>
            </a:r>
            <a:endParaRPr lang="ru-RU" sz="28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pic>
        <p:nvPicPr>
          <p:cNvPr id="5" name="Picture 4" descr="Untitled -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72198" y="3257770"/>
            <a:ext cx="2890828" cy="3405746"/>
          </a:xfrm>
          <a:prstGeom prst="rect">
            <a:avLst/>
          </a:prstGeom>
          <a:ln w="63500">
            <a:solidFill>
              <a:schemeClr val="bg2">
                <a:lumMod val="20000"/>
                <a:lumOff val="80000"/>
              </a:schemeClr>
            </a:solidFill>
            <a:bevel/>
          </a:ln>
        </p:spPr>
      </p:pic>
      <p:pic>
        <p:nvPicPr>
          <p:cNvPr id="7" name="Picture 11" descr="vi_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28596" y="4572008"/>
            <a:ext cx="2128832" cy="1998968"/>
          </a:xfrm>
          <a:prstGeom prst="rect">
            <a:avLst/>
          </a:prstGeom>
          <a:noFill/>
          <a:ln/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ФАМИЛИЯ, ИМЯ, КЛАСС, ДАТА    </a:t>
            </a:r>
            <a:r>
              <a:rPr lang="ru-RU" b="1" u="sng" dirty="0" smtClean="0">
                <a:solidFill>
                  <a:srgbClr val="0070C0"/>
                </a:solidFill>
              </a:rPr>
              <a:t> 26.10.15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70C0"/>
                </a:solidFill>
              </a:rPr>
              <a:t>1ВАРИАНТ- </a:t>
            </a:r>
            <a:r>
              <a:rPr lang="ru-RU" b="1" dirty="0" smtClean="0">
                <a:solidFill>
                  <a:srgbClr val="0070C0"/>
                </a:solidFill>
              </a:rPr>
              <a:t>СИНИЙ СТОЛБИК</a:t>
            </a:r>
            <a:endParaRPr lang="ru-RU" b="1" dirty="0" smtClean="0">
              <a:solidFill>
                <a:srgbClr val="0070C0"/>
              </a:solidFill>
            </a:endParaRPr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B050"/>
                </a:solidFill>
              </a:rPr>
              <a:t>2 ВАРИАНТ - ЗЕЛЕНЫЙ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10" name="Picture 2" descr="G:\уроки ИЗО\5\костюм\img00000.jpg"/>
          <p:cNvPicPr>
            <a:picLocks noChangeAspect="1" noChangeArrowheads="1"/>
          </p:cNvPicPr>
          <p:nvPr/>
        </p:nvPicPr>
        <p:blipFill>
          <a:blip r:embed="rId4"/>
          <a:srcRect b="7741"/>
          <a:stretch>
            <a:fillRect/>
          </a:stretch>
        </p:blipFill>
        <p:spPr bwMode="auto">
          <a:xfrm>
            <a:off x="4071934" y="4643446"/>
            <a:ext cx="1348902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4071966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 </a:t>
            </a:r>
            <a:endParaRPr lang="ru-RU" dirty="0" smtClean="0"/>
          </a:p>
          <a:p>
            <a:r>
              <a:rPr lang="ru-RU" dirty="0" smtClean="0"/>
              <a:t>Что с латинского языка обозначает декоративно - прикладное искусство? </a:t>
            </a:r>
          </a:p>
          <a:p>
            <a:pPr marL="342900" indent="-342900"/>
            <a:r>
              <a:rPr lang="ru-RU" dirty="0" smtClean="0"/>
              <a:t>       </a:t>
            </a:r>
            <a:r>
              <a:rPr lang="ru-RU" b="1" dirty="0" smtClean="0"/>
              <a:t>А</a:t>
            </a:r>
            <a:r>
              <a:rPr lang="ru-RU" dirty="0" smtClean="0"/>
              <a:t>. Лепка</a:t>
            </a:r>
            <a:br>
              <a:rPr lang="ru-RU" dirty="0" smtClean="0"/>
            </a:br>
            <a:r>
              <a:rPr lang="ru-RU" b="1" dirty="0" smtClean="0"/>
              <a:t>Б</a:t>
            </a:r>
            <a:r>
              <a:rPr lang="ru-RU" dirty="0" smtClean="0"/>
              <a:t>. Украшение (предметов)</a:t>
            </a:r>
            <a:br>
              <a:rPr lang="ru-RU" dirty="0" smtClean="0"/>
            </a:br>
            <a:r>
              <a:rPr lang="ru-RU" b="1" dirty="0" smtClean="0"/>
              <a:t>В</a:t>
            </a:r>
            <a:r>
              <a:rPr lang="ru-RU" dirty="0" smtClean="0"/>
              <a:t>. Рисование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Вышивание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034" y="2357430"/>
            <a:ext cx="4071966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2 </a:t>
            </a:r>
            <a:endParaRPr lang="ru-RU" dirty="0" smtClean="0"/>
          </a:p>
          <a:p>
            <a:r>
              <a:rPr lang="ru-RU" dirty="0" smtClean="0"/>
              <a:t>Для чего служила символика у древних славян? </a:t>
            </a:r>
          </a:p>
          <a:p>
            <a:r>
              <a:rPr lang="ru-RU" b="1" dirty="0" smtClean="0"/>
              <a:t>А</a:t>
            </a:r>
            <a:r>
              <a:rPr lang="ru-RU" dirty="0" smtClean="0"/>
              <a:t>. Для оберега (привлекая добрые силы и защита от злых)</a:t>
            </a:r>
            <a:br>
              <a:rPr lang="ru-RU" dirty="0" smtClean="0"/>
            </a:br>
            <a:r>
              <a:rPr lang="ru-RU" b="1" dirty="0" smtClean="0"/>
              <a:t>Б</a:t>
            </a:r>
            <a:r>
              <a:rPr lang="ru-RU" dirty="0" smtClean="0"/>
              <a:t>. Для вызова злых духов (колдовство)</a:t>
            </a:r>
            <a:br>
              <a:rPr lang="ru-RU" dirty="0" smtClean="0"/>
            </a:br>
            <a:r>
              <a:rPr lang="ru-RU" b="1" dirty="0" smtClean="0"/>
              <a:t>В</a:t>
            </a:r>
            <a:r>
              <a:rPr lang="ru-RU" dirty="0" smtClean="0"/>
              <a:t>. Для развития культуры</a:t>
            </a:r>
            <a:br>
              <a:rPr lang="ru-RU" dirty="0" smtClean="0"/>
            </a:br>
            <a:r>
              <a:rPr lang="ru-RU" b="1" dirty="0" smtClean="0"/>
              <a:t>Д</a:t>
            </a:r>
            <a:r>
              <a:rPr lang="ru-RU" dirty="0" smtClean="0"/>
              <a:t>. Для красоты (дома, одежды)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4357694"/>
            <a:ext cx="4071966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3 </a:t>
            </a:r>
            <a:endParaRPr lang="ru-RU" dirty="0" smtClean="0"/>
          </a:p>
          <a:p>
            <a:r>
              <a:rPr lang="ru-RU" dirty="0" smtClean="0"/>
              <a:t>Как изображался символ земли? </a:t>
            </a:r>
          </a:p>
          <a:p>
            <a:r>
              <a:rPr lang="ru-RU" b="1" dirty="0" smtClean="0"/>
              <a:t>А</a:t>
            </a:r>
            <a:r>
              <a:rPr lang="ru-RU" dirty="0" smtClean="0"/>
              <a:t>. Круг с точками</a:t>
            </a:r>
            <a:br>
              <a:rPr lang="ru-RU" dirty="0" smtClean="0"/>
            </a:br>
            <a:r>
              <a:rPr lang="ru-RU" b="1" dirty="0" smtClean="0"/>
              <a:t>Б</a:t>
            </a:r>
            <a:r>
              <a:rPr lang="ru-RU" dirty="0" smtClean="0"/>
              <a:t>. Зигзагом или параллельными линиями</a:t>
            </a:r>
            <a:br>
              <a:rPr lang="ru-RU" dirty="0" smtClean="0"/>
            </a:br>
            <a:r>
              <a:rPr lang="ru-RU" b="1" dirty="0" smtClean="0"/>
              <a:t>В</a:t>
            </a:r>
            <a:r>
              <a:rPr lang="ru-RU" dirty="0" smtClean="0"/>
              <a:t>. Крестом</a:t>
            </a:r>
            <a:br>
              <a:rPr lang="ru-RU" dirty="0" smtClean="0"/>
            </a:br>
            <a:r>
              <a:rPr lang="ru-RU" b="1" dirty="0" smtClean="0"/>
              <a:t>Г</a:t>
            </a:r>
            <a:r>
              <a:rPr lang="ru-RU" dirty="0" smtClean="0"/>
              <a:t>. Ромб и квадрат с точками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857752" y="214290"/>
            <a:ext cx="4071966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 </a:t>
            </a:r>
            <a:endParaRPr lang="ru-RU" dirty="0" smtClean="0"/>
          </a:p>
          <a:p>
            <a:r>
              <a:rPr lang="ru-RU" dirty="0" smtClean="0"/>
              <a:t>Сколько цветов использовалось при росписи прялки?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4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6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5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857752" y="2214554"/>
            <a:ext cx="4071966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2</a:t>
            </a:r>
            <a:endParaRPr lang="ru-RU" dirty="0" smtClean="0"/>
          </a:p>
          <a:p>
            <a:r>
              <a:rPr lang="ru-RU" dirty="0" smtClean="0"/>
              <a:t>Как использовался "Рубель"?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Для выколачивания при стирке белья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Для разглаживания льняных увлажненных холстов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Для хранения соли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В нем подавали квас и медовуху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4500570"/>
            <a:ext cx="4071966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3</a:t>
            </a:r>
            <a:endParaRPr lang="ru-RU" dirty="0" smtClean="0"/>
          </a:p>
          <a:p>
            <a:r>
              <a:rPr lang="ru-RU" dirty="0" smtClean="0"/>
              <a:t>Как назывался деревянный настил у печи? </a:t>
            </a:r>
          </a:p>
          <a:p>
            <a:r>
              <a:rPr lang="ru-RU" b="1" dirty="0" smtClean="0"/>
              <a:t>А. </a:t>
            </a:r>
            <a:r>
              <a:rPr lang="ru-RU" dirty="0" err="1" smtClean="0"/>
              <a:t>Подпечье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err="1" smtClean="0"/>
              <a:t>Полавошники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Полати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Клеть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40005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4 </a:t>
            </a:r>
            <a:endParaRPr lang="ru-RU" dirty="0" smtClean="0"/>
          </a:p>
          <a:p>
            <a:r>
              <a:rPr lang="ru-RU" dirty="0" smtClean="0"/>
              <a:t>Что обозначает образ "</a:t>
            </a:r>
            <a:r>
              <a:rPr lang="ru-RU" dirty="0" err="1" smtClean="0"/>
              <a:t>Макошь</a:t>
            </a:r>
            <a:r>
              <a:rPr lang="ru-RU" dirty="0" smtClean="0"/>
              <a:t>"? </a:t>
            </a:r>
          </a:p>
          <a:p>
            <a:r>
              <a:rPr lang="ru-RU" b="1" dirty="0" smtClean="0"/>
              <a:t>А.</a:t>
            </a:r>
            <a:r>
              <a:rPr lang="ru-RU" dirty="0" smtClean="0"/>
              <a:t> Богиня леса</a:t>
            </a:r>
            <a:br>
              <a:rPr lang="ru-RU" dirty="0" smtClean="0"/>
            </a:br>
            <a:r>
              <a:rPr lang="ru-RU" b="1" dirty="0" smtClean="0"/>
              <a:t>Б.</a:t>
            </a:r>
            <a:r>
              <a:rPr lang="ru-RU" dirty="0" smtClean="0"/>
              <a:t> Мать хорошего урожая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Мать рек и озер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Богиня солнца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2357430"/>
            <a:ext cx="40005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5 </a:t>
            </a:r>
            <a:endParaRPr lang="ru-RU" dirty="0" smtClean="0"/>
          </a:p>
          <a:p>
            <a:r>
              <a:rPr lang="ru-RU" dirty="0" smtClean="0"/>
              <a:t>Что символизировало "Древо жизни"? </a:t>
            </a:r>
          </a:p>
          <a:p>
            <a:r>
              <a:rPr lang="ru-RU" b="1" dirty="0" smtClean="0"/>
              <a:t>А</a:t>
            </a:r>
            <a:r>
              <a:rPr lang="ru-RU" dirty="0" smtClean="0"/>
              <a:t>. Крепкое здоровье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Хороший урожай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Счастливое продолжение рода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Привлечение хорошей погоды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4429132"/>
            <a:ext cx="4000528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6 </a:t>
            </a:r>
            <a:endParaRPr lang="ru-RU" dirty="0" smtClean="0"/>
          </a:p>
          <a:p>
            <a:r>
              <a:rPr lang="ru-RU" dirty="0" smtClean="0"/>
              <a:t>Чем в древности вдохновлялись люди на создание оригинальных орнаментов?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Семьей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Природой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Языческими богами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Сказками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14876" y="357166"/>
            <a:ext cx="4071966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4 </a:t>
            </a:r>
            <a:endParaRPr lang="ru-RU" dirty="0" smtClean="0"/>
          </a:p>
          <a:p>
            <a:r>
              <a:rPr lang="ru-RU" dirty="0" smtClean="0"/>
              <a:t>Что с латинского языка обозначает декоративно - прикладное искусство? </a:t>
            </a:r>
          </a:p>
          <a:p>
            <a:pPr marL="342900" indent="-342900"/>
            <a:r>
              <a:rPr lang="ru-RU" dirty="0" smtClean="0"/>
              <a:t>       </a:t>
            </a:r>
            <a:r>
              <a:rPr lang="ru-RU" b="1" dirty="0" smtClean="0"/>
              <a:t>А</a:t>
            </a:r>
            <a:r>
              <a:rPr lang="ru-RU" dirty="0" smtClean="0"/>
              <a:t>. Лепка</a:t>
            </a:r>
            <a:br>
              <a:rPr lang="ru-RU" dirty="0" smtClean="0"/>
            </a:br>
            <a:r>
              <a:rPr lang="ru-RU" b="1" dirty="0" smtClean="0"/>
              <a:t>Б</a:t>
            </a:r>
            <a:r>
              <a:rPr lang="ru-RU" dirty="0" smtClean="0"/>
              <a:t>. Украшение (предметов)</a:t>
            </a:r>
            <a:br>
              <a:rPr lang="ru-RU" dirty="0" smtClean="0"/>
            </a:br>
            <a:r>
              <a:rPr lang="ru-RU" b="1" dirty="0" smtClean="0"/>
              <a:t>В</a:t>
            </a:r>
            <a:r>
              <a:rPr lang="ru-RU" dirty="0" smtClean="0"/>
              <a:t>. Рисование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Вышивание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4876" y="2571744"/>
            <a:ext cx="4000528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5 </a:t>
            </a:r>
            <a:endParaRPr lang="ru-RU" dirty="0" smtClean="0"/>
          </a:p>
          <a:p>
            <a:r>
              <a:rPr lang="ru-RU" dirty="0" smtClean="0"/>
              <a:t>Для чего служила нарядная хлебница?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Для хранения украшений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Для украшения стола 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Главным подарком для гостей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Приданым для дочери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14876" y="4357694"/>
            <a:ext cx="4000528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6</a:t>
            </a:r>
            <a:endParaRPr lang="ru-RU" dirty="0" smtClean="0"/>
          </a:p>
          <a:p>
            <a:r>
              <a:rPr lang="ru-RU" dirty="0" smtClean="0"/>
              <a:t>В народных представлениях кем были ковш - конюх и ковш - утица?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Сына и дочь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Хозяина и хозяйку дома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Старших в семье дедушку и бабушку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Младшие брат и сестра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4071966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7 </a:t>
            </a:r>
            <a:endParaRPr lang="ru-RU" dirty="0" smtClean="0"/>
          </a:p>
          <a:p>
            <a:r>
              <a:rPr lang="ru-RU" dirty="0" smtClean="0"/>
              <a:t>Назовите виды орнамента: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Многоступенчатый, ленточный и узорчатый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Дугообразный, замкнутый и геометрический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Цветной, многоступенчатый и сетчатый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Замкнутый, ленточный и сетчатый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2357430"/>
            <a:ext cx="4071966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8 </a:t>
            </a:r>
            <a:endParaRPr lang="ru-RU" dirty="0" smtClean="0"/>
          </a:p>
          <a:p>
            <a:r>
              <a:rPr lang="ru-RU" dirty="0" smtClean="0"/>
              <a:t>Что в орнаменте означала фигурка птицы?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Тепло и сулила богатый урожай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Свобода и достаток в семье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Привлечение добрых духов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Оберег от злых духов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4357694"/>
            <a:ext cx="4071966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9 </a:t>
            </a:r>
            <a:endParaRPr lang="ru-RU" dirty="0" smtClean="0"/>
          </a:p>
          <a:p>
            <a:r>
              <a:rPr lang="ru-RU" dirty="0" smtClean="0"/>
              <a:t>Какой зверь в древне - славянском орнаменте олицетворял молнию, считался покровителем жилья и огня?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Феникс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Корова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Змей - дракон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Бык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86314" y="214290"/>
            <a:ext cx="4143404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7 </a:t>
            </a:r>
            <a:endParaRPr lang="ru-RU" dirty="0" smtClean="0"/>
          </a:p>
          <a:p>
            <a:r>
              <a:rPr lang="ru-RU" dirty="0" smtClean="0"/>
              <a:t>Как изображался символ земли? </a:t>
            </a:r>
          </a:p>
          <a:p>
            <a:r>
              <a:rPr lang="ru-RU" b="1" dirty="0" smtClean="0"/>
              <a:t>А</a:t>
            </a:r>
            <a:r>
              <a:rPr lang="ru-RU" dirty="0" smtClean="0"/>
              <a:t>. Круг с точками</a:t>
            </a:r>
            <a:br>
              <a:rPr lang="ru-RU" dirty="0" smtClean="0"/>
            </a:br>
            <a:r>
              <a:rPr lang="ru-RU" b="1" dirty="0" smtClean="0"/>
              <a:t>Б</a:t>
            </a:r>
            <a:r>
              <a:rPr lang="ru-RU" dirty="0" smtClean="0"/>
              <a:t>. Зигзагом или параллельными линиями</a:t>
            </a:r>
            <a:br>
              <a:rPr lang="ru-RU" dirty="0" smtClean="0"/>
            </a:br>
            <a:r>
              <a:rPr lang="ru-RU" b="1" dirty="0" smtClean="0"/>
              <a:t>В</a:t>
            </a:r>
            <a:r>
              <a:rPr lang="ru-RU" dirty="0" smtClean="0"/>
              <a:t>. Крестом</a:t>
            </a:r>
            <a:br>
              <a:rPr lang="ru-RU" dirty="0" smtClean="0"/>
            </a:br>
            <a:r>
              <a:rPr lang="ru-RU" b="1" dirty="0" smtClean="0"/>
              <a:t>Г</a:t>
            </a:r>
            <a:r>
              <a:rPr lang="ru-RU" dirty="0" smtClean="0"/>
              <a:t>. Ромб и квадрат с точками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857752" y="2500306"/>
            <a:ext cx="4071966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8 </a:t>
            </a:r>
            <a:endParaRPr lang="ru-RU" dirty="0" smtClean="0"/>
          </a:p>
          <a:p>
            <a:r>
              <a:rPr lang="ru-RU" dirty="0" smtClean="0"/>
              <a:t>Что обозначает образ "</a:t>
            </a:r>
            <a:r>
              <a:rPr lang="ru-RU" dirty="0" err="1" smtClean="0"/>
              <a:t>Макошь</a:t>
            </a:r>
            <a:r>
              <a:rPr lang="ru-RU" dirty="0" smtClean="0"/>
              <a:t>"? </a:t>
            </a:r>
          </a:p>
          <a:p>
            <a:r>
              <a:rPr lang="ru-RU" b="1" dirty="0" smtClean="0"/>
              <a:t>А.</a:t>
            </a:r>
            <a:r>
              <a:rPr lang="ru-RU" dirty="0" smtClean="0"/>
              <a:t> Богиня леса</a:t>
            </a:r>
            <a:br>
              <a:rPr lang="ru-RU" dirty="0" smtClean="0"/>
            </a:br>
            <a:r>
              <a:rPr lang="ru-RU" b="1" dirty="0" smtClean="0"/>
              <a:t>Б.</a:t>
            </a:r>
            <a:r>
              <a:rPr lang="ru-RU" dirty="0" smtClean="0"/>
              <a:t> Мать хорошего урожая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Мать рек и озер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Богиня солнца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86314" y="4429132"/>
            <a:ext cx="4071966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9</a:t>
            </a:r>
            <a:endParaRPr lang="ru-RU" dirty="0" smtClean="0"/>
          </a:p>
          <a:p>
            <a:r>
              <a:rPr lang="ru-RU" dirty="0" smtClean="0"/>
              <a:t>Что такое "Ендова"?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Хлебница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Была </a:t>
            </a:r>
            <a:r>
              <a:rPr lang="ru-RU" dirty="0" err="1" smtClean="0"/>
              <a:t>солоницей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Поднос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Круглая чаша с носиком для разлива вина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4071966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10 </a:t>
            </a:r>
            <a:endParaRPr lang="ru-RU" dirty="0" smtClean="0"/>
          </a:p>
          <a:p>
            <a:r>
              <a:rPr lang="ru-RU" dirty="0" smtClean="0"/>
              <a:t>Каким животным является "Сирин"?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Птицей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Волком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Змеёй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Лошадью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2143116"/>
            <a:ext cx="4071966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11 </a:t>
            </a:r>
            <a:endParaRPr lang="ru-RU" dirty="0" smtClean="0"/>
          </a:p>
          <a:p>
            <a:r>
              <a:rPr lang="ru-RU" dirty="0" smtClean="0"/>
              <a:t>Что обозначала верхняя часть избы у древних славян? (так как была самой нарядной)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Продолжение рода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Хороший урожай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Жизнь души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Делалась для красоты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4643446"/>
            <a:ext cx="4071966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12 </a:t>
            </a:r>
            <a:endParaRPr lang="ru-RU" dirty="0" smtClean="0"/>
          </a:p>
          <a:p>
            <a:r>
              <a:rPr lang="ru-RU" dirty="0" smtClean="0"/>
              <a:t>Где располагались Доски - полотенца?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Располагались у дверей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Украшали сзади фронтон избы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Находились внутри у печи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Украшали спереди фронтон избы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00562" y="142852"/>
            <a:ext cx="4429156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10</a:t>
            </a:r>
            <a:endParaRPr lang="ru-RU" dirty="0" smtClean="0"/>
          </a:p>
          <a:p>
            <a:r>
              <a:rPr lang="ru-RU" dirty="0" smtClean="0"/>
              <a:t>Куда был обращен "красный угол"?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К западу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К востоку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К югу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К северу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00562" y="1928802"/>
            <a:ext cx="4429156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11 </a:t>
            </a:r>
            <a:endParaRPr lang="ru-RU" dirty="0" smtClean="0"/>
          </a:p>
          <a:p>
            <a:r>
              <a:rPr lang="ru-RU" dirty="0" smtClean="0"/>
              <a:t>Какой зверь в древне - славянском орнаменте олицетворял молнию, считался покровителем жилья и огня?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Феникс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Корова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Змей - дракон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Бык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500562" y="4286256"/>
            <a:ext cx="4429156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12</a:t>
            </a:r>
            <a:endParaRPr lang="ru-RU" dirty="0" smtClean="0"/>
          </a:p>
          <a:p>
            <a:r>
              <a:rPr lang="ru-RU" dirty="0" smtClean="0"/>
              <a:t>Назовите виды орнамента: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Многоступенчатый, ленточный и узорчатый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Дугообразный, замкнутый и геометрический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Цветной, многоступенчатый и сетчатый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Замкнутый, ленточный и сетчатый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4071966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13 </a:t>
            </a:r>
            <a:endParaRPr lang="ru-RU" dirty="0" smtClean="0"/>
          </a:p>
          <a:p>
            <a:r>
              <a:rPr lang="ru-RU" dirty="0" smtClean="0"/>
              <a:t>Куда был обращен "красный угол"?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К западу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К востоку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К югу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К северу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2071678"/>
            <a:ext cx="4071966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14 </a:t>
            </a:r>
            <a:endParaRPr lang="ru-RU" dirty="0" smtClean="0"/>
          </a:p>
          <a:p>
            <a:r>
              <a:rPr lang="ru-RU" dirty="0" smtClean="0"/>
              <a:t>Как назывался деревянный настил у печи? </a:t>
            </a:r>
          </a:p>
          <a:p>
            <a:r>
              <a:rPr lang="ru-RU" b="1" dirty="0" smtClean="0"/>
              <a:t>А. </a:t>
            </a:r>
            <a:r>
              <a:rPr lang="ru-RU" dirty="0" err="1" smtClean="0"/>
              <a:t>Подпечье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err="1" smtClean="0"/>
              <a:t>Полавошники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Полати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Клеть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4071942"/>
            <a:ext cx="4071966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15 </a:t>
            </a:r>
            <a:endParaRPr lang="ru-RU" dirty="0" smtClean="0"/>
          </a:p>
          <a:p>
            <a:r>
              <a:rPr lang="ru-RU" dirty="0" smtClean="0"/>
              <a:t>Что представляла собой "клеть"?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Комната без окон, для хранения пищи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Рисунок на фронте дома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Место на лавке для главы семьи или почетного гостя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Толстая доска, на которой размещались горшки и чугунки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43438" y="214290"/>
            <a:ext cx="428628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13</a:t>
            </a:r>
            <a:endParaRPr lang="ru-RU" dirty="0" smtClean="0"/>
          </a:p>
          <a:p>
            <a:r>
              <a:rPr lang="ru-RU" dirty="0" smtClean="0"/>
              <a:t>Для чего служила символика у древних славян? </a:t>
            </a:r>
          </a:p>
          <a:p>
            <a:r>
              <a:rPr lang="ru-RU" b="1" dirty="0" smtClean="0"/>
              <a:t>А</a:t>
            </a:r>
            <a:r>
              <a:rPr lang="ru-RU" dirty="0" smtClean="0"/>
              <a:t>. Для оберега (привлекая добрые силы и защита от злых)</a:t>
            </a:r>
            <a:br>
              <a:rPr lang="ru-RU" dirty="0" smtClean="0"/>
            </a:br>
            <a:r>
              <a:rPr lang="ru-RU" b="1" dirty="0" smtClean="0"/>
              <a:t>Б</a:t>
            </a:r>
            <a:r>
              <a:rPr lang="ru-RU" dirty="0" smtClean="0"/>
              <a:t>. Для вызова злых духов (колдовство)</a:t>
            </a:r>
            <a:br>
              <a:rPr lang="ru-RU" dirty="0" smtClean="0"/>
            </a:br>
            <a:r>
              <a:rPr lang="ru-RU" b="1" dirty="0" smtClean="0"/>
              <a:t>В</a:t>
            </a:r>
            <a:r>
              <a:rPr lang="ru-RU" dirty="0" smtClean="0"/>
              <a:t>. Для развития культуры</a:t>
            </a:r>
            <a:br>
              <a:rPr lang="ru-RU" dirty="0" smtClean="0"/>
            </a:br>
            <a:r>
              <a:rPr lang="ru-RU" b="1" dirty="0" smtClean="0"/>
              <a:t>Д</a:t>
            </a:r>
            <a:r>
              <a:rPr lang="ru-RU" dirty="0" smtClean="0"/>
              <a:t>. Для красоты (дома, одежды)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43438" y="2714620"/>
            <a:ext cx="4286280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14</a:t>
            </a:r>
            <a:endParaRPr lang="ru-RU" dirty="0" smtClean="0"/>
          </a:p>
          <a:p>
            <a:r>
              <a:rPr lang="ru-RU" dirty="0" smtClean="0"/>
              <a:t>Чем в древности вдохновлялись люди на создание оригинальных орнаментов?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Семьей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Природой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Языческими богами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Сказками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43438" y="4929198"/>
            <a:ext cx="428628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15 </a:t>
            </a:r>
            <a:endParaRPr lang="ru-RU" dirty="0" smtClean="0"/>
          </a:p>
          <a:p>
            <a:r>
              <a:rPr lang="ru-RU" dirty="0" smtClean="0"/>
              <a:t>Каким животным является "Сирин"?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Птицей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Волком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Змеёй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Лошадью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4143404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16 </a:t>
            </a:r>
            <a:endParaRPr lang="ru-RU" dirty="0" smtClean="0"/>
          </a:p>
          <a:p>
            <a:r>
              <a:rPr lang="ru-RU" dirty="0" smtClean="0"/>
              <a:t>В народных представлениях кем были ковш - конюх и ковш - утица?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Сына и дочь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Хозяина и хозяйку дома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Старших в семье дедушку и бабушку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Младшие брат и сестра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357430"/>
            <a:ext cx="4143404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17 </a:t>
            </a:r>
            <a:endParaRPr lang="ru-RU" dirty="0" smtClean="0"/>
          </a:p>
          <a:p>
            <a:r>
              <a:rPr lang="ru-RU" dirty="0" smtClean="0"/>
              <a:t>Что такое "Ендова"?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Хлебница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Была </a:t>
            </a:r>
            <a:r>
              <a:rPr lang="ru-RU" dirty="0" err="1" smtClean="0"/>
              <a:t>солоницей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Поднос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Круглая чаша с носиком для разлива вина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4500570"/>
            <a:ext cx="4143404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18 </a:t>
            </a:r>
            <a:endParaRPr lang="ru-RU" dirty="0" smtClean="0"/>
          </a:p>
          <a:p>
            <a:r>
              <a:rPr lang="ru-RU" dirty="0" smtClean="0"/>
              <a:t>Для чего служила нарядная хлебница?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Для хранения украшений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Для украшения стола 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Главным подарком для гостей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Приданым для дочери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00562" y="214290"/>
            <a:ext cx="4429156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16 </a:t>
            </a:r>
            <a:endParaRPr lang="ru-RU" dirty="0" smtClean="0"/>
          </a:p>
          <a:p>
            <a:r>
              <a:rPr lang="ru-RU" dirty="0" smtClean="0"/>
              <a:t>Что представляла собой "клеть"?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Комната без окон, для хранения пищи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Рисунок на фронте дома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Место на лавке для главы семьи или почетного гостя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Толстая доска, на которой размещались горшки и чугунки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00562" y="2643182"/>
            <a:ext cx="4429156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17</a:t>
            </a:r>
            <a:endParaRPr lang="ru-RU" dirty="0" smtClean="0"/>
          </a:p>
          <a:p>
            <a:r>
              <a:rPr lang="ru-RU" dirty="0" smtClean="0"/>
              <a:t>Что символизировало "Древо жизни"? </a:t>
            </a:r>
          </a:p>
          <a:p>
            <a:r>
              <a:rPr lang="ru-RU" b="1" dirty="0" smtClean="0"/>
              <a:t>А</a:t>
            </a:r>
            <a:r>
              <a:rPr lang="ru-RU" dirty="0" smtClean="0"/>
              <a:t>. Крепкое здоровье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Хороший урожай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Счастливое продолжение рода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Привлечение хорошей погоды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00562" y="4500570"/>
            <a:ext cx="4429156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18 </a:t>
            </a:r>
            <a:endParaRPr lang="ru-RU" dirty="0" smtClean="0"/>
          </a:p>
          <a:p>
            <a:r>
              <a:rPr lang="ru-RU" dirty="0" smtClean="0"/>
              <a:t>Что в орнаменте означала фигурка птицы?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Тепло и сулила богатый урожай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Свобода и достаток в семье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Привлечение добрых духов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Оберег от злых духов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4071966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19 </a:t>
            </a:r>
            <a:endParaRPr lang="ru-RU" dirty="0" smtClean="0"/>
          </a:p>
          <a:p>
            <a:r>
              <a:rPr lang="ru-RU" dirty="0" smtClean="0"/>
              <a:t>Как использовался "Рубель"?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Для выколачивания при стирке белья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Для разглаживания льняных увлажненных холстов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Для хранения соли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В нем подавали квас и медовуху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2786058"/>
            <a:ext cx="4071966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20 </a:t>
            </a:r>
            <a:endParaRPr lang="ru-RU" dirty="0" smtClean="0"/>
          </a:p>
          <a:p>
            <a:r>
              <a:rPr lang="ru-RU" dirty="0" smtClean="0"/>
              <a:t>Сколько цветов использовалось при росписи прялки?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4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6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5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14876" y="428604"/>
            <a:ext cx="4143404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19 </a:t>
            </a:r>
            <a:endParaRPr lang="ru-RU" dirty="0" smtClean="0"/>
          </a:p>
          <a:p>
            <a:r>
              <a:rPr lang="ru-RU" dirty="0" smtClean="0"/>
              <a:t>Что обозначала верхняя часть избы у древних славян? (так как была самой нарядной)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Продолжение рода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Хороший урожай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Жизнь души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Делалась для красоты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14876" y="2928934"/>
            <a:ext cx="4071966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 № 20 </a:t>
            </a:r>
            <a:endParaRPr lang="ru-RU" dirty="0" smtClean="0"/>
          </a:p>
          <a:p>
            <a:r>
              <a:rPr lang="ru-RU" dirty="0" smtClean="0"/>
              <a:t>Где располагались Доски - полотенца? </a:t>
            </a:r>
          </a:p>
          <a:p>
            <a:r>
              <a:rPr lang="ru-RU" b="1" dirty="0" smtClean="0"/>
              <a:t>А. </a:t>
            </a:r>
            <a:r>
              <a:rPr lang="ru-RU" dirty="0" smtClean="0"/>
              <a:t>Располагались у дверей</a:t>
            </a:r>
            <a:br>
              <a:rPr lang="ru-RU" dirty="0" smtClean="0"/>
            </a:br>
            <a:r>
              <a:rPr lang="ru-RU" b="1" dirty="0" smtClean="0"/>
              <a:t>Б. </a:t>
            </a:r>
            <a:r>
              <a:rPr lang="ru-RU" dirty="0" smtClean="0"/>
              <a:t>Украшали сзади фронтон избы</a:t>
            </a:r>
            <a:br>
              <a:rPr lang="ru-RU" dirty="0" smtClean="0"/>
            </a:br>
            <a:r>
              <a:rPr lang="ru-RU" b="1" dirty="0" smtClean="0"/>
              <a:t>В. </a:t>
            </a:r>
            <a:r>
              <a:rPr lang="ru-RU" dirty="0" smtClean="0"/>
              <a:t>Находились внутри у печи</a:t>
            </a:r>
            <a:br>
              <a:rPr lang="ru-RU" dirty="0" smtClean="0"/>
            </a:br>
            <a:r>
              <a:rPr lang="ru-RU" b="1" dirty="0" smtClean="0"/>
              <a:t>Г. </a:t>
            </a:r>
            <a:r>
              <a:rPr lang="ru-RU" dirty="0" smtClean="0"/>
              <a:t>Украшали спереди фронтон избы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5072074"/>
            <a:ext cx="4286280" cy="132343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20-18</a:t>
            </a:r>
            <a:r>
              <a:rPr lang="ru-RU" sz="2000" dirty="0" smtClean="0"/>
              <a:t> правильных ответа оценка «</a:t>
            </a:r>
            <a:r>
              <a:rPr lang="ru-RU" sz="2000" b="1" dirty="0" smtClean="0">
                <a:solidFill>
                  <a:srgbClr val="FF0000"/>
                </a:solidFill>
              </a:rPr>
              <a:t>5</a:t>
            </a:r>
            <a:r>
              <a:rPr lang="ru-RU" sz="2000" dirty="0" smtClean="0"/>
              <a:t>»,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17-15</a:t>
            </a:r>
            <a:r>
              <a:rPr lang="ru-RU" sz="2000" dirty="0" smtClean="0"/>
              <a:t> – «</a:t>
            </a:r>
            <a:r>
              <a:rPr lang="ru-RU" sz="2000" b="1" dirty="0" smtClean="0">
                <a:solidFill>
                  <a:srgbClr val="FF0000"/>
                </a:solidFill>
              </a:rPr>
              <a:t>4</a:t>
            </a:r>
            <a:r>
              <a:rPr lang="ru-RU" sz="2000" dirty="0" smtClean="0"/>
              <a:t>»,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14-10</a:t>
            </a:r>
            <a:r>
              <a:rPr lang="ru-RU" sz="2000" dirty="0" smtClean="0"/>
              <a:t> – «</a:t>
            </a:r>
            <a:r>
              <a:rPr lang="ru-RU" sz="2000" b="1" dirty="0" smtClean="0">
                <a:solidFill>
                  <a:srgbClr val="FF0000"/>
                </a:solidFill>
              </a:rPr>
              <a:t>3</a:t>
            </a:r>
            <a:r>
              <a:rPr lang="ru-RU" sz="2000" dirty="0" smtClean="0"/>
              <a:t>»,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9-0</a:t>
            </a:r>
            <a:r>
              <a:rPr lang="ru-RU" sz="2000" dirty="0" smtClean="0"/>
              <a:t> – «</a:t>
            </a:r>
            <a:r>
              <a:rPr lang="ru-RU" sz="2000" b="1" dirty="0" smtClean="0">
                <a:solidFill>
                  <a:srgbClr val="FF0000"/>
                </a:solidFill>
              </a:rPr>
              <a:t>2</a:t>
            </a:r>
            <a:r>
              <a:rPr lang="ru-RU" sz="2000" dirty="0" smtClean="0"/>
              <a:t>» 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214290"/>
            <a:ext cx="928694" cy="62478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/>
              <a:t>Б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А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Г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Б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В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Б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Г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А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В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А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В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Г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Б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В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А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Б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Г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Г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Б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86446" y="285728"/>
            <a:ext cx="1000132" cy="62478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/>
              <a:t>А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Б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В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Б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Г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Б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Г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Б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Г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Б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В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Г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А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Б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А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А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В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А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В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Г</a:t>
            </a:r>
            <a:endParaRPr lang="ru-RU" sz="2000" b="1" dirty="0"/>
          </a:p>
        </p:txBody>
      </p:sp>
      <p:pic>
        <p:nvPicPr>
          <p:cNvPr id="4" name="Picture 2" descr="G:\уроки ИЗО\5\костюм\img00000.jpg"/>
          <p:cNvPicPr>
            <a:picLocks noChangeAspect="1" noChangeArrowheads="1"/>
          </p:cNvPicPr>
          <p:nvPr/>
        </p:nvPicPr>
        <p:blipFill>
          <a:blip r:embed="rId2"/>
          <a:srcRect b="7741"/>
          <a:stretch>
            <a:fillRect/>
          </a:stretch>
        </p:blipFill>
        <p:spPr bwMode="auto">
          <a:xfrm>
            <a:off x="142844" y="4000504"/>
            <a:ext cx="1815830" cy="2500330"/>
          </a:xfrm>
          <a:prstGeom prst="rect">
            <a:avLst/>
          </a:prstGeom>
          <a:noFill/>
        </p:spPr>
      </p:pic>
      <p:pic>
        <p:nvPicPr>
          <p:cNvPr id="5" name="Picture 2" descr="G:\уроки ИЗО\5\костюм\img00000.jpg"/>
          <p:cNvPicPr>
            <a:picLocks noChangeAspect="1" noChangeArrowheads="1"/>
          </p:cNvPicPr>
          <p:nvPr/>
        </p:nvPicPr>
        <p:blipFill>
          <a:blip r:embed="rId2"/>
          <a:srcRect b="7741"/>
          <a:stretch>
            <a:fillRect/>
          </a:stretch>
        </p:blipFill>
        <p:spPr bwMode="auto">
          <a:xfrm>
            <a:off x="7072330" y="4000504"/>
            <a:ext cx="1867711" cy="2571768"/>
          </a:xfrm>
          <a:prstGeom prst="rect">
            <a:avLst/>
          </a:prstGeom>
          <a:noFill/>
        </p:spPr>
      </p:pic>
      <p:pic>
        <p:nvPicPr>
          <p:cNvPr id="6" name="Picture 4" descr="Untitled -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214678" y="1714488"/>
            <a:ext cx="2462200" cy="2900770"/>
          </a:xfrm>
          <a:prstGeom prst="rect">
            <a:avLst/>
          </a:prstGeom>
          <a:ln w="63500">
            <a:solidFill>
              <a:schemeClr val="bg2">
                <a:lumMod val="20000"/>
                <a:lumOff val="80000"/>
              </a:schemeClr>
            </a:solidFill>
            <a:bevel/>
          </a:ln>
        </p:spPr>
      </p:pic>
      <p:sp>
        <p:nvSpPr>
          <p:cNvPr id="7" name="TextBox 6"/>
          <p:cNvSpPr txBox="1"/>
          <p:nvPr/>
        </p:nvSpPr>
        <p:spPr>
          <a:xfrm>
            <a:off x="571472" y="285728"/>
            <a:ext cx="500066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Т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В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Е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Т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6710" y="285728"/>
            <a:ext cx="500066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Т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В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Е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Т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7554" y="357166"/>
            <a:ext cx="221457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ПРОВЕРЬ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ТОВАРИЩА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54" y="5143512"/>
            <a:ext cx="207170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ПОСТАВЬ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ОЦЕНКУ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738</Words>
  <PresentationFormat>Экран (4:3)</PresentationFormat>
  <Paragraphs>186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Итоговый тест по изобразительному искусству за 1 четверть на тему:  «Древние корни народного искусства»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тест по изобразительному искусству за 1 четверть на тему:  «Древние корни народного искусства»</dc:title>
  <cp:lastModifiedBy>Admin</cp:lastModifiedBy>
  <cp:revision>14</cp:revision>
  <dcterms:modified xsi:type="dcterms:W3CDTF">2016-01-13T20:20:36Z</dcterms:modified>
</cp:coreProperties>
</file>