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  <p:sldId id="25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5E702-3326-4849-B7DA-C9016DA44F59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3F0E6-EA67-4EDF-8AA9-04007ECEA5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1061392" y="4350018"/>
            <a:ext cx="4730896" cy="3502824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Рисование натюрморта из геометрических тел</a:t>
            </a:r>
            <a:endParaRPr lang="ru-RU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5" name="Рисунок 4" descr="http://festival.1september.ru/articles/520238/img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571744"/>
            <a:ext cx="564360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1268" name="Picture 2" descr="File1025_изменить разм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1537" t="12424" r="8588" b="17752"/>
          <a:stretch>
            <a:fillRect/>
          </a:stretch>
        </p:blipFill>
        <p:spPr bwMode="auto">
          <a:xfrm>
            <a:off x="158585" y="285728"/>
            <a:ext cx="8717857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://festival.1september.ru/articles/520238/img0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771530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5720" y="214290"/>
            <a:ext cx="857256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Тоновая проработка рисунка начинается с четкого определения и очерчивания на изображениях предметов границ собственной тени и падающих теней. При этом вначале создаются участки темного, затем среднего и, наконец, светлого тона.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00892" y="1785926"/>
            <a:ext cx="185738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Создаём светлые и серые тона.</a:t>
            </a:r>
            <a:endParaRPr lang="ru-RU" sz="2000" dirty="0"/>
          </a:p>
        </p:txBody>
      </p:sp>
      <p:pic>
        <p:nvPicPr>
          <p:cNvPr id="8" name="Рисунок 7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7143736" y="5286365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57256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Возьмите мягкий карандаш 3В и начните добавлять тон. Для этого широкими диагональными штрихами покрываются средним (не очень сильным) тоном затенённые стороны куба, цилиндра, конуса, независимо от того, собственная ли это тень или падающая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festival.1september.ru/articles/520238/img0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700092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858016" y="5143512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15206" y="214290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Переходим к тёмным тонам.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festival.1september.ru/articles/520238/img0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7000923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4282" y="5214950"/>
            <a:ext cx="8715436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Нажимая немного сильнее на тот же карандаш, заштрихуйте правую грань куба и основание цилиндра. Заштриховываем падающие тени от куба и цилиндра на горизонтальной плоскости и далее вокруг цилиндра. Усиливаем тон около границ света и тени, а это на грани куба и основании цилиндра. Легко наносим штриховку падающей тени от куба на цилиндре по форме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7000892" y="3500438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72330" y="285728"/>
            <a:ext cx="185738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Затемняем задний план и усиливаем тени.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festival.1september.ru/articles/520238/img0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7286676" cy="50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929454" y="5072074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5720" y="214290"/>
            <a:ext cx="657229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Прорабатываем светлые и тёмные тона на конусе. Очень хорошо видно как усиливается тень к вершине и ослабляется к основанию конуса. Штрихи наносить нужно по форме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estival.1september.ru/articles/520238/img1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7643866" cy="519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14282" y="142852"/>
            <a:ext cx="850112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 верхнем ближнем углу куба усиливаем нажим на карандаш при штриховке теневой грани. На ней хорошо виден рефлекс (отражение света или цвета от соседнего предмета) от освещённой поверхности цилиндра свет отражается в тени грани куба. Такое же отражение от драпировки видно и в тени основания цилиндра.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282" y="5357826"/>
            <a:ext cx="214314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Работаем над контрастным сопоставлением, белого и тёмного.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858016" y="5000636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estival.1september.ru/articles/520238/img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785818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72264" y="214290"/>
            <a:ext cx="228601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Прорабатываем штриховкой фон вокруг предметов.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5500702"/>
            <a:ext cx="864399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Усиливаем самые тёмные места в падающих тенях с соблюдением контрастов и рефлексов. Не забываем, что на границе освещённой поверхности с собственной тенью свет светлеет, а тень темнеет. Тень высветляется, если по соседству находится освещённый предмет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0" y="0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estival.1september.ru/articles/520238/img1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7715304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000892" y="214290"/>
            <a:ext cx="185738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Уточняем тона.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5715016"/>
            <a:ext cx="857256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Продолжаем работу над фоном и усиливаем собственные и падающие тени. Определяем самые тёмные места в натюрморте. Мягким карандашом 4В, углубляя тон, показываем их.</a:t>
            </a:r>
            <a:endParaRPr lang="ru-RU" dirty="0"/>
          </a:p>
        </p:txBody>
      </p:sp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0" y="0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estival.1september.ru/articles/520238/img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14393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643702" y="214290"/>
            <a:ext cx="228601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Заканчиваем работу над серой поверхностью.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5643578"/>
            <a:ext cx="871543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Тени, отбрасываемые предметами на серую горизонтальную плоскость, мало заметны, поэтому их нужно обозначить лёгкой штриховкой. Эти тени помогут «привязать» предметы к поверхности стола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0" y="0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На уроке вам нужно решить такие </a:t>
            </a:r>
            <a:r>
              <a:rPr lang="ru-RU" sz="3200" b="1" i="1" dirty="0" smtClean="0"/>
              <a:t>задачи</a:t>
            </a:r>
            <a:r>
              <a:rPr lang="ru-RU" sz="3200" b="1" i="1" dirty="0" smtClean="0"/>
              <a:t>:</a:t>
            </a:r>
          </a:p>
          <a:p>
            <a:endParaRPr lang="ru-RU" b="1" dirty="0" smtClean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3200" dirty="0" smtClean="0">
                <a:latin typeface="Bookman Old Style" pitchFamily="18" charset="0"/>
              </a:rPr>
              <a:t>расположение композиции рисунка;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3200" dirty="0" smtClean="0">
                <a:latin typeface="Bookman Old Style" pitchFamily="18" charset="0"/>
              </a:rPr>
              <a:t>перспективное построение каждой отдельной геометрической формы;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3200" dirty="0" smtClean="0">
                <a:latin typeface="Bookman Old Style" pitchFamily="18" charset="0"/>
              </a:rPr>
              <a:t>правильная передача взаимного расположения в пространстве;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3200" dirty="0" smtClean="0">
                <a:latin typeface="Bookman Old Style" pitchFamily="18" charset="0"/>
              </a:rPr>
              <a:t>правильное изображение пропорций геометрических тел.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festival.1september.ru/articles/520238/img1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35824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572264" y="285728"/>
            <a:ext cx="228601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Немного высветлим фон над цилиндром. Готовый рисунок.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786578" y="4929199"/>
            <a:ext cx="2357422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1" y="1397031"/>
            <a:ext cx="8229139" cy="4889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8794" y="357166"/>
            <a:ext cx="5899784" cy="649011"/>
          </a:xfrm>
        </p:spPr>
        <p:txBody>
          <a:bodyPr tIns="35268">
            <a:normAutofit fontScale="90000"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ru-RU" dirty="0" smtClean="0"/>
              <a:t>Светотень </a:t>
            </a:r>
            <a:r>
              <a:rPr lang="ru-RU" dirty="0" smtClean="0"/>
              <a:t>на предмете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festival.1september.ru/articles/520238/img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728667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44" y="214290"/>
            <a:ext cx="1714512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1-й этап.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Решение расположения листа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08" y="214290"/>
            <a:ext cx="6715172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Начинают рисунок группы геометрических тел с обобщённого наброска всей группы без выделения отдельных предметов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5929330"/>
            <a:ext cx="707236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Вначале короткими отрезками определяют конечные точки группы тел по горизонтали и по вертикали.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festival.1september.ru/articles/520238/img0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5373395"/>
            <a:ext cx="1785918" cy="148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657229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Затем они соединяются в своеобразную геометрическую фигуру, очерчивающую основные границы всей группы. </a:t>
            </a:r>
            <a:endParaRPr lang="ru-RU" dirty="0"/>
          </a:p>
        </p:txBody>
      </p:sp>
      <p:pic>
        <p:nvPicPr>
          <p:cNvPr id="3" name="Рисунок 2" descr="http://festival.1september.ru/articles/520238/img0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735811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4282" y="5857892"/>
            <a:ext cx="842968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dirty="0" smtClean="0"/>
              <a:t>Первые карандашные засечки (линии) определяют и композиционное расположение рисунка всей группы, и её пространственное расположение, т. е. лист для рисования располагается </a:t>
            </a:r>
            <a:r>
              <a:rPr lang="ru-RU" dirty="0" smtClean="0"/>
              <a:t>горизонтально.</a:t>
            </a:r>
            <a:endParaRPr lang="ru-RU" dirty="0" smtClean="0"/>
          </a:p>
        </p:txBody>
      </p:sp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929454" y="214290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2214578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2-й этап. 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  <a:t>Прорисовка линиями общих размеров и очертаний каждого геометрического тела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3" name="Рисунок 2" descr="http://festival.1september.ru/articles/520238/img0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14290"/>
            <a:ext cx="621510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596" y="5929330"/>
            <a:ext cx="85011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2000" dirty="0" smtClean="0"/>
              <a:t>Сравнивать объёмные отношения одного тела по отношению к другому, уточняются пропорции тел по высоте, ширине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214282" y="4071942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35824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Все предметы изображаются, как будто они прозрачны или сделаны из проволоки. Для этого прорисовываются и те грани и рёбра, которые невидны в натуре. Проверяем нижнее основание куба и нижнее основание описанной вокруг цилиндра призмы, чтобы не было проникновения куба в цилиндр.</a:t>
            </a:r>
            <a:endParaRPr lang="ru-RU" dirty="0"/>
          </a:p>
        </p:txBody>
      </p:sp>
      <p:pic>
        <p:nvPicPr>
          <p:cNvPr id="3" name="Рисунок 2" descr="http://festival.1september.ru/articles/520238/img0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671517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858016" y="5072074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64399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Всё построение ведётся тонкими линиями со слабым нажимом. Одновременно стираются вспомогательные линии, линии построения. Отделяем линией горизонтальную плоскость стола от вертикальной плоскости стены.</a:t>
            </a:r>
            <a:endParaRPr lang="ru-RU" dirty="0"/>
          </a:p>
        </p:txBody>
      </p:sp>
      <p:pic>
        <p:nvPicPr>
          <p:cNvPr id="3" name="Рисунок 2" descr="http://festival.1september.ru/articles/520238/img0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678661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929454" y="5072074"/>
            <a:ext cx="2000264" cy="157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estival.1september.ru/articles/520238/img0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6357982" cy="499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835824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Следите за тем, чтобы формы и размеры предметов, а также их расположение относительно друг друга, были нанесены правильно. Особое внимание уделите овалам. Описывая изгибы, держите карандаш дальше от грифеля и проводите эти линии плавным движением руки от запястья. </a:t>
            </a:r>
            <a:endParaRPr lang="ru-RU" dirty="0"/>
          </a:p>
        </p:txBody>
      </p:sp>
      <p:pic>
        <p:nvPicPr>
          <p:cNvPr id="4" name="Рисунок 3" descr="http://festival.1september.ru/articles/520238/img01.jpg"/>
          <p:cNvPicPr/>
          <p:nvPr/>
        </p:nvPicPr>
        <p:blipFill>
          <a:blip r:embed="rId3"/>
          <a:srcRect l="11429" r="8570" b="8333"/>
          <a:stretch>
            <a:fillRect/>
          </a:stretch>
        </p:blipFill>
        <p:spPr bwMode="auto">
          <a:xfrm>
            <a:off x="6429388" y="4572008"/>
            <a:ext cx="2500330" cy="20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r="50964"/>
          <a:stretch>
            <a:fillRect/>
          </a:stretch>
        </p:blipFill>
        <p:spPr bwMode="auto">
          <a:xfrm>
            <a:off x="2700338" y="1989138"/>
            <a:ext cx="367188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85720" y="21429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smtClean="0"/>
              <a:t>Следующая задача - </a:t>
            </a:r>
            <a:r>
              <a:rPr lang="ru-RU" sz="2400" dirty="0" smtClean="0">
                <a:solidFill>
                  <a:srgbClr val="FF0000"/>
                </a:solidFill>
              </a:rPr>
              <a:t>Передать </a:t>
            </a:r>
            <a:r>
              <a:rPr lang="ru-RU" sz="2400" dirty="0" smtClean="0">
                <a:solidFill>
                  <a:srgbClr val="FF0000"/>
                </a:solidFill>
              </a:rPr>
              <a:t>в рисунке светотеневые отношения, соответствующие отношениям в натуре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428596" y="1000108"/>
            <a:ext cx="8353425" cy="11080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171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kern="10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добавив свет и тень, мы создали иллюзию того</a:t>
            </a:r>
            <a:r>
              <a:rPr lang="ru-RU" sz="2400" b="1" kern="10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</a:p>
          <a:p>
            <a:pPr algn="ctr"/>
            <a:r>
              <a:rPr lang="ru-RU" sz="2400" b="1" kern="10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что </a:t>
            </a:r>
            <a:r>
              <a:rPr lang="ru-RU" sz="2400" b="1" kern="10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наш шар объёмен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 l="47127" t="1984" r="-21"/>
          <a:stretch>
            <a:fillRect/>
          </a:stretch>
        </p:blipFill>
        <p:spPr bwMode="auto">
          <a:xfrm>
            <a:off x="2339975" y="2060575"/>
            <a:ext cx="3960813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660</Words>
  <PresentationFormat>Экран (4:3)</PresentationFormat>
  <Paragraphs>38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Рисование натюрморта из геометрических тел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Светотень на предмете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10</cp:revision>
  <dcterms:modified xsi:type="dcterms:W3CDTF">2015-12-06T20:19:26Z</dcterms:modified>
</cp:coreProperties>
</file>