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8" r:id="rId2"/>
    <p:sldId id="266" r:id="rId3"/>
    <p:sldId id="257" r:id="rId4"/>
    <p:sldId id="259" r:id="rId5"/>
    <p:sldId id="260" r:id="rId6"/>
    <p:sldId id="268" r:id="rId7"/>
    <p:sldId id="270" r:id="rId8"/>
    <p:sldId id="271" r:id="rId9"/>
    <p:sldId id="274" r:id="rId10"/>
    <p:sldId id="275" r:id="rId11"/>
    <p:sldId id="276" r:id="rId12"/>
    <p:sldId id="261" r:id="rId13"/>
    <p:sldId id="262" r:id="rId14"/>
    <p:sldId id="272" r:id="rId15"/>
    <p:sldId id="273" r:id="rId16"/>
    <p:sldId id="265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123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0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162937917474433"/>
          <c:y val="0.11925477195655509"/>
          <c:w val="0.82711482097409961"/>
          <c:h val="0.41938213875706931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низкий уровень</c:v>
                </c:pt>
              </c:strCache>
            </c:strRef>
          </c:tx>
          <c:spPr>
            <a:solidFill>
              <a:srgbClr val="9999FF"/>
            </a:solidFill>
            <a:ln w="12717">
              <a:solidFill>
                <a:srgbClr val="000000"/>
              </a:solidFill>
              <a:prstDash val="solid"/>
            </a:ln>
          </c:spPr>
          <c:dLbls>
            <c:spPr>
              <a:noFill/>
              <a:ln w="25434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Sheet1!$B$1:$I$1</c:f>
              <c:strCache>
                <c:ptCount val="4"/>
                <c:pt idx="0">
                  <c:v>констат. этап действие целеполагания</c:v>
                </c:pt>
                <c:pt idx="1">
                  <c:v>контрол. этап действие целеполагания</c:v>
                </c:pt>
                <c:pt idx="2">
                  <c:v>констат. этап действие планирования</c:v>
                </c:pt>
                <c:pt idx="3">
                  <c:v>контрол. этап действие планирования</c:v>
                </c:pt>
              </c:strCache>
            </c:strRef>
          </c:cat>
          <c:val>
            <c:numRef>
              <c:f>Sheet1!$B$2:$I$2</c:f>
              <c:numCache>
                <c:formatCode>0%</c:formatCode>
                <c:ptCount val="4"/>
                <c:pt idx="0">
                  <c:v>0.69</c:v>
                </c:pt>
                <c:pt idx="1">
                  <c:v>0.35</c:v>
                </c:pt>
                <c:pt idx="2">
                  <c:v>0.79</c:v>
                </c:pt>
                <c:pt idx="3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средний уровень</c:v>
                </c:pt>
              </c:strCache>
            </c:strRef>
          </c:tx>
          <c:spPr>
            <a:solidFill>
              <a:srgbClr val="339966"/>
            </a:solidFill>
            <a:ln w="12717">
              <a:solidFill>
                <a:srgbClr val="000000"/>
              </a:solidFill>
              <a:prstDash val="solid"/>
            </a:ln>
          </c:spPr>
          <c:dLbls>
            <c:spPr>
              <a:noFill/>
              <a:ln w="25434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Sheet1!$B$1:$I$1</c:f>
              <c:strCache>
                <c:ptCount val="4"/>
                <c:pt idx="0">
                  <c:v>констат. этап действие целеполагания</c:v>
                </c:pt>
                <c:pt idx="1">
                  <c:v>контрол. этап действие целеполагания</c:v>
                </c:pt>
                <c:pt idx="2">
                  <c:v>констат. этап действие планирования</c:v>
                </c:pt>
                <c:pt idx="3">
                  <c:v>контрол. этап действие планирования</c:v>
                </c:pt>
              </c:strCache>
            </c:strRef>
          </c:cat>
          <c:val>
            <c:numRef>
              <c:f>Sheet1!$B$3:$I$3</c:f>
              <c:numCache>
                <c:formatCode>0%</c:formatCode>
                <c:ptCount val="4"/>
                <c:pt idx="0">
                  <c:v>0.31</c:v>
                </c:pt>
                <c:pt idx="1">
                  <c:v>0.39</c:v>
                </c:pt>
                <c:pt idx="2">
                  <c:v>0.21</c:v>
                </c:pt>
                <c:pt idx="3">
                  <c:v>0.44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повышенный уровень</c:v>
                </c:pt>
              </c:strCache>
            </c:strRef>
          </c:tx>
          <c:spPr>
            <a:solidFill>
              <a:srgbClr val="FF0000"/>
            </a:solidFill>
            <a:ln w="12717">
              <a:solidFill>
                <a:srgbClr val="000000"/>
              </a:solidFill>
              <a:prstDash val="solid"/>
            </a:ln>
          </c:spPr>
          <c:dLbls>
            <c:spPr>
              <a:noFill/>
              <a:ln w="25434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Sheet1!$B$1:$I$1</c:f>
              <c:strCache>
                <c:ptCount val="4"/>
                <c:pt idx="0">
                  <c:v>констат. этап действие целеполагания</c:v>
                </c:pt>
                <c:pt idx="1">
                  <c:v>контрол. этап действие целеполагания</c:v>
                </c:pt>
                <c:pt idx="2">
                  <c:v>констат. этап действие планирования</c:v>
                </c:pt>
                <c:pt idx="3">
                  <c:v>контрол. этап действие планирования</c:v>
                </c:pt>
              </c:strCache>
            </c:strRef>
          </c:cat>
          <c:val>
            <c:numRef>
              <c:f>Sheet1!$B$4:$I$4</c:f>
              <c:numCache>
                <c:formatCode>0%</c:formatCode>
                <c:ptCount val="4"/>
                <c:pt idx="0">
                  <c:v>0</c:v>
                </c:pt>
                <c:pt idx="1">
                  <c:v>0.25</c:v>
                </c:pt>
                <c:pt idx="2">
                  <c:v>0</c:v>
                </c:pt>
                <c:pt idx="3">
                  <c:v>0.1</c:v>
                </c:pt>
              </c:numCache>
            </c:numRef>
          </c:val>
        </c:ser>
        <c:dLbls>
          <c:showVal val="1"/>
        </c:dLbls>
        <c:overlap val="100"/>
        <c:axId val="73696768"/>
        <c:axId val="73698304"/>
      </c:barChart>
      <c:catAx>
        <c:axId val="73696768"/>
        <c:scaling>
          <c:orientation val="minMax"/>
        </c:scaling>
        <c:axPos val="b"/>
        <c:numFmt formatCode="General" sourceLinked="1"/>
        <c:tickLblPos val="nextTo"/>
        <c:spPr>
          <a:ln w="3179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3698304"/>
        <c:crosses val="autoZero"/>
        <c:auto val="1"/>
        <c:lblAlgn val="ctr"/>
        <c:lblOffset val="100"/>
        <c:tickLblSkip val="1"/>
        <c:tickMarkSkip val="1"/>
      </c:catAx>
      <c:valAx>
        <c:axId val="73698304"/>
        <c:scaling>
          <c:orientation val="minMax"/>
        </c:scaling>
        <c:axPos val="l"/>
        <c:majorGridlines>
          <c:spPr>
            <a:ln w="3179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 sz="1800"/>
                  <a:t>%</a:t>
                </a:r>
              </a:p>
            </c:rich>
          </c:tx>
          <c:layout>
            <c:manualLayout>
              <c:xMode val="edge"/>
              <c:yMode val="edge"/>
              <c:x val="5.6310148731408588E-4"/>
              <c:y val="0.35863971463488181"/>
            </c:manualLayout>
          </c:layout>
          <c:spPr>
            <a:noFill/>
            <a:ln w="25434">
              <a:noFill/>
            </a:ln>
          </c:spPr>
        </c:title>
        <c:numFmt formatCode="0%" sourceLinked="1"/>
        <c:tickLblPos val="nextTo"/>
        <c:spPr>
          <a:ln w="317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3696768"/>
        <c:crosses val="autoZero"/>
        <c:crossBetween val="between"/>
      </c:valAx>
      <c:spPr>
        <a:solidFill>
          <a:srgbClr val="FFFFFF"/>
        </a:solidFill>
        <a:ln w="12717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4.3055555555555555E-2"/>
          <c:y val="0.92828339406445715"/>
          <c:w val="0.9"/>
          <c:h val="7.0354881203675779E-2"/>
        </c:manualLayout>
      </c:layout>
      <c:spPr>
        <a:solidFill>
          <a:srgbClr val="FFFFFF"/>
        </a:solidFill>
        <a:ln w="3179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02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C3331-A5DC-4396-B23F-2F7F1C02695D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EEDEF-67A4-4826-8E8B-08C9F9B3D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EEDEF-67A4-4826-8E8B-08C9F9B3DF0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7544" y="404664"/>
            <a:ext cx="8676456" cy="326404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500" b="1" dirty="0" smtClean="0">
                <a:ln w="1905"/>
                <a:solidFill>
                  <a:srgbClr val="00123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Формирование регулятивных    универсальных учебных действий </a:t>
            </a:r>
            <a:r>
              <a:rPr lang="ru-RU" sz="3600" b="1" dirty="0" smtClean="0">
                <a:ln w="1905"/>
                <a:solidFill>
                  <a:srgbClr val="00123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целеполагания и планирования</a:t>
            </a:r>
          </a:p>
          <a:p>
            <a:pPr algn="ctr">
              <a:buNone/>
            </a:pPr>
            <a:r>
              <a:rPr lang="ru-RU" sz="3600" b="1" dirty="0" smtClean="0">
                <a:ln w="1905"/>
                <a:solidFill>
                  <a:srgbClr val="00123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dirty="0" smtClean="0">
                <a:ln w="1905"/>
                <a:solidFill>
                  <a:srgbClr val="00123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у младших школьников на уроках математики</a:t>
            </a:r>
          </a:p>
          <a:p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3429000"/>
            <a:ext cx="70922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sz="2800" b="1" dirty="0" smtClean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Выполнила:</a:t>
            </a:r>
          </a:p>
          <a:p>
            <a:pPr algn="r"/>
            <a:r>
              <a:rPr lang="ru-RU" sz="26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студентка      482 группы</a:t>
            </a:r>
          </a:p>
          <a:p>
            <a:pPr algn="r"/>
            <a:r>
              <a:rPr lang="ru-RU" sz="26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Сорокина Светлана Владимировна</a:t>
            </a:r>
          </a:p>
          <a:p>
            <a:pPr algn="r"/>
            <a:endParaRPr lang="ru-RU" sz="2600" dirty="0" smtClean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Научный руководитель</a:t>
            </a:r>
            <a:r>
              <a:rPr lang="ru-RU" sz="26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r"/>
            <a:r>
              <a:rPr lang="ru-RU" sz="2600" b="1" dirty="0" err="1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Д.п.н.,Профессор</a:t>
            </a:r>
            <a:r>
              <a:rPr lang="ru-RU" sz="26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кафедры МЕ и </a:t>
            </a:r>
            <a:r>
              <a:rPr lang="ru-RU" sz="2600" b="1" dirty="0" err="1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МПМиЕ</a:t>
            </a:r>
            <a:endParaRPr lang="ru-RU" sz="2600" b="1" dirty="0" smtClean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26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Попова Ада Андреевна</a:t>
            </a:r>
            <a:endParaRPr lang="ru-RU" sz="2600" b="1" dirty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www.tadviser.ru/images/6/64/Logo-%D0%A7%D0%93%D0%9F%D0%A3-%D0%A7%D0%B5%D0%BB%D1%8F%D0%B1%D0%B8%D0%BD%D1%81%D0%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115616" cy="112892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771800" y="645789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132078"/>
            <a:ext cx="9144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автоматического расчета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Критерий Фишера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действие целеполагания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123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36712"/>
            <a:ext cx="9144000" cy="6021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Ось значимости</a:t>
            </a:r>
            <a:endParaRPr lang="ru-RU" sz="2400" b="1" dirty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" y="836712"/>
          <a:ext cx="9143999" cy="3246756"/>
        </p:xfrm>
        <a:graphic>
          <a:graphicData uri="http://schemas.openxmlformats.org/drawingml/2006/table">
            <a:tbl>
              <a:tblPr/>
              <a:tblGrid>
                <a:gridCol w="2483767"/>
                <a:gridCol w="2520279"/>
                <a:gridCol w="2659059"/>
                <a:gridCol w="1480894"/>
              </a:tblGrid>
              <a:tr h="6602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Этапы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эксперимента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"Есть эффект": задача решена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"Нет эффекта": задача не решена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936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испытуемых, чел.(%)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испытуемых, чел.(%)</a:t>
                      </a:r>
                      <a:endParaRPr lang="ru-RU" sz="20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Констатирующий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эксперимент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smtClean="0">
                          <a:latin typeface="Times New Roman"/>
                          <a:ea typeface="Times New Roman"/>
                          <a:cs typeface="Calibri"/>
                        </a:rPr>
                        <a:t>7 (29.2%)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17 (70.8%)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Calibri"/>
                        </a:rPr>
                        <a:t>24 (100%)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619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Контрольный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эксперимент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Calibri"/>
                        </a:rPr>
                        <a:t>15 (62.5%)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9 (37.5%)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24 (100%)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grpSp>
        <p:nvGrpSpPr>
          <p:cNvPr id="33811" name="Group 19"/>
          <p:cNvGrpSpPr>
            <a:grpSpLocks/>
          </p:cNvGrpSpPr>
          <p:nvPr/>
        </p:nvGrpSpPr>
        <p:grpSpPr bwMode="auto">
          <a:xfrm>
            <a:off x="1187624" y="4869160"/>
            <a:ext cx="6696744" cy="1080120"/>
            <a:chOff x="3785" y="4155"/>
            <a:chExt cx="5118" cy="917"/>
          </a:xfrm>
        </p:grpSpPr>
        <p:sp>
          <p:nvSpPr>
            <p:cNvPr id="33812" name="Arc 20"/>
            <p:cNvSpPr>
              <a:spLocks/>
            </p:cNvSpPr>
            <p:nvPr/>
          </p:nvSpPr>
          <p:spPr bwMode="auto">
            <a:xfrm>
              <a:off x="3785" y="4231"/>
              <a:ext cx="1743" cy="8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3" name="Arc 21"/>
            <p:cNvSpPr>
              <a:spLocks/>
            </p:cNvSpPr>
            <p:nvPr/>
          </p:nvSpPr>
          <p:spPr bwMode="auto">
            <a:xfrm>
              <a:off x="6451" y="4231"/>
              <a:ext cx="774" cy="8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4" name="Arc 22"/>
            <p:cNvSpPr>
              <a:spLocks/>
            </p:cNvSpPr>
            <p:nvPr/>
          </p:nvSpPr>
          <p:spPr bwMode="auto">
            <a:xfrm flipH="1">
              <a:off x="5525" y="4231"/>
              <a:ext cx="923" cy="8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5" name="Arc 23"/>
            <p:cNvSpPr>
              <a:spLocks/>
            </p:cNvSpPr>
            <p:nvPr/>
          </p:nvSpPr>
          <p:spPr bwMode="auto">
            <a:xfrm flipH="1">
              <a:off x="7222" y="4155"/>
              <a:ext cx="1681" cy="91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>
            <a:off x="1043608" y="6021288"/>
            <a:ext cx="6840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47664" y="6021288"/>
            <a:ext cx="5688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1, 64                     2,31    2,359                                                                              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43608" y="5157192"/>
            <a:ext cx="7346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4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зона                                                     </a:t>
            </a:r>
            <a:r>
              <a:rPr lang="ru-RU" sz="2400" b="1" dirty="0" err="1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зона</a:t>
            </a:r>
            <a:r>
              <a:rPr lang="ru-RU" sz="24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b="1" dirty="0" err="1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dirty="0" err="1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езначимости</a:t>
            </a:r>
            <a:r>
              <a:rPr lang="ru-RU" sz="24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                                    значимости</a:t>
            </a:r>
            <a:endParaRPr lang="ru-RU" sz="2400" b="1" dirty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123365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автоматического расчета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Критерий Фишера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действие планирования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123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025352"/>
            <a:ext cx="9144000" cy="58326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Ось значимости</a:t>
            </a:r>
            <a:endParaRPr lang="ru-RU" sz="2400" b="1" dirty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1187624" y="5013176"/>
            <a:ext cx="6696744" cy="1152128"/>
            <a:chOff x="3785" y="4155"/>
            <a:chExt cx="5118" cy="917"/>
          </a:xfrm>
        </p:grpSpPr>
        <p:sp>
          <p:nvSpPr>
            <p:cNvPr id="33812" name="Arc 20"/>
            <p:cNvSpPr>
              <a:spLocks/>
            </p:cNvSpPr>
            <p:nvPr/>
          </p:nvSpPr>
          <p:spPr bwMode="auto">
            <a:xfrm>
              <a:off x="3785" y="4231"/>
              <a:ext cx="1743" cy="8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3" name="Arc 21"/>
            <p:cNvSpPr>
              <a:spLocks/>
            </p:cNvSpPr>
            <p:nvPr/>
          </p:nvSpPr>
          <p:spPr bwMode="auto">
            <a:xfrm>
              <a:off x="6451" y="4231"/>
              <a:ext cx="774" cy="8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4" name="Arc 22"/>
            <p:cNvSpPr>
              <a:spLocks/>
            </p:cNvSpPr>
            <p:nvPr/>
          </p:nvSpPr>
          <p:spPr bwMode="auto">
            <a:xfrm flipH="1">
              <a:off x="5525" y="4231"/>
              <a:ext cx="923" cy="8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815" name="Arc 23"/>
            <p:cNvSpPr>
              <a:spLocks/>
            </p:cNvSpPr>
            <p:nvPr/>
          </p:nvSpPr>
          <p:spPr bwMode="auto">
            <a:xfrm flipH="1">
              <a:off x="7222" y="4155"/>
              <a:ext cx="1681" cy="91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>
            <a:off x="1043608" y="6165304"/>
            <a:ext cx="68407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47664" y="6165304"/>
            <a:ext cx="5688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1, 64                     2,31    2,453                                                                                 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9592" y="5373216"/>
            <a:ext cx="7346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4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зона                                                     </a:t>
            </a:r>
            <a:r>
              <a:rPr lang="ru-RU" sz="2400" b="1" dirty="0" err="1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зона</a:t>
            </a:r>
            <a:r>
              <a:rPr lang="ru-RU" sz="24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b="1" dirty="0" err="1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dirty="0" err="1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езначимости</a:t>
            </a:r>
            <a:r>
              <a:rPr lang="ru-RU" sz="24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                                    значимости</a:t>
            </a:r>
            <a:endParaRPr lang="ru-RU" sz="2400" b="1" dirty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0" y="836713"/>
          <a:ext cx="9144000" cy="3525240"/>
        </p:xfrm>
        <a:graphic>
          <a:graphicData uri="http://schemas.openxmlformats.org/drawingml/2006/table">
            <a:tbl>
              <a:tblPr/>
              <a:tblGrid>
                <a:gridCol w="2411760"/>
                <a:gridCol w="2448272"/>
                <a:gridCol w="2592288"/>
                <a:gridCol w="1691680"/>
              </a:tblGrid>
              <a:tr h="70443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Этапы 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эксперимента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"Есть эффект": задача решена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"Нет эффекта": задача не решена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Всего</a:t>
                      </a:r>
                      <a:endParaRPr lang="ru-RU" sz="20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</a:tr>
              <a:tr h="9959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испытуемых, чел.(%)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испытуемых, чел.(%)</a:t>
                      </a:r>
                      <a:endParaRPr lang="ru-RU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5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Констатирующий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эксперимент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5 (20.8%)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19 (79.2%)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Calibri"/>
                        </a:rPr>
                        <a:t>24 (100%)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8551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Контрольный 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эксперимент</a:t>
                      </a:r>
                      <a:endParaRPr lang="ru-RU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13 (54.2%)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11 (45.8%)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65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24 (100%)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0480" marR="30480" marT="30480" marB="3048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ikar62.ru/upload/images/7b/7b5c91860260e489968b3c364722f494thumb640x480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" y="1"/>
            <a:ext cx="9143999" cy="5157191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419708"/>
            <a:ext cx="9144000" cy="36009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ru-RU" sz="36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Разработанная </a:t>
            </a: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уроков по формированию </a:t>
            </a: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регулятивных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     универсальных учебных действий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     целеполагания и планирования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     является </a:t>
            </a: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эффективной.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Данные действия формируются поэтапно, в процессе  многократного повторения</a:t>
            </a:r>
            <a:endParaRPr lang="ru-RU" sz="3200" b="1" dirty="0" smtClean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2559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Вывод: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1236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266" y="2996952"/>
            <a:ext cx="8065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Спасибо за внимание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1236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-180691"/>
            <a:ext cx="914400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Сравнительная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диаграмма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уровней 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РУУД целеполагания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констатирующем и промежуточном 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контрольном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23528" y="1916832"/>
          <a:ext cx="8808760" cy="4104456"/>
        </p:xfrm>
        <a:graphic>
          <a:graphicData uri="http://schemas.openxmlformats.org/presentationml/2006/ole">
            <p:oleObj spid="_x0000_s29699" name="Диаграмма" r:id="rId3" imgW="5699855" imgH="2568040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-180691"/>
            <a:ext cx="914400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Сравнительная диаграмма 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уровней 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РУУД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планирования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констатирующем и промежуточном и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контрольном этапе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755576" y="1484784"/>
          <a:ext cx="8388424" cy="5040560"/>
        </p:xfrm>
        <a:graphic>
          <a:graphicData uri="http://schemas.openxmlformats.org/presentationml/2006/ole">
            <p:oleObj spid="_x0000_s30723" name="Диаграмма" r:id="rId3" imgW="5707414" imgH="2537376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Фрагмент урока  математики  1 класс по теме: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980727"/>
          <a:ext cx="9144000" cy="590778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572000"/>
                <a:gridCol w="4572000"/>
              </a:tblGrid>
              <a:tr h="3275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Деятельность  </a:t>
                      </a:r>
                      <a:r>
                        <a:rPr lang="ru-RU" sz="2000" baseline="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ru-RU" sz="20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учителя</a:t>
                      </a:r>
                      <a:endParaRPr lang="ru-RU" sz="2000" dirty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Деятельность</a:t>
                      </a:r>
                      <a:r>
                        <a:rPr lang="ru-RU" sz="2000" baseline="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  </a:t>
                      </a:r>
                      <a:r>
                        <a:rPr lang="ru-RU" sz="20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учеников</a:t>
                      </a:r>
                      <a:endParaRPr lang="ru-RU" sz="2000" dirty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+mj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9750">
                <a:tc>
                  <a:txBody>
                    <a:bodyPr/>
                    <a:lstStyle/>
                    <a:p>
                      <a:r>
                        <a:rPr kumimoji="0" lang="ru-RU" sz="2000" i="1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На этапе открытия новых знаний дети работают над задачей из учебника.</a:t>
                      </a: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- Прочитайте задание.</a:t>
                      </a:r>
                      <a:r>
                        <a:rPr kumimoji="0" lang="ru-RU" sz="2000" kern="1200" baseline="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Что нужно сделать? Посмотрите на доску.</a:t>
                      </a:r>
                    </a:p>
                    <a:p>
                      <a:r>
                        <a:rPr kumimoji="0" lang="ru-RU" sz="2000" i="1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Учитель предлагает определить цель задания, для этого предлагает учащимся </a:t>
                      </a:r>
                      <a:r>
                        <a:rPr kumimoji="0" lang="ru-RU" sz="2000" i="1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восстановит</a:t>
                      </a:r>
                      <a:r>
                        <a:rPr kumimoji="0" lang="ru-RU" sz="2000" i="1" kern="1200" baseline="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kumimoji="0" lang="ru-RU" sz="2000" i="1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«рассыпанную</a:t>
                      </a:r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» </a:t>
                      </a:r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kumimoji="0" lang="ru-RU" sz="2000" i="1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цель </a:t>
                      </a:r>
                      <a:r>
                        <a:rPr kumimoji="0" lang="ru-RU" sz="2000" i="1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и обосновать свой выбор.</a:t>
                      </a: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- А зачем нам выполнять это задание?</a:t>
                      </a:r>
                    </a:p>
                    <a:p>
                      <a:endParaRPr kumimoji="0" lang="ru-RU" sz="2000" kern="1200" dirty="0" smtClean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-Мы встречали раньше такие задания? Умеем выполнять такую работу?</a:t>
                      </a: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- Что мы для этого должны знать?</a:t>
                      </a: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- Давайте сделаем вывод: главная цель задания –</a:t>
                      </a:r>
                    </a:p>
                    <a:p>
                      <a:endParaRPr lang="ru-RU" sz="2000" dirty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0" lang="ru-RU" sz="2000" kern="1200" dirty="0" smtClean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 algn="ctr"/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«Рассыпанная</a:t>
                      </a:r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» цель:</a:t>
                      </a: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1)решить,  вопросы,  выбрать, задачи, составить, к, условию,  и задачи</a:t>
                      </a: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2) подходящие научиться вопросы задачи к подбирать условию.</a:t>
                      </a:r>
                    </a:p>
                    <a:p>
                      <a:endParaRPr kumimoji="0" lang="ru-RU" sz="2000" kern="1200" dirty="0" smtClean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Научиться подбирать вопросы к условию задачи, составлять задачи и решать их</a:t>
                      </a:r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endParaRPr kumimoji="0" lang="ru-RU" sz="2000" kern="1200" dirty="0" smtClean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Нет</a:t>
                      </a:r>
                      <a:endParaRPr kumimoji="0" lang="ru-RU" sz="2000" kern="1200" dirty="0" smtClean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+mj-lt"/>
                        <a:cs typeface="Arial" pitchFamily="34" charset="0"/>
                      </a:endParaRP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- Как правильно подбирать подходящие вопросы к условию задачи?</a:t>
                      </a: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  <a:solidFill>
                            <a:srgbClr val="001236"/>
                          </a:solidFill>
                          <a:latin typeface="+mj-lt"/>
                          <a:cs typeface="Arial" pitchFamily="34" charset="0"/>
                        </a:rPr>
                        <a:t>- Подбирать подходящие вопросы к условию задачи, решать составленные задачи.</a:t>
                      </a:r>
                      <a:endParaRPr kumimoji="0" lang="ru-RU" sz="2000" kern="1200" dirty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720"/>
            <a:ext cx="9144000" cy="59492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081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Фрагмент урока  математики  1 класс по теме: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задач»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908720"/>
          <a:ext cx="9144000" cy="590914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572000"/>
                <a:gridCol w="4572000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Деятельность  </a:t>
                      </a:r>
                      <a:r>
                        <a:rPr lang="ru-RU" sz="2400" baseline="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 </a:t>
                      </a:r>
                      <a:r>
                        <a:rPr lang="ru-RU" sz="24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учителя</a:t>
                      </a:r>
                      <a:endParaRPr lang="ru-RU" sz="2400" b="1" dirty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Деятельность</a:t>
                      </a:r>
                      <a:r>
                        <a:rPr lang="ru-RU" sz="2400" baseline="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  </a:t>
                      </a:r>
                      <a:r>
                        <a:rPr lang="ru-RU" sz="24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учеников</a:t>
                      </a:r>
                      <a:endParaRPr lang="ru-RU" sz="2400" b="1" dirty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5569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-Хорошо, теперь  наметим план действий. </a:t>
                      </a:r>
                    </a:p>
                    <a:p>
                      <a:r>
                        <a:rPr kumimoji="0" lang="ru-RU" sz="2400" i="1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Учитель открывает на доске план с недостающими элементами, пропущенными пунктами. </a:t>
                      </a:r>
                      <a:r>
                        <a:rPr kumimoji="0" lang="ru-RU" sz="2400" i="1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Совместно </a:t>
                      </a:r>
                      <a:r>
                        <a:rPr kumimoji="0" lang="ru-RU" sz="2400" i="1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с учителем дети восстанавливают «испорченный» план работы</a:t>
                      </a:r>
                      <a:r>
                        <a:rPr kumimoji="0" lang="ru-RU" sz="2400" i="1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.</a:t>
                      </a:r>
                      <a:endParaRPr kumimoji="0" lang="ru-RU" sz="2000" kern="1200" dirty="0" smtClean="0">
                        <a:ln>
                          <a:solidFill>
                            <a:srgbClr val="001236"/>
                          </a:solidFill>
                        </a:ln>
                      </a:endParaRPr>
                    </a:p>
                    <a:p>
                      <a:endParaRPr kumimoji="0" lang="ru-RU" sz="2000" kern="1200" dirty="0" smtClean="0">
                        <a:ln>
                          <a:solidFill>
                            <a:srgbClr val="001236"/>
                          </a:solidFill>
                        </a:ln>
                      </a:endParaRPr>
                    </a:p>
                    <a:p>
                      <a:r>
                        <a:rPr kumimoji="0" lang="ru-RU" sz="24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- </a:t>
                      </a:r>
                      <a:r>
                        <a:rPr kumimoji="0" lang="ru-RU" sz="24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Все этапы понятны? Желаю удачи! </a:t>
                      </a:r>
                    </a:p>
                    <a:p>
                      <a:r>
                        <a:rPr kumimoji="0" lang="ru-RU" sz="2000" i="1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Далее работают по плану в группах </a:t>
                      </a:r>
                    </a:p>
                    <a:p>
                      <a:r>
                        <a:rPr kumimoji="0" lang="ru-RU" sz="2000" i="1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После чего сверяют свои решения с эталоном.</a:t>
                      </a:r>
                      <a:endParaRPr lang="ru-RU" sz="2000" i="1" dirty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ln>
                          <a:solidFill>
                            <a:srgbClr val="001236"/>
                          </a:solidFill>
                        </a:ln>
                      </a:endParaRPr>
                    </a:p>
                    <a:p>
                      <a:r>
                        <a:rPr kumimoji="0" lang="ru-RU" sz="22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План:</a:t>
                      </a:r>
                    </a:p>
                    <a:p>
                      <a:r>
                        <a:rPr kumimoji="0" lang="ru-RU" sz="22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1) Прочитайте ….. задачи</a:t>
                      </a:r>
                    </a:p>
                    <a:p>
                      <a:r>
                        <a:rPr kumimoji="0" lang="ru-RU" sz="22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 2) О чем или о ком  говорится  в задаче?</a:t>
                      </a:r>
                    </a:p>
                    <a:p>
                      <a:r>
                        <a:rPr kumimoji="0" lang="ru-RU" sz="22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3) "Наблюдение и эксперимент" (рисунок ладони)</a:t>
                      </a:r>
                    </a:p>
                    <a:p>
                      <a:r>
                        <a:rPr kumimoji="0" lang="ru-RU" sz="22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4) Составь …..</a:t>
                      </a:r>
                    </a:p>
                    <a:p>
                      <a:r>
                        <a:rPr kumimoji="0" lang="ru-RU" sz="22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5) Прочитайте «?»</a:t>
                      </a:r>
                    </a:p>
                    <a:p>
                      <a:r>
                        <a:rPr kumimoji="0" lang="ru-RU" sz="22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6) Выберите «?», которые не подходят к условию.</a:t>
                      </a:r>
                    </a:p>
                    <a:p>
                      <a:r>
                        <a:rPr kumimoji="0" lang="ru-RU" sz="22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7) Соберите задачи</a:t>
                      </a:r>
                    </a:p>
                    <a:p>
                      <a:r>
                        <a:rPr kumimoji="0" lang="ru-RU" sz="22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8) Решите пример</a:t>
                      </a:r>
                    </a:p>
                    <a:p>
                      <a:endParaRPr kumimoji="0" lang="ru-RU" sz="2000" kern="1200" dirty="0" smtClean="0">
                        <a:ln>
                          <a:solidFill>
                            <a:srgbClr val="001236"/>
                          </a:solidFill>
                        </a:ln>
                      </a:endParaRPr>
                    </a:p>
                    <a:p>
                      <a:endParaRPr kumimoji="0" lang="ru-RU" sz="2000" kern="1200" dirty="0" smtClean="0">
                        <a:ln>
                          <a:solidFill>
                            <a:srgbClr val="001236"/>
                          </a:solidFill>
                        </a:ln>
                      </a:endParaRPr>
                    </a:p>
                    <a:p>
                      <a:r>
                        <a:rPr kumimoji="0" lang="ru-RU" sz="2000" kern="1200" dirty="0" smtClean="0">
                          <a:ln>
                            <a:solidFill>
                              <a:srgbClr val="001236"/>
                            </a:solidFill>
                          </a:ln>
                        </a:rPr>
                        <a:t>Задание №3 учебника на с.10 </a:t>
                      </a:r>
                      <a:endParaRPr kumimoji="0" lang="ru-RU" sz="2000" kern="1200" dirty="0">
                        <a:ln>
                          <a:solidFill>
                            <a:srgbClr val="001236"/>
                          </a:solidFill>
                        </a:ln>
                        <a:solidFill>
                          <a:srgbClr val="001236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12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1357896"/>
            <a:ext cx="8712968" cy="50783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Необходимость формирования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регулятивных универсальных учебных действий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целеполагания и планирования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недостаточность проработанности методики формирования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этих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универсальных действий </a:t>
            </a:r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урочной деятельности </a:t>
            </a:r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младших школьников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0648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противоречие</a:t>
            </a:r>
          </a:p>
        </p:txBody>
      </p:sp>
      <p:pic>
        <p:nvPicPr>
          <p:cNvPr id="4" name="Picture 2" descr="http://www.tadviser.ru/images/6/64/Logo-%D0%A7%D0%93%D0%9F%D0%A3-%D0%A7%D0%B5%D0%BB%D1%8F%D0%B1%D0%B8%D0%BD%D1%81%D0%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043608" cy="1056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268761"/>
            <a:ext cx="8424936" cy="52805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Конкретизация методики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формирования регулятивных универсальных учебных действий целеполагания и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планирования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младших школьников </a:t>
            </a:r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уроках математики  и </a:t>
            </a:r>
            <a:endParaRPr lang="ru-RU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3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условия эффективного внедрения методики </a:t>
            </a:r>
            <a:endParaRPr lang="ru-RU" sz="36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школу №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г.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Советский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260648"/>
            <a:ext cx="7056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Цель работы:</a:t>
            </a:r>
          </a:p>
        </p:txBody>
      </p:sp>
      <p:pic>
        <p:nvPicPr>
          <p:cNvPr id="4" name="Picture 2" descr="http://www.tadviser.ru/images/6/64/Logo-%D0%A7%D0%93%D0%9F%D0%A3-%D0%A7%D0%B5%D0%BB%D1%8F%D0%B1%D0%B8%D0%BD%D1%81%D0%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"/>
            <a:ext cx="1040325" cy="10527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620689"/>
            <a:ext cx="8676456" cy="63709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indent="4508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146050" algn="l"/>
              </a:tabLst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Выполнить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обзорно-аналитические исследования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психолого-педагогической  литературы по теме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исследования</a:t>
            </a:r>
            <a:endParaRPr lang="ru-RU" sz="2400" dirty="0" smtClean="0">
              <a:solidFill>
                <a:srgbClr val="001236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46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Изучить</a:t>
            </a: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возможности методики формирования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регулятивных универсальных учебных действий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целеполагания и планирования в младшем школьном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возрасте на уроках математики </a:t>
            </a: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и  </a:t>
            </a:r>
            <a:r>
              <a:rPr lang="ru-RU" sz="2400" b="1" i="1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выявить </a:t>
            </a: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условия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      её эффективного использования на уроках </a:t>
            </a: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cs typeface="Arial" pitchFamily="34" charset="0"/>
              </a:rPr>
              <a:t>математики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123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46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систему уроков по  формированию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регулятивных универсальных учебных действий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целеполагания и планирования  младших школьников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на уроках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математики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123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146050" algn="l"/>
              </a:tabLst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Провести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опытно-экспериментальную работу по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проверке эффективности системы уроков по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формированию регулятивных универсальных учебных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6050" algn="l"/>
              </a:tabLst>
            </a:pP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действий целеполагания и планирования</a:t>
            </a:r>
            <a:r>
              <a:rPr lang="ru-RU" sz="2400" dirty="0" smtClean="0">
                <a:solidFill>
                  <a:srgbClr val="00123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60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Образовательной  системе  «Школа-2100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123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123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0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146050" algn="l"/>
              </a:tabLst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Задачи:</a:t>
            </a:r>
            <a:endParaRPr lang="ru-RU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1236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836712"/>
            <a:ext cx="8496944" cy="206210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0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процесс формирования регулятивных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0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универсальных учебных действий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050" algn="l"/>
              </a:tabLst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планирования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05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младших школьников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789040"/>
            <a:ext cx="8496944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формирование регулятивных универсальных учебных действий целеполагания и планирования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младших школьников на уроках математики в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Образовательной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системе 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«Школа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- 2100»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068960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46050" algn="l"/>
              </a:tabLst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Предмет исследования: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0"/>
            <a:ext cx="69616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  <a:tabLst>
                <a:tab pos="146050" algn="l"/>
              </a:tabLst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1236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Объект исследования: </a:t>
            </a:r>
          </a:p>
        </p:txBody>
      </p:sp>
      <p:pic>
        <p:nvPicPr>
          <p:cNvPr id="6" name="Picture 2" descr="http://www.tadviser.ru/images/6/64/Logo-%D0%A7%D0%93%D0%9F%D0%A3-%D0%A7%D0%B5%D0%BB%D1%8F%D0%B1%D0%B8%D0%BD%D1%81%D0%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1043608" cy="803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8717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Уровень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РУУД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целеполагания и планирования на констатирующем этапе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793" y="908720"/>
          <a:ext cx="8869909" cy="5400600"/>
        </p:xfrm>
        <a:graphic>
          <a:graphicData uri="http://schemas.openxmlformats.org/presentationml/2006/ole">
            <p:oleObj spid="_x0000_s1028" name="Диаграмма" r:id="rId3" imgW="5311141" imgH="2202226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3974"/>
            <a:ext cx="9144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Сравнительная диаграмма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уровней 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РУУД целеполагания и планирования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констатирующем и промежуточном этапе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51520" y="1340768"/>
          <a:ext cx="8892480" cy="5517232"/>
        </p:xfrm>
        <a:graphic>
          <a:graphicData uri="http://schemas.openxmlformats.org/presentationml/2006/ole">
            <p:oleObj spid="_x0000_s25603" name="Диаграмма" r:id="rId3" imgW="5684523" imgH="4023306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83672"/>
            <a:ext cx="9143999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Уровень </a:t>
            </a:r>
            <a:r>
              <a:rPr lang="ru-RU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РУУД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целеполагания и планирования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контрольном этапе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467544" y="1340768"/>
          <a:ext cx="8676456" cy="5184576"/>
        </p:xfrm>
        <a:graphic>
          <a:graphicData uri="http://schemas.openxmlformats.org/presentationml/2006/ole">
            <p:oleObj spid="_x0000_s27651" name="Диаграмма" r:id="rId3" imgW="5349148" imgH="2240233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3974"/>
            <a:ext cx="914400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Сравнительная диаграмма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уровней 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сформированности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РУУД целеполагания и планирования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констатирующем 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контрольном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этапе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"/>
          <p:cNvGraphicFramePr/>
          <p:nvPr/>
        </p:nvGraphicFramePr>
        <p:xfrm>
          <a:off x="0" y="980728"/>
          <a:ext cx="91440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577</TotalTime>
  <Words>720</Words>
  <Application>Microsoft Office PowerPoint</Application>
  <PresentationFormat>Экран (4:3)</PresentationFormat>
  <Paragraphs>176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Солнцестояние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Фрагмент урока  математики  1 класс по теме:  «Решение задач» </vt:lpstr>
      <vt:lpstr>Фрагмент урока  математики  1 класс по теме:  «Решение задач»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РФ ФБГОУ ВПО  «Челябинский Государственный Педагогический Университет» Факультет подготовки УНК Кафедра МЕ и МПМиЕ </dc:title>
  <dc:creator>МАША</dc:creator>
  <cp:lastModifiedBy>МАША</cp:lastModifiedBy>
  <cp:revision>63</cp:revision>
  <dcterms:created xsi:type="dcterms:W3CDTF">2014-01-21T16:51:49Z</dcterms:created>
  <dcterms:modified xsi:type="dcterms:W3CDTF">2014-04-10T16:50:53Z</dcterms:modified>
</cp:coreProperties>
</file>