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F8B6D-3C61-44EE-BCEE-9CD09BB6BD13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9A7BA-6C36-4CA2-BC54-9ACAD561074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69CACF6-CFA2-469D-AD19-615C40EBF2EF}" type="slidenum">
              <a:rPr lang="ru-RU" smtClean="0"/>
              <a:pPr eaLnBrk="1" hangingPunct="1">
                <a:defRPr/>
              </a:pPr>
              <a:t>2</a:t>
            </a:fld>
            <a:endParaRPr lang="ru-RU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64868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A478ED9-A7BC-4431-9EF7-B5452A23CDC1}" type="slidenum">
              <a:rPr lang="ru-RU" smtClean="0"/>
              <a:pPr eaLnBrk="1" hangingPunct="1"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65892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9AA57D3-61DD-42CB-BDD0-A5E33F532F18}" type="slidenum">
              <a:rPr lang="ru-RU" smtClean="0"/>
              <a:pPr eaLnBrk="1" hangingPunct="1"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3" Type="http://schemas.openxmlformats.org/officeDocument/2006/relationships/hyperlink" Target="http://ruprom-image.s3.amazonaws.com/140181_w640_h640_1111111111111.jpg" TargetMode="External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jpe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8.wmf"/><Relationship Id="rId5" Type="http://schemas.openxmlformats.org/officeDocument/2006/relationships/image" Target="../media/image24.png"/><Relationship Id="rId10" Type="http://schemas.openxmlformats.org/officeDocument/2006/relationships/image" Target="../media/image27.jpeg"/><Relationship Id="rId4" Type="http://schemas.openxmlformats.org/officeDocument/2006/relationships/image" Target="../media/image23.wmf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143000"/>
            <a:ext cx="8496300" cy="18288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 smtClean="0"/>
              <a:t>Организация преемственности позволит сохранять и развивать достижения начальной школы</a:t>
            </a:r>
          </a:p>
        </p:txBody>
      </p:sp>
      <p:pic>
        <p:nvPicPr>
          <p:cNvPr id="737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292600"/>
            <a:ext cx="296545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Line 11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4445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73733" name="Picture 12" descr="сай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0"/>
            <a:ext cx="16002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4" name="Line 10"/>
          <p:cNvSpPr>
            <a:spLocks noChangeShapeType="1"/>
          </p:cNvSpPr>
          <p:nvPr/>
        </p:nvSpPr>
        <p:spPr bwMode="auto">
          <a:xfrm>
            <a:off x="0" y="6308725"/>
            <a:ext cx="9144000" cy="0"/>
          </a:xfrm>
          <a:prstGeom prst="line">
            <a:avLst/>
          </a:prstGeom>
          <a:noFill/>
          <a:ln w="44450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3735" name="Прямоугольник 2"/>
          <p:cNvSpPr>
            <a:spLocks noChangeArrowheads="1"/>
          </p:cNvSpPr>
          <p:nvPr/>
        </p:nvSpPr>
        <p:spPr bwMode="auto">
          <a:xfrm>
            <a:off x="5786438" y="6357938"/>
            <a:ext cx="273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© ООО «Баласс», 2013.</a:t>
            </a:r>
          </a:p>
        </p:txBody>
      </p:sp>
      <p:pic>
        <p:nvPicPr>
          <p:cNvPr id="73736" name="Picture 9" descr="Рисунок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59800" y="6340475"/>
            <a:ext cx="5143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1781175"/>
            <a:ext cx="8305800" cy="5915025"/>
            <a:chOff x="336" y="1122"/>
            <a:chExt cx="5232" cy="3726"/>
          </a:xfrm>
        </p:grpSpPr>
        <p:pic>
          <p:nvPicPr>
            <p:cNvPr id="133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" y="1122"/>
              <a:ext cx="5136" cy="3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8" name="Rectangle 4"/>
            <p:cNvSpPr>
              <a:spLocks noChangeArrowheads="1"/>
            </p:cNvSpPr>
            <p:nvPr/>
          </p:nvSpPr>
          <p:spPr bwMode="auto">
            <a:xfrm>
              <a:off x="4608" y="1152"/>
              <a:ext cx="960" cy="8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31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9144000" cy="11430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0000FF"/>
                </a:solidFill>
              </a:rPr>
              <a:t>Преемственность новых стандартов</a:t>
            </a:r>
            <a:endParaRPr lang="ru-RU" sz="2400" b="1" dirty="0" smtClean="0">
              <a:solidFill>
                <a:srgbClr val="0000FF"/>
              </a:solidFill>
            </a:endParaRP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228600" y="3078163"/>
            <a:ext cx="1371600" cy="579437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ФГОС</a:t>
            </a: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1447800" y="2392363"/>
            <a:ext cx="1371600" cy="5794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ФГОС</a:t>
            </a: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2743200" y="1782763"/>
            <a:ext cx="1371600" cy="5794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ФГОС</a:t>
            </a:r>
          </a:p>
        </p:txBody>
      </p:sp>
      <p:sp>
        <p:nvSpPr>
          <p:cNvPr id="116745" name="AutoShape 9"/>
          <p:cNvSpPr>
            <a:spLocks noChangeArrowheads="1"/>
          </p:cNvSpPr>
          <p:nvPr/>
        </p:nvSpPr>
        <p:spPr bwMode="auto">
          <a:xfrm>
            <a:off x="1600200" y="5029200"/>
            <a:ext cx="3505200" cy="1676400"/>
          </a:xfrm>
          <a:prstGeom prst="wedgeRoundRectCallout">
            <a:avLst>
              <a:gd name="adj1" fmla="val -51495"/>
              <a:gd name="adj2" fmla="val -131343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>
                <a:solidFill>
                  <a:srgbClr val="0000FF"/>
                </a:solidFill>
              </a:rPr>
              <a:t>Официально принят, действует. Первые ученики пошли учиться по нему 1 сентября 2011 года. </a:t>
            </a:r>
            <a:r>
              <a:rPr lang="ru-RU" sz="2000" b="1"/>
              <a:t> </a:t>
            </a:r>
          </a:p>
        </p:txBody>
      </p:sp>
      <p:sp>
        <p:nvSpPr>
          <p:cNvPr id="116746" name="AutoShape 10"/>
          <p:cNvSpPr>
            <a:spLocks noChangeArrowheads="1"/>
          </p:cNvSpPr>
          <p:nvPr/>
        </p:nvSpPr>
        <p:spPr bwMode="auto">
          <a:xfrm>
            <a:off x="4800600" y="2895600"/>
            <a:ext cx="4164013" cy="2333625"/>
          </a:xfrm>
          <a:prstGeom prst="wedgeRoundRectCallout">
            <a:avLst>
              <a:gd name="adj1" fmla="val -98759"/>
              <a:gd name="adj2" fmla="val -55171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>
                <a:solidFill>
                  <a:srgbClr val="0000FF"/>
                </a:solidFill>
              </a:rPr>
              <a:t>Официально принят в конце 2010 года. Прошли экспертизу учебники 5–9-го кл.  Самый поздний срок его введения – 1 сентября 2015 года.</a:t>
            </a:r>
            <a:endParaRPr lang="ru-RU" sz="2000" b="1"/>
          </a:p>
        </p:txBody>
      </p:sp>
      <p:sp>
        <p:nvSpPr>
          <p:cNvPr id="116747" name="AutoShape 11"/>
          <p:cNvSpPr>
            <a:spLocks noChangeArrowheads="1"/>
          </p:cNvSpPr>
          <p:nvPr/>
        </p:nvSpPr>
        <p:spPr bwMode="auto">
          <a:xfrm>
            <a:off x="5410200" y="1676400"/>
            <a:ext cx="3733800" cy="1066800"/>
          </a:xfrm>
          <a:prstGeom prst="wedgeRoundRectCallout">
            <a:avLst>
              <a:gd name="adj1" fmla="val -85162"/>
              <a:gd name="adj2" fmla="val 9079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>
                <a:solidFill>
                  <a:srgbClr val="0000FF"/>
                </a:solidFill>
              </a:rPr>
              <a:t>Официально принят в 2012 году. </a:t>
            </a:r>
            <a:r>
              <a:rPr lang="ru-RU" sz="2000" b="1"/>
              <a:t> </a:t>
            </a:r>
          </a:p>
        </p:txBody>
      </p:sp>
      <p:sp>
        <p:nvSpPr>
          <p:cNvPr id="116748" name="Line 12"/>
          <p:cNvSpPr>
            <a:spLocks noChangeShapeType="1"/>
          </p:cNvSpPr>
          <p:nvPr/>
        </p:nvSpPr>
        <p:spPr bwMode="auto">
          <a:xfrm flipV="1">
            <a:off x="152400" y="1447800"/>
            <a:ext cx="2743200" cy="1295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6749" name="Text Box 13"/>
          <p:cNvSpPr txBox="1">
            <a:spLocks noChangeArrowheads="1"/>
          </p:cNvSpPr>
          <p:nvPr/>
        </p:nvSpPr>
        <p:spPr bwMode="auto">
          <a:xfrm rot="-1562024">
            <a:off x="0" y="1371600"/>
            <a:ext cx="289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00FF"/>
                </a:solidFill>
              </a:rPr>
              <a:t>Единая система целей-результатов </a:t>
            </a:r>
          </a:p>
        </p:txBody>
      </p:sp>
      <p:pic>
        <p:nvPicPr>
          <p:cNvPr id="13324" name="Picture 15" descr="сай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0"/>
            <a:ext cx="16002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5" name="Line 7"/>
          <p:cNvSpPr>
            <a:spLocks noChangeShapeType="1"/>
          </p:cNvSpPr>
          <p:nvPr/>
        </p:nvSpPr>
        <p:spPr bwMode="auto">
          <a:xfrm>
            <a:off x="0" y="404813"/>
            <a:ext cx="3541713" cy="0"/>
          </a:xfrm>
          <a:prstGeom prst="line">
            <a:avLst/>
          </a:prstGeom>
          <a:noFill/>
          <a:ln w="44450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6" name="Line 8"/>
          <p:cNvSpPr>
            <a:spLocks noChangeShapeType="1"/>
          </p:cNvSpPr>
          <p:nvPr/>
        </p:nvSpPr>
        <p:spPr bwMode="auto">
          <a:xfrm>
            <a:off x="5073650" y="404813"/>
            <a:ext cx="4070350" cy="0"/>
          </a:xfrm>
          <a:prstGeom prst="line">
            <a:avLst/>
          </a:prstGeom>
          <a:noFill/>
          <a:ln w="44450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5" grpId="0" animBg="1"/>
      <p:bldP spid="116746" grpId="0" animBg="1"/>
      <p:bldP spid="116747" grpId="0" animBg="1"/>
      <p:bldP spid="116748" grpId="0" animBg="1"/>
      <p:bldP spid="1167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>
            <a:grpSpLocks/>
          </p:cNvGrpSpPr>
          <p:nvPr/>
        </p:nvGrpSpPr>
        <p:grpSpPr bwMode="auto">
          <a:xfrm>
            <a:off x="4140200" y="47625"/>
            <a:ext cx="517525" cy="6704013"/>
            <a:chOff x="4197803" y="47081"/>
            <a:chExt cx="518213" cy="6704719"/>
          </a:xfrm>
        </p:grpSpPr>
        <p:grpSp>
          <p:nvGrpSpPr>
            <p:cNvPr id="3" name="Группа 12"/>
            <p:cNvGrpSpPr>
              <a:grpSpLocks/>
            </p:cNvGrpSpPr>
            <p:nvPr/>
          </p:nvGrpSpPr>
          <p:grpSpPr bwMode="auto">
            <a:xfrm>
              <a:off x="4197803" y="3773930"/>
              <a:ext cx="518213" cy="2977870"/>
              <a:chOff x="4197803" y="3773930"/>
              <a:chExt cx="518213" cy="2977870"/>
            </a:xfrm>
          </p:grpSpPr>
          <p:grpSp>
            <p:nvGrpSpPr>
              <p:cNvPr id="4" name="Группа 55"/>
              <p:cNvGrpSpPr>
                <a:grpSpLocks/>
              </p:cNvGrpSpPr>
              <p:nvPr/>
            </p:nvGrpSpPr>
            <p:grpSpPr bwMode="auto">
              <a:xfrm>
                <a:off x="4197803" y="5256065"/>
                <a:ext cx="518213" cy="1495735"/>
                <a:chOff x="4182029" y="4981259"/>
                <a:chExt cx="518213" cy="1495735"/>
              </a:xfrm>
            </p:grpSpPr>
            <p:pic>
              <p:nvPicPr>
                <p:cNvPr id="75866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V="1">
                  <a:off x="4182029" y="6093296"/>
                  <a:ext cx="511597" cy="3836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5867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V="1">
                  <a:off x="4188645" y="5709598"/>
                  <a:ext cx="511597" cy="3836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5868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V="1">
                  <a:off x="4188645" y="5325900"/>
                  <a:ext cx="511597" cy="3836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5869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V="1">
                  <a:off x="4188645" y="4981259"/>
                  <a:ext cx="511597" cy="3836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5" name="Группа 56"/>
              <p:cNvGrpSpPr>
                <a:grpSpLocks/>
              </p:cNvGrpSpPr>
              <p:nvPr/>
            </p:nvGrpSpPr>
            <p:grpSpPr bwMode="auto">
              <a:xfrm>
                <a:off x="4197803" y="3773930"/>
                <a:ext cx="518213" cy="1495735"/>
                <a:chOff x="4182029" y="4981259"/>
                <a:chExt cx="518213" cy="1495735"/>
              </a:xfrm>
            </p:grpSpPr>
            <p:pic>
              <p:nvPicPr>
                <p:cNvPr id="75862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V="1">
                  <a:off x="4182029" y="6093296"/>
                  <a:ext cx="511597" cy="3836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5863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V="1">
                  <a:off x="4188645" y="5709598"/>
                  <a:ext cx="511597" cy="3836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5864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V="1">
                  <a:off x="4188645" y="5325900"/>
                  <a:ext cx="511597" cy="3836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5865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V="1">
                  <a:off x="4188645" y="4981259"/>
                  <a:ext cx="511597" cy="3836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6" name="Группа 66"/>
            <p:cNvGrpSpPr>
              <a:grpSpLocks/>
            </p:cNvGrpSpPr>
            <p:nvPr/>
          </p:nvGrpSpPr>
          <p:grpSpPr bwMode="auto">
            <a:xfrm>
              <a:off x="4197803" y="831193"/>
              <a:ext cx="518213" cy="2977870"/>
              <a:chOff x="4197803" y="3773930"/>
              <a:chExt cx="518213" cy="2977870"/>
            </a:xfrm>
          </p:grpSpPr>
          <p:grpSp>
            <p:nvGrpSpPr>
              <p:cNvPr id="7" name="Группа 67"/>
              <p:cNvGrpSpPr>
                <a:grpSpLocks/>
              </p:cNvGrpSpPr>
              <p:nvPr/>
            </p:nvGrpSpPr>
            <p:grpSpPr bwMode="auto">
              <a:xfrm>
                <a:off x="4197803" y="5256065"/>
                <a:ext cx="518213" cy="1495735"/>
                <a:chOff x="4182029" y="4981259"/>
                <a:chExt cx="518213" cy="1495735"/>
              </a:xfrm>
            </p:grpSpPr>
            <p:pic>
              <p:nvPicPr>
                <p:cNvPr id="75856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V="1">
                  <a:off x="4182029" y="6093296"/>
                  <a:ext cx="511597" cy="3836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5857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V="1">
                  <a:off x="4188645" y="5709598"/>
                  <a:ext cx="511597" cy="3836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5858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V="1">
                  <a:off x="4188645" y="5325900"/>
                  <a:ext cx="511597" cy="3836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5859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V="1">
                  <a:off x="4188645" y="4981259"/>
                  <a:ext cx="511597" cy="3836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8" name="Группа 68"/>
              <p:cNvGrpSpPr>
                <a:grpSpLocks/>
              </p:cNvGrpSpPr>
              <p:nvPr/>
            </p:nvGrpSpPr>
            <p:grpSpPr bwMode="auto">
              <a:xfrm>
                <a:off x="4197803" y="3773930"/>
                <a:ext cx="518213" cy="1495735"/>
                <a:chOff x="4182029" y="4981259"/>
                <a:chExt cx="518213" cy="1495735"/>
              </a:xfrm>
            </p:grpSpPr>
            <p:pic>
              <p:nvPicPr>
                <p:cNvPr id="75852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V="1">
                  <a:off x="4182029" y="6093296"/>
                  <a:ext cx="511597" cy="3836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5853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V="1">
                  <a:off x="4188645" y="5709598"/>
                  <a:ext cx="511597" cy="3836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5854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V="1">
                  <a:off x="4188645" y="5325900"/>
                  <a:ext cx="511597" cy="3836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5855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V="1">
                  <a:off x="4188645" y="4981259"/>
                  <a:ext cx="511597" cy="3836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9" name="Группа 80"/>
            <p:cNvGrpSpPr>
              <a:grpSpLocks/>
            </p:cNvGrpSpPr>
            <p:nvPr/>
          </p:nvGrpSpPr>
          <p:grpSpPr bwMode="auto">
            <a:xfrm>
              <a:off x="4197803" y="47081"/>
              <a:ext cx="518213" cy="2977870"/>
              <a:chOff x="4197803" y="3773930"/>
              <a:chExt cx="518213" cy="2977870"/>
            </a:xfrm>
          </p:grpSpPr>
          <p:grpSp>
            <p:nvGrpSpPr>
              <p:cNvPr id="10" name="Группа 81"/>
              <p:cNvGrpSpPr>
                <a:grpSpLocks/>
              </p:cNvGrpSpPr>
              <p:nvPr/>
            </p:nvGrpSpPr>
            <p:grpSpPr bwMode="auto">
              <a:xfrm>
                <a:off x="4197803" y="5256065"/>
                <a:ext cx="518213" cy="1495735"/>
                <a:chOff x="4182029" y="4981259"/>
                <a:chExt cx="518213" cy="1495735"/>
              </a:xfrm>
            </p:grpSpPr>
            <p:pic>
              <p:nvPicPr>
                <p:cNvPr id="75846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V="1">
                  <a:off x="4182029" y="6093296"/>
                  <a:ext cx="511597" cy="3836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5847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V="1">
                  <a:off x="4188645" y="5709598"/>
                  <a:ext cx="511597" cy="3836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5848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V="1">
                  <a:off x="4188645" y="5325900"/>
                  <a:ext cx="511597" cy="3836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5849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V="1">
                  <a:off x="4188645" y="4981259"/>
                  <a:ext cx="511597" cy="3836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1" name="Группа 86"/>
              <p:cNvGrpSpPr>
                <a:grpSpLocks/>
              </p:cNvGrpSpPr>
              <p:nvPr/>
            </p:nvGrpSpPr>
            <p:grpSpPr bwMode="auto">
              <a:xfrm>
                <a:off x="4197803" y="3773930"/>
                <a:ext cx="518213" cy="1495735"/>
                <a:chOff x="4182029" y="4981259"/>
                <a:chExt cx="518213" cy="1495735"/>
              </a:xfrm>
            </p:grpSpPr>
            <p:pic>
              <p:nvPicPr>
                <p:cNvPr id="75842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V="1">
                  <a:off x="4182029" y="6093296"/>
                  <a:ext cx="511597" cy="3836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5843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V="1">
                  <a:off x="4188645" y="5709598"/>
                  <a:ext cx="511597" cy="3836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5844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V="1">
                  <a:off x="4188645" y="5325900"/>
                  <a:ext cx="511597" cy="3836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5845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V="1">
                  <a:off x="4188645" y="4981259"/>
                  <a:ext cx="511597" cy="3836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pic>
        <p:nvPicPr>
          <p:cNvPr id="7577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7950" y="3614738"/>
            <a:ext cx="1374775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Группа 20"/>
          <p:cNvGrpSpPr>
            <a:grpSpLocks/>
          </p:cNvGrpSpPr>
          <p:nvPr/>
        </p:nvGrpSpPr>
        <p:grpSpPr bwMode="auto">
          <a:xfrm>
            <a:off x="1133475" y="193675"/>
            <a:ext cx="7040563" cy="1579563"/>
            <a:chOff x="1133631" y="-27384"/>
            <a:chExt cx="6966761" cy="1080120"/>
          </a:xfrm>
        </p:grpSpPr>
        <p:sp>
          <p:nvSpPr>
            <p:cNvPr id="32" name="Стрелка вправо 31"/>
            <p:cNvSpPr/>
            <p:nvPr/>
          </p:nvSpPr>
          <p:spPr>
            <a:xfrm>
              <a:off x="1133631" y="-27384"/>
              <a:ext cx="6966761" cy="108012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200"/>
            </a:p>
          </p:txBody>
        </p:sp>
        <p:sp>
          <p:nvSpPr>
            <p:cNvPr id="75836" name="TextBox 1"/>
            <p:cNvSpPr txBox="1">
              <a:spLocks noChangeArrowheads="1"/>
            </p:cNvSpPr>
            <p:nvPr/>
          </p:nvSpPr>
          <p:spPr bwMode="auto">
            <a:xfrm>
              <a:off x="1187624" y="188640"/>
              <a:ext cx="6768752" cy="526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200" b="1">
                  <a:latin typeface="Calibri" pitchFamily="34" charset="0"/>
                </a:rPr>
                <a:t>ЦЕЛИ </a:t>
              </a:r>
              <a:r>
                <a:rPr lang="ru-RU" sz="2200">
                  <a:latin typeface="Calibri" pitchFamily="34" charset="0"/>
                </a:rPr>
                <a:t>– действия: </a:t>
              </a:r>
              <a:r>
                <a:rPr lang="ru-RU" sz="2200" b="1">
                  <a:solidFill>
                    <a:srgbClr val="0000FF"/>
                  </a:solidFill>
                  <a:latin typeface="Calibri" pitchFamily="34" charset="0"/>
                </a:rPr>
                <a:t>познавательные,</a:t>
              </a:r>
              <a:r>
                <a:rPr lang="ru-RU" sz="2200" b="1">
                  <a:solidFill>
                    <a:srgbClr val="0070C0"/>
                  </a:solidFill>
                  <a:latin typeface="Calibri" pitchFamily="34" charset="0"/>
                </a:rPr>
                <a:t> </a:t>
              </a:r>
              <a:r>
                <a:rPr lang="ru-RU" sz="2200" b="1">
                  <a:solidFill>
                    <a:srgbClr val="FF6600"/>
                  </a:solidFill>
                  <a:latin typeface="Calibri" pitchFamily="34" charset="0"/>
                </a:rPr>
                <a:t>регулятивные, </a:t>
              </a:r>
              <a:r>
                <a:rPr lang="ru-RU" sz="2200" b="1">
                  <a:solidFill>
                    <a:srgbClr val="009900"/>
                  </a:solidFill>
                  <a:latin typeface="Calibri" pitchFamily="34" charset="0"/>
                </a:rPr>
                <a:t>коммуникативные, </a:t>
              </a:r>
              <a:r>
                <a:rPr lang="ru-RU" sz="2200" b="1">
                  <a:solidFill>
                    <a:srgbClr val="FF0000"/>
                  </a:solidFill>
                  <a:latin typeface="Calibri" pitchFamily="34" charset="0"/>
                </a:rPr>
                <a:t>личностные.</a:t>
              </a:r>
              <a:endParaRPr lang="ru-RU" sz="2200" b="1">
                <a:solidFill>
                  <a:srgbClr val="009900"/>
                </a:solidFill>
                <a:latin typeface="Calibri" pitchFamily="34" charset="0"/>
              </a:endParaRPr>
            </a:p>
          </p:txBody>
        </p:sp>
      </p:grpSp>
      <p:grpSp>
        <p:nvGrpSpPr>
          <p:cNvPr id="13" name="Группа 25"/>
          <p:cNvGrpSpPr>
            <a:grpSpLocks/>
          </p:cNvGrpSpPr>
          <p:nvPr/>
        </p:nvGrpSpPr>
        <p:grpSpPr bwMode="auto">
          <a:xfrm>
            <a:off x="1133475" y="1236663"/>
            <a:ext cx="7183438" cy="1400175"/>
            <a:chOff x="1133631" y="692696"/>
            <a:chExt cx="6983536" cy="1080120"/>
          </a:xfrm>
        </p:grpSpPr>
        <p:sp>
          <p:nvSpPr>
            <p:cNvPr id="95" name="Стрелка вправо 94"/>
            <p:cNvSpPr/>
            <p:nvPr/>
          </p:nvSpPr>
          <p:spPr>
            <a:xfrm>
              <a:off x="1150608" y="692696"/>
              <a:ext cx="6966559" cy="108012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200"/>
            </a:p>
          </p:txBody>
        </p:sp>
        <p:sp>
          <p:nvSpPr>
            <p:cNvPr id="75834" name="TextBox 3"/>
            <p:cNvSpPr txBox="1">
              <a:spLocks noChangeArrowheads="1"/>
            </p:cNvSpPr>
            <p:nvPr/>
          </p:nvSpPr>
          <p:spPr bwMode="auto">
            <a:xfrm>
              <a:off x="1133631" y="910679"/>
              <a:ext cx="6769014" cy="587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200" b="1">
                  <a:latin typeface="Calibri" pitchFamily="34" charset="0"/>
                </a:rPr>
                <a:t>ТЕХНОЛОГИИ. </a:t>
              </a:r>
              <a:r>
                <a:rPr lang="ru-RU" sz="2200">
                  <a:latin typeface="Calibri" pitchFamily="34" charset="0"/>
                </a:rPr>
                <a:t> </a:t>
              </a:r>
              <a:r>
                <a:rPr lang="ru-RU" sz="2200">
                  <a:solidFill>
                    <a:srgbClr val="FF6600"/>
                  </a:solidFill>
                  <a:latin typeface="Calibri" pitchFamily="34" charset="0"/>
                </a:rPr>
                <a:t>Проб</a:t>
              </a:r>
              <a:r>
                <a:rPr lang="ru-RU" sz="2200">
                  <a:solidFill>
                    <a:srgbClr val="0000FF"/>
                  </a:solidFill>
                  <a:latin typeface="Calibri" pitchFamily="34" charset="0"/>
                </a:rPr>
                <a:t>лемный</a:t>
              </a:r>
              <a:r>
                <a:rPr lang="ru-RU" sz="2200">
                  <a:latin typeface="Calibri" pitchFamily="34" charset="0"/>
                </a:rPr>
                <a:t> </a:t>
              </a:r>
              <a:r>
                <a:rPr lang="ru-RU" sz="2200">
                  <a:solidFill>
                    <a:srgbClr val="009900"/>
                  </a:solidFill>
                  <a:latin typeface="Calibri" pitchFamily="34" charset="0"/>
                </a:rPr>
                <a:t>диалог</a:t>
              </a:r>
              <a:r>
                <a:rPr lang="ru-RU" sz="2200">
                  <a:latin typeface="Calibri" pitchFamily="34" charset="0"/>
                </a:rPr>
                <a:t>. </a:t>
              </a:r>
              <a:r>
                <a:rPr lang="ru-RU" sz="2200">
                  <a:solidFill>
                    <a:srgbClr val="0000FF"/>
                  </a:solidFill>
                  <a:latin typeface="Calibri" pitchFamily="34" charset="0"/>
                </a:rPr>
                <a:t>Продукт</a:t>
              </a:r>
              <a:r>
                <a:rPr lang="ru-RU" sz="2200">
                  <a:solidFill>
                    <a:srgbClr val="FF0000"/>
                  </a:solidFill>
                  <a:latin typeface="Calibri" pitchFamily="34" charset="0"/>
                </a:rPr>
                <a:t>ивное</a:t>
              </a:r>
              <a:r>
                <a:rPr lang="ru-RU" sz="2200">
                  <a:latin typeface="Calibri" pitchFamily="34" charset="0"/>
                </a:rPr>
                <a:t> </a:t>
              </a:r>
              <a:r>
                <a:rPr lang="ru-RU" sz="2200">
                  <a:solidFill>
                    <a:srgbClr val="009900"/>
                  </a:solidFill>
                  <a:latin typeface="Calibri" pitchFamily="34" charset="0"/>
                </a:rPr>
                <a:t>чтение</a:t>
              </a:r>
              <a:r>
                <a:rPr lang="ru-RU" sz="2200">
                  <a:latin typeface="Calibri" pitchFamily="34" charset="0"/>
                </a:rPr>
                <a:t>. </a:t>
              </a:r>
              <a:r>
                <a:rPr lang="ru-RU" sz="2200">
                  <a:solidFill>
                    <a:srgbClr val="FF6600"/>
                  </a:solidFill>
                  <a:latin typeface="Calibri" pitchFamily="34" charset="0"/>
                </a:rPr>
                <a:t>Оценивание</a:t>
              </a:r>
              <a:r>
                <a:rPr lang="ru-RU" sz="2200">
                  <a:latin typeface="Calibri" pitchFamily="34" charset="0"/>
                </a:rPr>
                <a:t> </a:t>
              </a:r>
              <a:r>
                <a:rPr lang="ru-RU" sz="2200">
                  <a:solidFill>
                    <a:srgbClr val="009900"/>
                  </a:solidFill>
                  <a:latin typeface="Calibri" pitchFamily="34" charset="0"/>
                </a:rPr>
                <a:t>учебных</a:t>
              </a:r>
              <a:r>
                <a:rPr lang="ru-RU" sz="2200">
                  <a:latin typeface="Calibri" pitchFamily="34" charset="0"/>
                </a:rPr>
                <a:t> </a:t>
              </a:r>
              <a:r>
                <a:rPr lang="ru-RU" sz="2200">
                  <a:solidFill>
                    <a:srgbClr val="FF0000"/>
                  </a:solidFill>
                  <a:latin typeface="Calibri" pitchFamily="34" charset="0"/>
                </a:rPr>
                <a:t>успехов</a:t>
              </a:r>
              <a:r>
                <a:rPr lang="ru-RU" sz="2200">
                  <a:latin typeface="Calibri" pitchFamily="34" charset="0"/>
                </a:rPr>
                <a:t>. </a:t>
              </a:r>
            </a:p>
          </p:txBody>
        </p:sp>
      </p:grpSp>
      <p:grpSp>
        <p:nvGrpSpPr>
          <p:cNvPr id="14" name="Группа 26"/>
          <p:cNvGrpSpPr>
            <a:grpSpLocks/>
          </p:cNvGrpSpPr>
          <p:nvPr/>
        </p:nvGrpSpPr>
        <p:grpSpPr bwMode="auto">
          <a:xfrm>
            <a:off x="1133475" y="2144713"/>
            <a:ext cx="6967538" cy="1284287"/>
            <a:chOff x="1133631" y="1399920"/>
            <a:chExt cx="6966761" cy="1080120"/>
          </a:xfrm>
        </p:grpSpPr>
        <p:sp>
          <p:nvSpPr>
            <p:cNvPr id="96" name="Стрелка вправо 95"/>
            <p:cNvSpPr/>
            <p:nvPr/>
          </p:nvSpPr>
          <p:spPr>
            <a:xfrm>
              <a:off x="1133631" y="1399920"/>
              <a:ext cx="6966761" cy="108012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200"/>
            </a:p>
          </p:txBody>
        </p:sp>
        <p:sp>
          <p:nvSpPr>
            <p:cNvPr id="75832" name="TextBox 4"/>
            <p:cNvSpPr txBox="1">
              <a:spLocks noChangeArrowheads="1"/>
            </p:cNvSpPr>
            <p:nvPr/>
          </p:nvSpPr>
          <p:spPr bwMode="auto">
            <a:xfrm>
              <a:off x="1133631" y="1628800"/>
              <a:ext cx="6768752" cy="647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200" b="1">
                  <a:latin typeface="Calibri" pitchFamily="34" charset="0"/>
                </a:rPr>
                <a:t>СОДЕРЖАНИЕ.</a:t>
              </a:r>
              <a:r>
                <a:rPr lang="ru-RU" sz="2200">
                  <a:latin typeface="Calibri" pitchFamily="34" charset="0"/>
                </a:rPr>
                <a:t> Дела </a:t>
              </a:r>
              <a:r>
                <a:rPr lang="ru-RU" sz="2200">
                  <a:solidFill>
                    <a:srgbClr val="FF0000"/>
                  </a:solidFill>
                  <a:latin typeface="Calibri" pitchFamily="34" charset="0"/>
                </a:rPr>
                <a:t>воспитания</a:t>
              </a:r>
              <a:r>
                <a:rPr lang="ru-RU" sz="2200">
                  <a:latin typeface="Calibri" pitchFamily="34" charset="0"/>
                </a:rPr>
                <a:t> (прогр. ДНВ). </a:t>
              </a:r>
            </a:p>
            <a:p>
              <a:pPr algn="ctr"/>
              <a:r>
                <a:rPr lang="ru-RU" sz="2200">
                  <a:latin typeface="Calibri" pitchFamily="34" charset="0"/>
                </a:rPr>
                <a:t>Обучение по </a:t>
              </a:r>
              <a:r>
                <a:rPr lang="ru-RU" sz="2200">
                  <a:solidFill>
                    <a:srgbClr val="0000FF"/>
                  </a:solidFill>
                  <a:latin typeface="Calibri" pitchFamily="34" charset="0"/>
                </a:rPr>
                <a:t>пред</a:t>
              </a:r>
              <a:r>
                <a:rPr lang="ru-RU" sz="2200">
                  <a:solidFill>
                    <a:srgbClr val="009900"/>
                  </a:solidFill>
                  <a:latin typeface="Calibri" pitchFamily="34" charset="0"/>
                </a:rPr>
                <a:t>ме</a:t>
              </a:r>
              <a:r>
                <a:rPr lang="ru-RU" sz="2200">
                  <a:solidFill>
                    <a:srgbClr val="FF0000"/>
                  </a:solidFill>
                  <a:latin typeface="Calibri" pitchFamily="34" charset="0"/>
                </a:rPr>
                <a:t>там</a:t>
              </a:r>
              <a:r>
                <a:rPr lang="ru-RU" sz="2200">
                  <a:latin typeface="Calibri" pitchFamily="34" charset="0"/>
                </a:rPr>
                <a:t>: </a:t>
              </a:r>
            </a:p>
          </p:txBody>
        </p:sp>
      </p:grpSp>
      <p:sp>
        <p:nvSpPr>
          <p:cNvPr id="75783" name="TextBox 2"/>
          <p:cNvSpPr txBox="1">
            <a:spLocks noChangeArrowheads="1"/>
          </p:cNvSpPr>
          <p:nvPr/>
        </p:nvSpPr>
        <p:spPr bwMode="auto">
          <a:xfrm>
            <a:off x="273050" y="333375"/>
            <a:ext cx="11303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>
                <a:solidFill>
                  <a:srgbClr val="FF0066"/>
                </a:solidFill>
                <a:latin typeface="Calibri" pitchFamily="34" charset="0"/>
              </a:rPr>
              <a:t>1–4</a:t>
            </a:r>
          </a:p>
        </p:txBody>
      </p:sp>
      <p:sp>
        <p:nvSpPr>
          <p:cNvPr id="75784" name="TextBox 6"/>
          <p:cNvSpPr txBox="1">
            <a:spLocks noChangeArrowheads="1"/>
          </p:cNvSpPr>
          <p:nvPr/>
        </p:nvSpPr>
        <p:spPr bwMode="auto">
          <a:xfrm>
            <a:off x="8316913" y="333375"/>
            <a:ext cx="6969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>
                <a:solidFill>
                  <a:srgbClr val="FF0066"/>
                </a:solidFill>
                <a:latin typeface="Calibri" pitchFamily="34" charset="0"/>
              </a:rPr>
              <a:t>5–9</a:t>
            </a:r>
          </a:p>
        </p:txBody>
      </p:sp>
      <p:sp>
        <p:nvSpPr>
          <p:cNvPr id="75785" name="TextBox 5"/>
          <p:cNvSpPr txBox="1">
            <a:spLocks noChangeArrowheads="1"/>
          </p:cNvSpPr>
          <p:nvPr/>
        </p:nvSpPr>
        <p:spPr bwMode="auto">
          <a:xfrm rot="-2099437">
            <a:off x="841375" y="3040063"/>
            <a:ext cx="1811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alibri" pitchFamily="34" charset="0"/>
              </a:rPr>
              <a:t>Классный рук.</a:t>
            </a:r>
          </a:p>
        </p:txBody>
      </p:sp>
      <p:sp>
        <p:nvSpPr>
          <p:cNvPr id="75786" name="TextBox 8"/>
          <p:cNvSpPr txBox="1">
            <a:spLocks noChangeArrowheads="1"/>
          </p:cNvSpPr>
          <p:nvPr/>
        </p:nvSpPr>
        <p:spPr bwMode="auto">
          <a:xfrm rot="-223664">
            <a:off x="1547813" y="3357563"/>
            <a:ext cx="2397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alibri" pitchFamily="34" charset="0"/>
              </a:rPr>
              <a:t>Литературное чтение</a:t>
            </a:r>
          </a:p>
        </p:txBody>
      </p:sp>
      <p:sp>
        <p:nvSpPr>
          <p:cNvPr id="75787" name="TextBox 9"/>
          <p:cNvSpPr txBox="1">
            <a:spLocks noChangeArrowheads="1"/>
          </p:cNvSpPr>
          <p:nvPr/>
        </p:nvSpPr>
        <p:spPr bwMode="auto">
          <a:xfrm>
            <a:off x="1908175" y="3933825"/>
            <a:ext cx="172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alibri" pitchFamily="34" charset="0"/>
              </a:rPr>
              <a:t>Русский</a:t>
            </a:r>
            <a:r>
              <a:rPr lang="ru-RU" sz="2000">
                <a:latin typeface="Calibri" pitchFamily="34" charset="0"/>
              </a:rPr>
              <a:t> </a:t>
            </a:r>
            <a:r>
              <a:rPr lang="ru-RU" sz="2000" b="1">
                <a:latin typeface="Calibri" pitchFamily="34" charset="0"/>
              </a:rPr>
              <a:t>язык</a:t>
            </a:r>
          </a:p>
        </p:txBody>
      </p:sp>
      <p:sp>
        <p:nvSpPr>
          <p:cNvPr id="75788" name="TextBox 10"/>
          <p:cNvSpPr txBox="1">
            <a:spLocks noChangeArrowheads="1"/>
          </p:cNvSpPr>
          <p:nvPr/>
        </p:nvSpPr>
        <p:spPr bwMode="auto">
          <a:xfrm rot="603022">
            <a:off x="2001838" y="4368800"/>
            <a:ext cx="172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alibri" pitchFamily="34" charset="0"/>
              </a:rPr>
              <a:t>Математика</a:t>
            </a:r>
          </a:p>
        </p:txBody>
      </p:sp>
      <p:sp>
        <p:nvSpPr>
          <p:cNvPr id="75789" name="TextBox 11"/>
          <p:cNvSpPr txBox="1">
            <a:spLocks noChangeArrowheads="1"/>
          </p:cNvSpPr>
          <p:nvPr/>
        </p:nvSpPr>
        <p:spPr bwMode="auto">
          <a:xfrm rot="1853281">
            <a:off x="1941513" y="4962525"/>
            <a:ext cx="1971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 b="1">
                <a:latin typeface="Calibri" pitchFamily="34" charset="0"/>
              </a:rPr>
              <a:t>Окружающий мир</a:t>
            </a:r>
          </a:p>
        </p:txBody>
      </p:sp>
      <p:sp>
        <p:nvSpPr>
          <p:cNvPr id="75790" name="TextBox 15"/>
          <p:cNvSpPr txBox="1">
            <a:spLocks noChangeArrowheads="1"/>
          </p:cNvSpPr>
          <p:nvPr/>
        </p:nvSpPr>
        <p:spPr bwMode="auto">
          <a:xfrm>
            <a:off x="5076825" y="3573463"/>
            <a:ext cx="172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alibri" pitchFamily="34" charset="0"/>
              </a:rPr>
              <a:t>Литература</a:t>
            </a:r>
          </a:p>
        </p:txBody>
      </p:sp>
      <p:sp>
        <p:nvSpPr>
          <p:cNvPr id="75791" name="TextBox 16"/>
          <p:cNvSpPr txBox="1">
            <a:spLocks noChangeArrowheads="1"/>
          </p:cNvSpPr>
          <p:nvPr/>
        </p:nvSpPr>
        <p:spPr bwMode="auto">
          <a:xfrm>
            <a:off x="5148263" y="3933825"/>
            <a:ext cx="172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 b="1">
                <a:latin typeface="Calibri" pitchFamily="34" charset="0"/>
              </a:rPr>
              <a:t>Русский  язык</a:t>
            </a:r>
          </a:p>
        </p:txBody>
      </p:sp>
      <p:sp>
        <p:nvSpPr>
          <p:cNvPr id="75792" name="TextBox 17"/>
          <p:cNvSpPr txBox="1">
            <a:spLocks noChangeArrowheads="1"/>
          </p:cNvSpPr>
          <p:nvPr/>
        </p:nvSpPr>
        <p:spPr bwMode="auto">
          <a:xfrm>
            <a:off x="5148263" y="4365625"/>
            <a:ext cx="172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alibri" pitchFamily="34" charset="0"/>
              </a:rPr>
              <a:t>Математика</a:t>
            </a:r>
          </a:p>
        </p:txBody>
      </p:sp>
      <p:sp>
        <p:nvSpPr>
          <p:cNvPr id="75793" name="TextBox 21"/>
          <p:cNvSpPr txBox="1">
            <a:spLocks noChangeArrowheads="1"/>
          </p:cNvSpPr>
          <p:nvPr/>
        </p:nvSpPr>
        <p:spPr bwMode="auto">
          <a:xfrm rot="-884351">
            <a:off x="4619625" y="4654550"/>
            <a:ext cx="29352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alibri" pitchFamily="34" charset="0"/>
              </a:rPr>
              <a:t>История. Обществознание</a:t>
            </a:r>
          </a:p>
        </p:txBody>
      </p:sp>
      <p:pic>
        <p:nvPicPr>
          <p:cNvPr id="75794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91525" y="3649663"/>
            <a:ext cx="788988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5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1725" y="3284538"/>
            <a:ext cx="792163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6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025" y="3670300"/>
            <a:ext cx="8191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7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40650" y="4137025"/>
            <a:ext cx="741363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8" name="Прямая со стрелкой 117"/>
          <p:cNvCxnSpPr/>
          <p:nvPr/>
        </p:nvCxnSpPr>
        <p:spPr>
          <a:xfrm flipV="1">
            <a:off x="1490663" y="2852738"/>
            <a:ext cx="1497012" cy="9779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 стрелкой 120"/>
          <p:cNvCxnSpPr/>
          <p:nvPr/>
        </p:nvCxnSpPr>
        <p:spPr>
          <a:xfrm flipV="1">
            <a:off x="3132138" y="2852738"/>
            <a:ext cx="2808287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 стрелкой 122"/>
          <p:cNvCxnSpPr/>
          <p:nvPr/>
        </p:nvCxnSpPr>
        <p:spPr>
          <a:xfrm>
            <a:off x="5940425" y="2887663"/>
            <a:ext cx="1655763" cy="8858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801" name="TextBox 124"/>
          <p:cNvSpPr txBox="1">
            <a:spLocks noChangeArrowheads="1"/>
          </p:cNvSpPr>
          <p:nvPr/>
        </p:nvSpPr>
        <p:spPr bwMode="auto">
          <a:xfrm rot="1580520">
            <a:off x="6027738" y="3013075"/>
            <a:ext cx="1789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alibri" pitchFamily="34" charset="0"/>
              </a:rPr>
              <a:t>Классный рук.</a:t>
            </a:r>
          </a:p>
        </p:txBody>
      </p:sp>
      <p:cxnSp>
        <p:nvCxnSpPr>
          <p:cNvPr id="127" name="Прямая со стрелкой 126"/>
          <p:cNvCxnSpPr/>
          <p:nvPr/>
        </p:nvCxnSpPr>
        <p:spPr>
          <a:xfrm flipV="1">
            <a:off x="1708150" y="3902075"/>
            <a:ext cx="2719388" cy="176213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 стрелкой 128"/>
          <p:cNvCxnSpPr/>
          <p:nvPr/>
        </p:nvCxnSpPr>
        <p:spPr>
          <a:xfrm>
            <a:off x="4427538" y="3925888"/>
            <a:ext cx="1682750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/>
          <p:cNvCxnSpPr/>
          <p:nvPr/>
        </p:nvCxnSpPr>
        <p:spPr>
          <a:xfrm>
            <a:off x="4427538" y="4725988"/>
            <a:ext cx="1682750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/>
          <p:cNvCxnSpPr/>
          <p:nvPr/>
        </p:nvCxnSpPr>
        <p:spPr>
          <a:xfrm>
            <a:off x="1708150" y="4210050"/>
            <a:ext cx="2719388" cy="5476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 стрелкой 143"/>
          <p:cNvCxnSpPr/>
          <p:nvPr/>
        </p:nvCxnSpPr>
        <p:spPr>
          <a:xfrm>
            <a:off x="1708150" y="4292600"/>
            <a:ext cx="2719388" cy="1585913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 стрелкой 149"/>
          <p:cNvCxnSpPr/>
          <p:nvPr/>
        </p:nvCxnSpPr>
        <p:spPr>
          <a:xfrm flipV="1">
            <a:off x="4427538" y="5022850"/>
            <a:ext cx="2881312" cy="7889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 стрелкой 151"/>
          <p:cNvCxnSpPr/>
          <p:nvPr/>
        </p:nvCxnSpPr>
        <p:spPr>
          <a:xfrm>
            <a:off x="4427538" y="5878513"/>
            <a:ext cx="1557337" cy="214312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 стрелкой 153"/>
          <p:cNvCxnSpPr/>
          <p:nvPr/>
        </p:nvCxnSpPr>
        <p:spPr>
          <a:xfrm>
            <a:off x="5984875" y="6092825"/>
            <a:ext cx="776288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3" name="Солнце 8212"/>
          <p:cNvSpPr/>
          <p:nvPr/>
        </p:nvSpPr>
        <p:spPr>
          <a:xfrm>
            <a:off x="47625" y="7938"/>
            <a:ext cx="995363" cy="1044575"/>
          </a:xfrm>
          <a:prstGeom prst="sun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35" name="Picture 11" descr="Учебник литературному чтению 4 кл.">
            <a:hlinkClick r:id="rId3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19500" y="3149600"/>
            <a:ext cx="669925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 descr="Учебник литературному чтению 5 кл.">
            <a:hlinkClick r:id="rId3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27538" y="3135313"/>
            <a:ext cx="688975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 descr="Учебник по математике 4 кл.">
            <a:hlinkClick r:id="rId3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63938" y="4040188"/>
            <a:ext cx="7064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6" name="TextBox 8215"/>
          <p:cNvSpPr txBox="1">
            <a:spLocks noChangeArrowheads="1"/>
          </p:cNvSpPr>
          <p:nvPr/>
        </p:nvSpPr>
        <p:spPr bwMode="auto">
          <a:xfrm>
            <a:off x="4284663" y="3286125"/>
            <a:ext cx="290512" cy="522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=</a:t>
            </a:r>
          </a:p>
        </p:txBody>
      </p:sp>
      <p:sp>
        <p:nvSpPr>
          <p:cNvPr id="179" name="TextBox 178"/>
          <p:cNvSpPr txBox="1">
            <a:spLocks noChangeArrowheads="1"/>
          </p:cNvSpPr>
          <p:nvPr/>
        </p:nvSpPr>
        <p:spPr bwMode="auto">
          <a:xfrm>
            <a:off x="4284663" y="4130675"/>
            <a:ext cx="290512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=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700213" y="-26988"/>
            <a:ext cx="5549900" cy="5842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Calibri" pitchFamily="34" charset="0"/>
              </a:rPr>
              <a:t>ПРЕЕМСТВЕННОСТЬ</a:t>
            </a:r>
          </a:p>
        </p:txBody>
      </p:sp>
      <p:sp>
        <p:nvSpPr>
          <p:cNvPr id="75817" name="TextBox 7"/>
          <p:cNvSpPr txBox="1">
            <a:spLocks noChangeArrowheads="1"/>
          </p:cNvSpPr>
          <p:nvPr/>
        </p:nvSpPr>
        <p:spPr bwMode="auto">
          <a:xfrm rot="478868">
            <a:off x="5327650" y="6148388"/>
            <a:ext cx="27003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Биология. География</a:t>
            </a:r>
          </a:p>
          <a:p>
            <a:r>
              <a:rPr lang="ru-RU" sz="2000" b="1">
                <a:latin typeface="Calibri" pitchFamily="34" charset="0"/>
              </a:rPr>
              <a:t>Физика. Химия</a:t>
            </a:r>
          </a:p>
        </p:txBody>
      </p:sp>
      <p:sp>
        <p:nvSpPr>
          <p:cNvPr id="86" name="Солнце 85"/>
          <p:cNvSpPr/>
          <p:nvPr/>
        </p:nvSpPr>
        <p:spPr>
          <a:xfrm>
            <a:off x="8167688" y="34925"/>
            <a:ext cx="995362" cy="1044575"/>
          </a:xfrm>
          <a:prstGeom prst="sun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50" name="Picture 2" descr="Учебник Всеобщая история. История Древнего мира. 5 кл.">
            <a:hlinkClick r:id="rId3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0" y="4916488"/>
            <a:ext cx="649288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Учебник по биологии 6 кл.">
            <a:hlinkClick r:id="rId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0" y="5807075"/>
            <a:ext cx="6635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Учебник по математике 5 кл.">
            <a:hlinkClick r:id="rId3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0" y="4076700"/>
            <a:ext cx="66357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Учебник по предмету Окружающий мир 4 кл.">
            <a:hlinkClick r:id="rId3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60763" y="5256213"/>
            <a:ext cx="7096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TextBox 99"/>
          <p:cNvSpPr txBox="1">
            <a:spLocks noChangeArrowheads="1"/>
          </p:cNvSpPr>
          <p:nvPr/>
        </p:nvSpPr>
        <p:spPr bwMode="auto">
          <a:xfrm>
            <a:off x="4279900" y="5461000"/>
            <a:ext cx="2921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=</a:t>
            </a:r>
          </a:p>
        </p:txBody>
      </p:sp>
      <p:pic>
        <p:nvPicPr>
          <p:cNvPr id="2060" name="Picture 12" descr="http://www.school2100.ru/izdaniya/books/img/content/2_1/programy4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261225" y="2114550"/>
            <a:ext cx="587375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" name="TextBox 100"/>
          <p:cNvSpPr txBox="1">
            <a:spLocks noChangeArrowheads="1"/>
          </p:cNvSpPr>
          <p:nvPr/>
        </p:nvSpPr>
        <p:spPr bwMode="auto">
          <a:xfrm>
            <a:off x="49213" y="981075"/>
            <a:ext cx="12096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b="1">
                <a:solidFill>
                  <a:srgbClr val="FF0066"/>
                </a:solidFill>
                <a:latin typeface="Calibri" pitchFamily="34" charset="0"/>
              </a:rPr>
              <a:t>ФГОС</a:t>
            </a:r>
          </a:p>
        </p:txBody>
      </p: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7956550" y="1052513"/>
            <a:ext cx="11874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700" b="1">
                <a:solidFill>
                  <a:srgbClr val="FF0066"/>
                </a:solidFill>
                <a:latin typeface="Calibri" pitchFamily="34" charset="0"/>
              </a:rPr>
              <a:t>ФГОС</a:t>
            </a:r>
          </a:p>
        </p:txBody>
      </p:sp>
      <p:grpSp>
        <p:nvGrpSpPr>
          <p:cNvPr id="15" name="Группа 82"/>
          <p:cNvGrpSpPr>
            <a:grpSpLocks/>
          </p:cNvGrpSpPr>
          <p:nvPr/>
        </p:nvGrpSpPr>
        <p:grpSpPr bwMode="auto">
          <a:xfrm>
            <a:off x="755650" y="4456113"/>
            <a:ext cx="1555750" cy="1781175"/>
            <a:chOff x="827584" y="4603519"/>
            <a:chExt cx="726182" cy="911967"/>
          </a:xfrm>
        </p:grpSpPr>
        <p:pic>
          <p:nvPicPr>
            <p:cNvPr id="75829" name="Picture 4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827584" y="4603519"/>
              <a:ext cx="335043" cy="896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830" name="Picture 5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1115616" y="4667761"/>
              <a:ext cx="438150" cy="84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" name="Picture 8"/>
          <p:cNvPicPr>
            <a:picLocks noChangeAspect="1" noChangeArrowheads="1"/>
          </p:cNvPicPr>
          <p:nvPr/>
        </p:nvPicPr>
        <p:blipFill>
          <a:blip r:embed="rId20" cstate="print"/>
          <a:srcRect l="48988" t="11348" r="19893" b="10094"/>
          <a:stretch>
            <a:fillRect/>
          </a:stretch>
        </p:blipFill>
        <p:spPr bwMode="auto">
          <a:xfrm>
            <a:off x="7902575" y="2133600"/>
            <a:ext cx="488950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0.14375 -0.14074 C 0.17378 -0.17222 0.2191 -0.18889 0.26597 -0.18889 C 0.31979 -0.18889 0.36267 -0.17222 0.39288 -0.14074 L 0.53698 0 " pathEditMode="relative" rAng="0" ptsTypes="FffFF">
                                      <p:cBhvr>
                                        <p:cTn id="1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40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3" grpId="0" animBg="1"/>
      <p:bldP spid="8216" grpId="0" animBg="1"/>
      <p:bldP spid="179" grpId="0" animBg="1"/>
      <p:bldP spid="28" grpId="0" animBg="1"/>
      <p:bldP spid="86" grpId="0" animBg="1"/>
      <p:bldP spid="100" grpId="0" animBg="1"/>
      <p:bldP spid="101" grpId="0"/>
      <p:bldP spid="1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71573" flipH="1">
            <a:off x="6556375" y="395288"/>
            <a:ext cx="534988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278813" y="65088"/>
            <a:ext cx="412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AutoShape 9"/>
          <p:cNvSpPr>
            <a:spLocks noChangeArrowheads="1"/>
          </p:cNvSpPr>
          <p:nvPr/>
        </p:nvSpPr>
        <p:spPr bwMode="auto">
          <a:xfrm>
            <a:off x="8278813" y="28575"/>
            <a:ext cx="431800" cy="48101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250" y="3429000"/>
            <a:ext cx="1389063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258888" y="4429125"/>
            <a:ext cx="617537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7" name="Содержимое 2"/>
          <p:cNvSpPr>
            <a:spLocks noGrp="1"/>
          </p:cNvSpPr>
          <p:nvPr>
            <p:ph idx="4294967295"/>
          </p:nvPr>
        </p:nvSpPr>
        <p:spPr>
          <a:xfrm>
            <a:off x="107950" y="0"/>
            <a:ext cx="6470650" cy="1196975"/>
          </a:xfrm>
          <a:solidFill>
            <a:schemeClr val="bg1"/>
          </a:solidFill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4400" b="1" smtClean="0">
                <a:solidFill>
                  <a:srgbClr val="0000FF"/>
                </a:solidFill>
              </a:rPr>
              <a:t>Технология организации преемственности: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4400" b="1" smtClean="0">
                <a:solidFill>
                  <a:srgbClr val="0000FF"/>
                </a:solidFill>
              </a:rPr>
              <a:t>алгоритм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4400" b="1" smtClean="0">
                <a:solidFill>
                  <a:srgbClr val="0000FF"/>
                </a:solidFill>
              </a:rPr>
              <a:t>«8 шагов»</a:t>
            </a:r>
            <a:endParaRPr lang="ru-RU" sz="4400" b="1" smtClean="0"/>
          </a:p>
        </p:txBody>
      </p:sp>
      <p:sp>
        <p:nvSpPr>
          <p:cNvPr id="76808" name="Line 44"/>
          <p:cNvSpPr>
            <a:spLocks noChangeShapeType="1"/>
          </p:cNvSpPr>
          <p:nvPr/>
        </p:nvSpPr>
        <p:spPr bwMode="auto">
          <a:xfrm>
            <a:off x="1333500" y="5724525"/>
            <a:ext cx="1143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6809" name="Text Box 49"/>
          <p:cNvSpPr txBox="1">
            <a:spLocks noChangeArrowheads="1"/>
          </p:cNvSpPr>
          <p:nvPr/>
        </p:nvSpPr>
        <p:spPr bwMode="auto">
          <a:xfrm>
            <a:off x="3175" y="6524625"/>
            <a:ext cx="914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</a:rPr>
              <a:t>1.</a:t>
            </a:r>
            <a:r>
              <a:rPr lang="ru-RU" sz="2000" b="1"/>
              <a:t> Методическое объединение (МО) = начальная + основная школа</a:t>
            </a:r>
          </a:p>
        </p:txBody>
      </p:sp>
      <p:sp>
        <p:nvSpPr>
          <p:cNvPr id="76810" name="Line 44"/>
          <p:cNvSpPr>
            <a:spLocks noChangeShapeType="1"/>
          </p:cNvSpPr>
          <p:nvPr/>
        </p:nvSpPr>
        <p:spPr bwMode="auto">
          <a:xfrm>
            <a:off x="2289175" y="4900613"/>
            <a:ext cx="1143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6811" name="Line 44"/>
          <p:cNvSpPr>
            <a:spLocks noChangeShapeType="1"/>
          </p:cNvSpPr>
          <p:nvPr/>
        </p:nvSpPr>
        <p:spPr bwMode="auto">
          <a:xfrm>
            <a:off x="3352800" y="3998913"/>
            <a:ext cx="1143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6812" name="Line 44"/>
          <p:cNvSpPr>
            <a:spLocks noChangeShapeType="1"/>
          </p:cNvSpPr>
          <p:nvPr/>
        </p:nvSpPr>
        <p:spPr bwMode="auto">
          <a:xfrm>
            <a:off x="4495800" y="3141663"/>
            <a:ext cx="1143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6813" name="Line 44"/>
          <p:cNvSpPr>
            <a:spLocks noChangeShapeType="1"/>
          </p:cNvSpPr>
          <p:nvPr/>
        </p:nvSpPr>
        <p:spPr bwMode="auto">
          <a:xfrm>
            <a:off x="5638800" y="2276475"/>
            <a:ext cx="1143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6814" name="Line 44"/>
          <p:cNvSpPr>
            <a:spLocks noChangeShapeType="1"/>
          </p:cNvSpPr>
          <p:nvPr/>
        </p:nvSpPr>
        <p:spPr bwMode="auto">
          <a:xfrm>
            <a:off x="6781800" y="1557338"/>
            <a:ext cx="1143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6815" name="Line 44"/>
          <p:cNvSpPr>
            <a:spLocks noChangeShapeType="1"/>
          </p:cNvSpPr>
          <p:nvPr/>
        </p:nvSpPr>
        <p:spPr bwMode="auto">
          <a:xfrm>
            <a:off x="107950" y="6597650"/>
            <a:ext cx="1143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6816" name="Line 44"/>
          <p:cNvSpPr>
            <a:spLocks noChangeShapeType="1"/>
          </p:cNvSpPr>
          <p:nvPr/>
        </p:nvSpPr>
        <p:spPr bwMode="auto">
          <a:xfrm>
            <a:off x="7924800" y="836613"/>
            <a:ext cx="1143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6817" name="Text Box 49"/>
          <p:cNvSpPr txBox="1">
            <a:spLocks noChangeArrowheads="1"/>
          </p:cNvSpPr>
          <p:nvPr/>
        </p:nvSpPr>
        <p:spPr bwMode="auto">
          <a:xfrm>
            <a:off x="1258888" y="5661025"/>
            <a:ext cx="7808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</a:rPr>
              <a:t>2.</a:t>
            </a:r>
            <a:r>
              <a:rPr lang="ru-RU" sz="2000" b="1"/>
              <a:t> МО: портрет выпускника (+ технологии и содержание)</a:t>
            </a:r>
          </a:p>
        </p:txBody>
      </p:sp>
      <p:sp>
        <p:nvSpPr>
          <p:cNvPr id="76818" name="Text Box 49"/>
          <p:cNvSpPr txBox="1">
            <a:spLocks noChangeArrowheads="1"/>
          </p:cNvSpPr>
          <p:nvPr/>
        </p:nvSpPr>
        <p:spPr bwMode="auto">
          <a:xfrm>
            <a:off x="2195513" y="4868863"/>
            <a:ext cx="5072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</a:rPr>
              <a:t>3.</a:t>
            </a:r>
            <a:r>
              <a:rPr lang="ru-RU" sz="2000" b="1"/>
              <a:t> Открытые уроки в 4-м кл. + МО</a:t>
            </a:r>
          </a:p>
        </p:txBody>
      </p:sp>
      <p:sp>
        <p:nvSpPr>
          <p:cNvPr id="76819" name="Text Box 49"/>
          <p:cNvSpPr txBox="1">
            <a:spLocks noChangeArrowheads="1"/>
          </p:cNvSpPr>
          <p:nvPr/>
        </p:nvSpPr>
        <p:spPr bwMode="auto">
          <a:xfrm>
            <a:off x="3276600" y="3933825"/>
            <a:ext cx="4967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</a:rPr>
              <a:t>4.</a:t>
            </a:r>
            <a:r>
              <a:rPr lang="ru-RU" sz="2000" b="1"/>
              <a:t> Совместные уроки в 4-м кл. + МО</a:t>
            </a:r>
          </a:p>
        </p:txBody>
      </p:sp>
      <p:sp>
        <p:nvSpPr>
          <p:cNvPr id="76820" name="Text Box 49"/>
          <p:cNvSpPr txBox="1">
            <a:spLocks noChangeArrowheads="1"/>
          </p:cNvSpPr>
          <p:nvPr/>
        </p:nvSpPr>
        <p:spPr bwMode="auto">
          <a:xfrm>
            <a:off x="4643438" y="3068638"/>
            <a:ext cx="4465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</a:rPr>
              <a:t>5.</a:t>
            </a:r>
            <a:r>
              <a:rPr lang="ru-RU" sz="2000" b="1"/>
              <a:t> Диагностика + род. собрание</a:t>
            </a:r>
          </a:p>
        </p:txBody>
      </p:sp>
      <p:sp>
        <p:nvSpPr>
          <p:cNvPr id="76821" name="Text Box 49"/>
          <p:cNvSpPr txBox="1">
            <a:spLocks noChangeArrowheads="1"/>
          </p:cNvSpPr>
          <p:nvPr/>
        </p:nvSpPr>
        <p:spPr bwMode="auto">
          <a:xfrm>
            <a:off x="5580063" y="2205038"/>
            <a:ext cx="3168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</a:rPr>
              <a:t>6.</a:t>
            </a:r>
            <a:r>
              <a:rPr lang="ru-RU" sz="2000" b="1"/>
              <a:t> Уроки в 5-м кл. + МО</a:t>
            </a:r>
          </a:p>
        </p:txBody>
      </p:sp>
      <p:sp>
        <p:nvSpPr>
          <p:cNvPr id="76822" name="Text Box 49"/>
          <p:cNvSpPr txBox="1">
            <a:spLocks noChangeArrowheads="1"/>
          </p:cNvSpPr>
          <p:nvPr/>
        </p:nvSpPr>
        <p:spPr bwMode="auto">
          <a:xfrm>
            <a:off x="6732588" y="1484313"/>
            <a:ext cx="24114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</a:rPr>
              <a:t>7.</a:t>
            </a:r>
            <a:r>
              <a:rPr lang="ru-RU" sz="2000" b="1"/>
              <a:t> МО: адаптация</a:t>
            </a:r>
          </a:p>
        </p:txBody>
      </p:sp>
      <p:sp>
        <p:nvSpPr>
          <p:cNvPr id="76823" name="Text Box 49"/>
          <p:cNvSpPr txBox="1">
            <a:spLocks noChangeArrowheads="1"/>
          </p:cNvSpPr>
          <p:nvPr/>
        </p:nvSpPr>
        <p:spPr bwMode="auto">
          <a:xfrm>
            <a:off x="7740650" y="765175"/>
            <a:ext cx="16875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</a:rPr>
              <a:t>8.</a:t>
            </a:r>
            <a:r>
              <a:rPr lang="ru-RU" sz="2000" b="1"/>
              <a:t> Эффект</a:t>
            </a:r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auto">
          <a:xfrm>
            <a:off x="1258888" y="4397375"/>
            <a:ext cx="646112" cy="76041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88900" y="4868863"/>
            <a:ext cx="877888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650" y="4868863"/>
            <a:ext cx="4572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2495550"/>
            <a:ext cx="13874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14675" y="2405063"/>
            <a:ext cx="422275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6238" y="3468688"/>
            <a:ext cx="376237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34025" y="965200"/>
            <a:ext cx="1198563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7763" y="908050"/>
            <a:ext cx="35083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3438" y="1811338"/>
            <a:ext cx="890587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019925" y="620713"/>
            <a:ext cx="398463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254121" flipH="1">
            <a:off x="7481888" y="406400"/>
            <a:ext cx="336550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</Words>
  <Application>Microsoft Office PowerPoint</Application>
  <PresentationFormat>Экран (4:3)</PresentationFormat>
  <Paragraphs>48</Paragraphs>
  <Slides>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Преемственность новых стандартов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2013-10-28T12:52:44Z</dcterms:created>
  <dcterms:modified xsi:type="dcterms:W3CDTF">2013-10-28T12:54:56Z</dcterms:modified>
</cp:coreProperties>
</file>