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0000"/>
    <a:srgbClr val="FF660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83BF4-488E-496F-BD31-C8BCD5056D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94EF9-BEE9-4CA3-A373-FA66AF198A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03FB2-8B81-4D11-B198-501EA3FB56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C1A74-ED0E-42C8-B101-18DA93C514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ECCF6-5C66-46F5-98E2-2B0053853A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21447-60C7-463B-9A8F-30DCF346F1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F9E52-4BB1-4B69-B59A-D9D604A16E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044A7-F414-422B-9575-BC27D09CE2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8B695-1B6B-43EB-8988-264A92FA33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9A0A0-91DF-4482-AAD2-52F2503B37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B0F1B-ED67-48ED-9682-DE365205FD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670B60-E6CD-42F4-98C1-80037EA1B8D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AutoShape 14" descr="5200"/>
          <p:cNvSpPr>
            <a:spLocks noChangeArrowheads="1"/>
          </p:cNvSpPr>
          <p:nvPr/>
        </p:nvSpPr>
        <p:spPr bwMode="auto">
          <a:xfrm>
            <a:off x="395288" y="333375"/>
            <a:ext cx="2016125" cy="1727200"/>
          </a:xfrm>
          <a:prstGeom prst="triangle">
            <a:avLst>
              <a:gd name="adj" fmla="val 5000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73025" algn="ctr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3059832" y="1772816"/>
            <a:ext cx="51847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663300"/>
                </a:solidFill>
              </a:rPr>
              <a:t>Вписанные и </a:t>
            </a:r>
          </a:p>
          <a:p>
            <a:pPr>
              <a:spcBef>
                <a:spcPct val="50000"/>
              </a:spcBef>
            </a:pPr>
            <a:r>
              <a:rPr lang="ru-RU" sz="4000" b="1" dirty="0">
                <a:solidFill>
                  <a:srgbClr val="663300"/>
                </a:solidFill>
              </a:rPr>
              <a:t>ц</a:t>
            </a:r>
            <a:r>
              <a:rPr lang="ru-RU" sz="4000" b="1" dirty="0" smtClean="0">
                <a:solidFill>
                  <a:srgbClr val="663300"/>
                </a:solidFill>
              </a:rPr>
              <a:t>ентральные</a:t>
            </a:r>
          </a:p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663300"/>
                </a:solidFill>
              </a:rPr>
              <a:t>углы.</a:t>
            </a:r>
            <a:endParaRPr lang="ru-RU" sz="4000" b="1" dirty="0">
              <a:solidFill>
                <a:srgbClr val="663300"/>
              </a:solidFill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2843213" y="5157788"/>
            <a:ext cx="5184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663300"/>
                </a:solidFill>
              </a:rPr>
              <a:t>Аксёнова С.В.</a:t>
            </a:r>
            <a:endParaRPr lang="ru-RU" sz="3200" b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484784"/>
            <a:ext cx="7416824" cy="3960440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rgbClr val="663300"/>
                </a:solidFill>
              </a:rPr>
              <a:t>1.На рисунке </a:t>
            </a:r>
            <a:r>
              <a:rPr lang="en-US" sz="2800" b="1" dirty="0" smtClean="0">
                <a:solidFill>
                  <a:srgbClr val="663300"/>
                </a:solidFill>
              </a:rPr>
              <a:t>DC</a:t>
            </a:r>
            <a:r>
              <a:rPr lang="ru-RU" sz="2800" b="1" dirty="0" smtClean="0">
                <a:solidFill>
                  <a:srgbClr val="663300"/>
                </a:solidFill>
              </a:rPr>
              <a:t>-диаметр окружности. Тогда угол </a:t>
            </a:r>
            <a:r>
              <a:rPr lang="en-US" sz="2800" b="1" dirty="0" smtClean="0">
                <a:solidFill>
                  <a:srgbClr val="663300"/>
                </a:solidFill>
              </a:rPr>
              <a:t>DBC</a:t>
            </a:r>
            <a:r>
              <a:rPr lang="ru-RU" sz="2800" b="1" dirty="0" smtClean="0">
                <a:solidFill>
                  <a:srgbClr val="663300"/>
                </a:solidFill>
              </a:rPr>
              <a:t> равен:</a:t>
            </a:r>
            <a:endParaRPr lang="en-US" sz="2800" b="1" dirty="0" smtClean="0">
              <a:solidFill>
                <a:srgbClr val="66330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663300"/>
                </a:solidFill>
              </a:rPr>
              <a:t>  1) 90</a:t>
            </a:r>
            <a:r>
              <a:rPr lang="en-US" sz="2800" b="1" dirty="0" smtClean="0">
                <a:solidFill>
                  <a:srgbClr val="663300"/>
                </a:solidFill>
                <a:latin typeface="Calibri"/>
              </a:rPr>
              <a:t>°</a:t>
            </a:r>
          </a:p>
          <a:p>
            <a:pPr>
              <a:buNone/>
            </a:pPr>
            <a:r>
              <a:rPr lang="en-US" sz="2800" b="1" dirty="0">
                <a:solidFill>
                  <a:srgbClr val="663300"/>
                </a:solidFill>
                <a:latin typeface="Calibri"/>
              </a:rPr>
              <a:t> </a:t>
            </a:r>
            <a:r>
              <a:rPr lang="en-US" sz="2800" b="1" dirty="0" smtClean="0">
                <a:solidFill>
                  <a:srgbClr val="663300"/>
                </a:solidFill>
                <a:latin typeface="Calibri"/>
              </a:rPr>
              <a:t>  2) 180°</a:t>
            </a:r>
          </a:p>
          <a:p>
            <a:pPr>
              <a:buNone/>
            </a:pPr>
            <a:r>
              <a:rPr lang="en-US" sz="2800" b="1" dirty="0">
                <a:solidFill>
                  <a:srgbClr val="663300"/>
                </a:solidFill>
                <a:latin typeface="Calibri"/>
              </a:rPr>
              <a:t> </a:t>
            </a:r>
            <a:r>
              <a:rPr lang="en-US" sz="2800" b="1" dirty="0" smtClean="0">
                <a:solidFill>
                  <a:srgbClr val="663300"/>
                </a:solidFill>
                <a:latin typeface="Calibri"/>
              </a:rPr>
              <a:t>  3) 360°</a:t>
            </a:r>
            <a:endParaRPr lang="ru-RU" sz="2800" b="1" dirty="0">
              <a:solidFill>
                <a:srgbClr val="6633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36096" y="2420888"/>
            <a:ext cx="2808312" cy="26642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5" idx="2"/>
            <a:endCxn id="5" idx="6"/>
          </p:cNvCxnSpPr>
          <p:nvPr/>
        </p:nvCxnSpPr>
        <p:spPr>
          <a:xfrm>
            <a:off x="5436096" y="3753036"/>
            <a:ext cx="280831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2"/>
          </p:cNvCxnSpPr>
          <p:nvPr/>
        </p:nvCxnSpPr>
        <p:spPr>
          <a:xfrm flipV="1">
            <a:off x="5436096" y="2564904"/>
            <a:ext cx="864096" cy="11881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5" idx="6"/>
          </p:cNvCxnSpPr>
          <p:nvPr/>
        </p:nvCxnSpPr>
        <p:spPr>
          <a:xfrm>
            <a:off x="6300192" y="2564904"/>
            <a:ext cx="1944216" cy="11881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32040" y="3501008"/>
            <a:ext cx="35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244408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484784"/>
            <a:ext cx="7056784" cy="396044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663300"/>
                </a:solidFill>
              </a:rPr>
              <a:t>      </a:t>
            </a:r>
            <a:r>
              <a:rPr lang="ru-RU" sz="2800" b="1" dirty="0" smtClean="0">
                <a:solidFill>
                  <a:srgbClr val="663300"/>
                </a:solidFill>
              </a:rPr>
              <a:t>2.Угол АСВ=60</a:t>
            </a: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°. Тогда дуга АВ равна: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60°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2) 120°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3) 30°</a:t>
            </a:r>
          </a:p>
          <a:p>
            <a:pPr marL="514350" indent="-514350">
              <a:buAutoNum type="arabicParenR"/>
            </a:pPr>
            <a:endParaRPr lang="ru-RU" sz="2800" b="1" dirty="0" smtClean="0">
              <a:solidFill>
                <a:srgbClr val="663300"/>
              </a:solidFill>
              <a:latin typeface="Calibri"/>
            </a:endParaRPr>
          </a:p>
          <a:p>
            <a:pPr>
              <a:buNone/>
            </a:pPr>
            <a:r>
              <a:rPr lang="ru-RU" sz="2800" b="1" dirty="0">
                <a:solidFill>
                  <a:srgbClr val="663300"/>
                </a:solidFill>
                <a:latin typeface="Calibri"/>
              </a:rPr>
              <a:t> </a:t>
            </a:r>
            <a:endParaRPr lang="ru-RU" sz="2800" b="1" dirty="0">
              <a:solidFill>
                <a:srgbClr val="6633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36096" y="2420888"/>
            <a:ext cx="2808312" cy="26642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004048" y="4365104"/>
            <a:ext cx="35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244408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364088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cxnSp>
        <p:nvCxnSpPr>
          <p:cNvPr id="11" name="Прямая соединительная линия 10"/>
          <p:cNvCxnSpPr>
            <a:stCxn id="20" idx="1"/>
          </p:cNvCxnSpPr>
          <p:nvPr/>
        </p:nvCxnSpPr>
        <p:spPr>
          <a:xfrm flipH="1" flipV="1">
            <a:off x="5436096" y="2204864"/>
            <a:ext cx="2808312" cy="140880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4932040" y="3645024"/>
            <a:ext cx="324036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484784"/>
            <a:ext cx="7056784" cy="396044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663300"/>
                </a:solidFill>
              </a:rPr>
              <a:t>      </a:t>
            </a:r>
            <a:r>
              <a:rPr lang="ru-RU" sz="2800" b="1" dirty="0" smtClean="0">
                <a:solidFill>
                  <a:srgbClr val="663300"/>
                </a:solidFill>
              </a:rPr>
              <a:t>3.Угол АВС=70</a:t>
            </a: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°. Тогда угол АОС равен: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1) 35°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2) 70°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3) 140°</a:t>
            </a:r>
          </a:p>
          <a:p>
            <a:pPr marL="514350" indent="-514350">
              <a:buAutoNum type="arabicParenR"/>
            </a:pPr>
            <a:endParaRPr lang="ru-RU" sz="2800" b="1" dirty="0" smtClean="0">
              <a:solidFill>
                <a:srgbClr val="663300"/>
              </a:solidFill>
              <a:latin typeface="Calibri"/>
            </a:endParaRPr>
          </a:p>
          <a:p>
            <a:pPr>
              <a:buNone/>
            </a:pPr>
            <a:r>
              <a:rPr lang="ru-RU" sz="2800" b="1" dirty="0">
                <a:solidFill>
                  <a:srgbClr val="663300"/>
                </a:solidFill>
                <a:latin typeface="Calibri"/>
              </a:rPr>
              <a:t> </a:t>
            </a:r>
            <a:endParaRPr lang="ru-RU" sz="2800" b="1" dirty="0">
              <a:solidFill>
                <a:srgbClr val="6633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36096" y="2420888"/>
            <a:ext cx="2808312" cy="26642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876256" y="1988840"/>
            <a:ext cx="35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172400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76056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cxnSp>
        <p:nvCxnSpPr>
          <p:cNvPr id="10" name="Прямая соединительная линия 9"/>
          <p:cNvCxnSpPr>
            <a:stCxn id="5" idx="0"/>
          </p:cNvCxnSpPr>
          <p:nvPr/>
        </p:nvCxnSpPr>
        <p:spPr>
          <a:xfrm flipH="1">
            <a:off x="5508104" y="2420888"/>
            <a:ext cx="1332148" cy="18722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508104" y="4293096"/>
            <a:ext cx="25922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0"/>
          </p:cNvCxnSpPr>
          <p:nvPr/>
        </p:nvCxnSpPr>
        <p:spPr>
          <a:xfrm flipH="1">
            <a:off x="6804248" y="2420888"/>
            <a:ext cx="36004" cy="13681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04248" y="3789040"/>
            <a:ext cx="1296144" cy="50405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72200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</a:t>
            </a:r>
            <a:endParaRPr lang="ru-RU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484784"/>
            <a:ext cx="7056784" cy="396044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663300"/>
                </a:solidFill>
              </a:rPr>
              <a:t>     </a:t>
            </a:r>
            <a:r>
              <a:rPr lang="ru-RU" sz="2800" b="1" dirty="0" smtClean="0">
                <a:solidFill>
                  <a:srgbClr val="663300"/>
                </a:solidFill>
              </a:rPr>
              <a:t>4.</a:t>
            </a:r>
            <a:r>
              <a:rPr lang="en-US" sz="2800" b="1" dirty="0" smtClean="0">
                <a:solidFill>
                  <a:srgbClr val="663300"/>
                </a:solidFill>
              </a:rPr>
              <a:t> </a:t>
            </a:r>
            <a:r>
              <a:rPr lang="ru-RU" sz="2800" b="1" dirty="0" smtClean="0">
                <a:solidFill>
                  <a:srgbClr val="663300"/>
                </a:solidFill>
              </a:rPr>
              <a:t>Угол АОС=100</a:t>
            </a: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°. Тогда угол АВС равен: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1) 50°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2) 200°</a:t>
            </a:r>
          </a:p>
          <a:p>
            <a:pPr marL="514350" indent="-514350">
              <a:buNone/>
            </a:pP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3) 100°</a:t>
            </a:r>
          </a:p>
          <a:p>
            <a:pPr marL="514350" indent="-514350">
              <a:buAutoNum type="arabicParenR"/>
            </a:pPr>
            <a:endParaRPr lang="ru-RU" sz="2800" b="1" dirty="0" smtClean="0">
              <a:solidFill>
                <a:srgbClr val="663300"/>
              </a:solidFill>
              <a:latin typeface="Calibri"/>
            </a:endParaRPr>
          </a:p>
          <a:p>
            <a:pPr>
              <a:buNone/>
            </a:pPr>
            <a:r>
              <a:rPr lang="ru-RU" sz="2800" b="1" dirty="0">
                <a:solidFill>
                  <a:srgbClr val="663300"/>
                </a:solidFill>
                <a:latin typeface="Calibri"/>
              </a:rPr>
              <a:t> </a:t>
            </a:r>
            <a:endParaRPr lang="ru-RU" sz="2800" b="1" dirty="0">
              <a:solidFill>
                <a:srgbClr val="6633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36096" y="2420888"/>
            <a:ext cx="2808312" cy="26642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876256" y="1988840"/>
            <a:ext cx="35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172400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76056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cxnSp>
        <p:nvCxnSpPr>
          <p:cNvPr id="10" name="Прямая соединительная линия 9"/>
          <p:cNvCxnSpPr>
            <a:stCxn id="5" idx="0"/>
          </p:cNvCxnSpPr>
          <p:nvPr/>
        </p:nvCxnSpPr>
        <p:spPr>
          <a:xfrm flipH="1">
            <a:off x="5508104" y="2420888"/>
            <a:ext cx="1332148" cy="18722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508104" y="4293096"/>
            <a:ext cx="25922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0"/>
          </p:cNvCxnSpPr>
          <p:nvPr/>
        </p:nvCxnSpPr>
        <p:spPr>
          <a:xfrm flipH="1">
            <a:off x="6804248" y="2420888"/>
            <a:ext cx="36004" cy="13681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04248" y="3789040"/>
            <a:ext cx="1296144" cy="50405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72200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</a:t>
            </a:r>
            <a:endParaRPr lang="ru-RU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96752"/>
            <a:ext cx="7632848" cy="4248472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663300"/>
                </a:solidFill>
              </a:rPr>
              <a:t>     </a:t>
            </a:r>
            <a:r>
              <a:rPr lang="ru-RU" sz="2800" b="1" dirty="0">
                <a:solidFill>
                  <a:srgbClr val="663300"/>
                </a:solidFill>
              </a:rPr>
              <a:t>5</a:t>
            </a:r>
            <a:r>
              <a:rPr lang="ru-RU" sz="2800" b="1" dirty="0" smtClean="0">
                <a:solidFill>
                  <a:srgbClr val="663300"/>
                </a:solidFill>
              </a:rPr>
              <a:t>.</a:t>
            </a:r>
            <a:r>
              <a:rPr lang="en-US" sz="2800" b="1" dirty="0" smtClean="0">
                <a:solidFill>
                  <a:srgbClr val="663300"/>
                </a:solidFill>
              </a:rPr>
              <a:t> </a:t>
            </a:r>
            <a:r>
              <a:rPr lang="ru-RU" sz="2800" b="1" dirty="0" smtClean="0">
                <a:solidFill>
                  <a:srgbClr val="663300"/>
                </a:solidFill>
              </a:rPr>
              <a:t>Угол ВАО </a:t>
            </a: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равен углу</a:t>
            </a:r>
          </a:p>
          <a:p>
            <a:pPr marL="514350" indent="-514350">
              <a:buNone/>
            </a:pPr>
            <a:endParaRPr lang="ru-RU" sz="2800" b="1" dirty="0" smtClean="0">
              <a:solidFill>
                <a:srgbClr val="663300"/>
              </a:solidFill>
              <a:latin typeface="Calibri"/>
            </a:endParaRPr>
          </a:p>
          <a:p>
            <a:pPr marL="514350" indent="-514350">
              <a:buAutoNum type="arabicParenR"/>
            </a:pPr>
            <a:endParaRPr lang="ru-RU" sz="2800" b="1" dirty="0" smtClean="0">
              <a:solidFill>
                <a:srgbClr val="663300"/>
              </a:solidFill>
              <a:latin typeface="Calibri"/>
            </a:endParaRPr>
          </a:p>
          <a:p>
            <a:pPr>
              <a:buNone/>
            </a:pPr>
            <a:r>
              <a:rPr lang="ru-RU" sz="2800" b="1" dirty="0">
                <a:solidFill>
                  <a:srgbClr val="663300"/>
                </a:solidFill>
                <a:latin typeface="Calibri"/>
              </a:rPr>
              <a:t> </a:t>
            </a:r>
            <a:endParaRPr lang="ru-RU" sz="2800" b="1" dirty="0">
              <a:solidFill>
                <a:srgbClr val="6633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19672" y="2420888"/>
            <a:ext cx="2808312" cy="26642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300192" y="3645024"/>
            <a:ext cx="35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7585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275856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987824" y="2420888"/>
            <a:ext cx="288032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987824" y="3717032"/>
            <a:ext cx="288032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987824" y="3717032"/>
            <a:ext cx="3240360" cy="720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275856" y="2420888"/>
            <a:ext cx="3024336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275856" y="3789040"/>
            <a:ext cx="3024336" cy="1224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55776" y="3573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</a:t>
            </a:r>
            <a:endParaRPr lang="ru-RU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980728"/>
            <a:ext cx="7344816" cy="4464496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663300"/>
                </a:solidFill>
              </a:rPr>
              <a:t>     </a:t>
            </a:r>
            <a:r>
              <a:rPr lang="ru-RU" sz="2800" b="1" dirty="0" smtClean="0">
                <a:solidFill>
                  <a:srgbClr val="663300"/>
                </a:solidFill>
              </a:rPr>
              <a:t>6.В    АВС  угол С=90</a:t>
            </a:r>
            <a:r>
              <a:rPr lang="ru-RU" sz="2800" b="1" dirty="0" smtClean="0">
                <a:solidFill>
                  <a:srgbClr val="663300"/>
                </a:solidFill>
                <a:latin typeface="Calibri"/>
              </a:rPr>
              <a:t>°. АС=8 см, ВС=6 см. Найдите радиус окружности.</a:t>
            </a:r>
            <a:r>
              <a:rPr lang="ru-RU" sz="2800" b="1" dirty="0" smtClean="0">
                <a:solidFill>
                  <a:srgbClr val="663300"/>
                </a:solidFill>
              </a:rPr>
              <a:t> </a:t>
            </a:r>
            <a:endParaRPr lang="ru-RU" sz="2800" b="1" dirty="0" smtClean="0">
              <a:solidFill>
                <a:srgbClr val="663300"/>
              </a:solidFill>
              <a:latin typeface="Calibri"/>
            </a:endParaRPr>
          </a:p>
          <a:p>
            <a:pPr marL="514350" indent="-514350">
              <a:buNone/>
            </a:pPr>
            <a:endParaRPr lang="ru-RU" sz="2800" b="1" dirty="0" smtClean="0">
              <a:solidFill>
                <a:srgbClr val="000000"/>
              </a:solidFill>
              <a:latin typeface="Calibri"/>
            </a:endParaRPr>
          </a:p>
          <a:p>
            <a:pPr marL="514350" indent="-514350">
              <a:buAutoNum type="arabicParenR"/>
            </a:pPr>
            <a:endParaRPr lang="ru-RU" sz="2800" b="1" dirty="0" smtClean="0">
              <a:solidFill>
                <a:srgbClr val="000000"/>
              </a:solidFill>
              <a:latin typeface="Calibri"/>
            </a:endParaRPr>
          </a:p>
          <a:p>
            <a:pPr>
              <a:buNone/>
            </a:pPr>
            <a:r>
              <a:rPr lang="ru-RU" sz="2800" b="1" dirty="0">
                <a:solidFill>
                  <a:srgbClr val="000000"/>
                </a:solidFill>
                <a:latin typeface="Calibri"/>
              </a:rPr>
              <a:t> 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19672" y="2420888"/>
            <a:ext cx="2808312" cy="266429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691680" y="4509120"/>
            <a:ext cx="35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283968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067944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555776" y="3573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</a:t>
            </a:r>
            <a:endParaRPr lang="ru-RU" b="1" dirty="0"/>
          </a:p>
        </p:txBody>
      </p:sp>
      <p:cxnSp>
        <p:nvCxnSpPr>
          <p:cNvPr id="15" name="Прямая соединительная линия 14"/>
          <p:cNvCxnSpPr>
            <a:stCxn id="5" idx="7"/>
          </p:cNvCxnSpPr>
          <p:nvPr/>
        </p:nvCxnSpPr>
        <p:spPr>
          <a:xfrm flipH="1">
            <a:off x="1907704" y="2811065"/>
            <a:ext cx="2109012" cy="18420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5" idx="7"/>
          </p:cNvCxnSpPr>
          <p:nvPr/>
        </p:nvCxnSpPr>
        <p:spPr>
          <a:xfrm>
            <a:off x="4016716" y="2811065"/>
            <a:ext cx="267252" cy="15540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979712" y="4365104"/>
            <a:ext cx="2304256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авнобедренный треугольник 26"/>
          <p:cNvSpPr/>
          <p:nvPr/>
        </p:nvSpPr>
        <p:spPr>
          <a:xfrm>
            <a:off x="2339752" y="1124744"/>
            <a:ext cx="144016" cy="216024"/>
          </a:xfrm>
          <a:prstGeom prst="triangle">
            <a:avLst/>
          </a:prstGeom>
          <a:solidFill>
            <a:schemeClr val="bg1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980728"/>
            <a:ext cx="7344816" cy="4464496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>
                <a:solidFill>
                  <a:srgbClr val="663300"/>
                </a:solidFill>
              </a:rPr>
              <a:t>     </a:t>
            </a:r>
            <a:r>
              <a:rPr lang="ru-RU" sz="2800" b="1" dirty="0" smtClean="0">
                <a:solidFill>
                  <a:srgbClr val="663300"/>
                </a:solidFill>
              </a:rPr>
              <a:t>Ответы.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663300"/>
                </a:solidFill>
              </a:rPr>
              <a:t>1.-1)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663300"/>
                </a:solidFill>
              </a:rPr>
              <a:t>2.-2)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663300"/>
                </a:solidFill>
              </a:rPr>
              <a:t>3.-3)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663300"/>
                </a:solidFill>
              </a:rPr>
              <a:t>4.-1)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663300"/>
                </a:solidFill>
              </a:rPr>
              <a:t>               5.-углу ОАС.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663300"/>
                </a:solidFill>
              </a:rPr>
              <a:t>       6.</a:t>
            </a:r>
            <a:r>
              <a:rPr lang="en-US" sz="2800" b="1" dirty="0" smtClean="0">
                <a:solidFill>
                  <a:srgbClr val="663300"/>
                </a:solidFill>
              </a:rPr>
              <a:t>r=5</a:t>
            </a:r>
            <a:r>
              <a:rPr lang="ru-RU" sz="2800" b="1" dirty="0" smtClean="0">
                <a:solidFill>
                  <a:srgbClr val="663300"/>
                </a:solidFill>
              </a:rPr>
              <a:t> см</a:t>
            </a:r>
          </a:p>
          <a:p>
            <a:pPr algn="ctr">
              <a:buNone/>
            </a:pPr>
            <a:endParaRPr lang="ru-RU" sz="2800" b="1" dirty="0" smtClean="0">
              <a:solidFill>
                <a:srgbClr val="663300"/>
              </a:solidFill>
            </a:endParaRPr>
          </a:p>
          <a:p>
            <a:pPr algn="ctr">
              <a:buNone/>
            </a:pPr>
            <a:endParaRPr lang="ru-RU"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176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Arial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пк</cp:lastModifiedBy>
  <cp:revision>13</cp:revision>
  <dcterms:created xsi:type="dcterms:W3CDTF">2012-02-25T22:11:54Z</dcterms:created>
  <dcterms:modified xsi:type="dcterms:W3CDTF">2016-03-17T18:09:18Z</dcterms:modified>
</cp:coreProperties>
</file>