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70" r:id="rId2"/>
    <p:sldId id="260" r:id="rId3"/>
    <p:sldId id="261" r:id="rId4"/>
    <p:sldId id="271" r:id="rId5"/>
    <p:sldId id="259" r:id="rId6"/>
    <p:sldId id="283" r:id="rId7"/>
    <p:sldId id="272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59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954" y="-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F978E-FB26-4C47-BC17-62627C19EFDF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2BA53-A687-4341-935C-70029BD10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883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2BA53-A687-4341-935C-70029BD10C8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121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3333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EC2C57-6B35-4166-BBA0-51984DE51B8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827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3333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14A39-BFFC-40BA-8028-7D411157337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989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3333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ED00A7-F4AC-437E-AF1C-FC7835723DA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954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547813" y="6578600"/>
            <a:ext cx="6191250" cy="2794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333399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88F4AA7-1B1B-45BB-9D6E-D5B07AF66EF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248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3333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57D0B-3EC3-4C21-9393-6BFC7B50373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428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3333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5640B-B7F4-4DD6-B22E-DD0FC41D9B9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939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333399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EAC34-A9BE-4B39-8FFD-E21DD1EFDDF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739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333399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96B57-DCD2-4D30-9FE0-F402ABEE64B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49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333399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2D348-C701-4866-A9CF-286F9BE153D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817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333399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E4E1D-44FF-451B-92DF-29DBC35F4C8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754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333399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E008C-10C3-4829-B748-BF8F5CD6FC3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661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333399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5B01E-8C86-4DF2-8871-1745618B4D1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72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rgbClr val="FFFF66">
                <a:gamma/>
                <a:tint val="0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47813" y="6578600"/>
            <a:ext cx="619125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chemeClr val="accent2"/>
                </a:solidFill>
                <a:latin typeface="Georgia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333399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34273CD-9E4E-4CF2-8978-1DA092901A6C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342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/>
          </p:nvPr>
        </p:nvSpPr>
        <p:spPr>
          <a:xfrm>
            <a:off x="179512" y="274638"/>
            <a:ext cx="8507288" cy="6488486"/>
          </a:xfrm>
        </p:spPr>
        <p:txBody>
          <a:bodyPr/>
          <a:lstStyle/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Какие треугольники называются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подобными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Чему равно отношение площадей подобных треугольников?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79056">
            <a:off x="271395" y="5283883"/>
            <a:ext cx="1781175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5229200"/>
            <a:ext cx="14859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7931" y="1426323"/>
            <a:ext cx="38957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893" y="2208381"/>
            <a:ext cx="29718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41" y="1426323"/>
            <a:ext cx="422851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629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24578" y="274638"/>
            <a:ext cx="6562222" cy="114300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Признак подобия треугольников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 по двум углам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2819" y="2831306"/>
            <a:ext cx="3028950" cy="263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3982119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  <a:p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/>
            <a:endParaRPr lang="ru-RU" smtClean="0">
              <a:solidFill>
                <a:srgbClr val="E3593D"/>
              </a:solidFill>
            </a:endParaRPr>
          </a:p>
          <a:p>
            <a:pPr lvl="0"/>
            <a:endParaRPr lang="ru-RU" smtClean="0">
              <a:solidFill>
                <a:srgbClr val="E3593D"/>
              </a:solidFill>
            </a:endParaRP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79056">
            <a:off x="251520" y="260648"/>
            <a:ext cx="1781175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781500"/>
            <a:ext cx="3312368" cy="24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500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</a:rPr>
              <a:t>№ 551(б)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79912" y="2060848"/>
            <a:ext cx="5031928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002060"/>
                </a:solidFill>
              </a:rPr>
              <a:t>На стороне С</a:t>
            </a:r>
            <a:r>
              <a:rPr lang="en-US" sz="2400" dirty="0" smtClean="0">
                <a:solidFill>
                  <a:srgbClr val="002060"/>
                </a:solidFill>
              </a:rPr>
              <a:t>D</a:t>
            </a:r>
            <a:r>
              <a:rPr lang="ru-RU" sz="2400" dirty="0" smtClean="0">
                <a:solidFill>
                  <a:srgbClr val="002060"/>
                </a:solidFill>
              </a:rPr>
              <a:t> параллелограмма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ABCD </a:t>
            </a:r>
            <a:r>
              <a:rPr lang="ru-RU" sz="2400" dirty="0" smtClean="0">
                <a:solidFill>
                  <a:srgbClr val="002060"/>
                </a:solidFill>
              </a:rPr>
              <a:t>отмечена точка Е. Прямые АЕ и ВС пересекаются в точке </a:t>
            </a:r>
            <a:r>
              <a:rPr lang="en-US" sz="2400" dirty="0" smtClean="0">
                <a:solidFill>
                  <a:srgbClr val="002060"/>
                </a:solidFill>
              </a:rPr>
              <a:t>F</a:t>
            </a:r>
            <a:r>
              <a:rPr lang="ru-RU" sz="2400" dirty="0" smtClean="0">
                <a:solidFill>
                  <a:srgbClr val="002060"/>
                </a:solidFill>
              </a:rPr>
              <a:t>.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Найдите </a:t>
            </a:r>
            <a:r>
              <a:rPr lang="en-US" sz="2400" dirty="0" smtClean="0">
                <a:solidFill>
                  <a:srgbClr val="FF0000"/>
                </a:solidFill>
              </a:rPr>
              <a:t>D</a:t>
            </a:r>
            <a:r>
              <a:rPr lang="ru-RU" sz="2400" dirty="0" smtClean="0">
                <a:solidFill>
                  <a:srgbClr val="FF0000"/>
                </a:solidFill>
              </a:rPr>
              <a:t>Е </a:t>
            </a:r>
            <a:r>
              <a:rPr lang="ru-RU" sz="2400" dirty="0" smtClean="0">
                <a:solidFill>
                  <a:srgbClr val="002060"/>
                </a:solidFill>
              </a:rPr>
              <a:t>и </a:t>
            </a:r>
            <a:r>
              <a:rPr lang="ru-RU" sz="2400" dirty="0" smtClean="0">
                <a:solidFill>
                  <a:srgbClr val="C00000"/>
                </a:solidFill>
              </a:rPr>
              <a:t>ЕС</a:t>
            </a:r>
            <a:r>
              <a:rPr lang="ru-RU" sz="2400" dirty="0" smtClean="0">
                <a:solidFill>
                  <a:srgbClr val="002060"/>
                </a:solidFill>
              </a:rPr>
              <a:t>, если АВ = 8 см, </a:t>
            </a:r>
            <a:r>
              <a:rPr lang="en-US" sz="2400" dirty="0" smtClean="0">
                <a:solidFill>
                  <a:srgbClr val="002060"/>
                </a:solidFill>
              </a:rPr>
              <a:t>AD= 5</a:t>
            </a:r>
            <a:r>
              <a:rPr lang="ru-RU" sz="2400" dirty="0" smtClean="0">
                <a:solidFill>
                  <a:srgbClr val="002060"/>
                </a:solidFill>
              </a:rPr>
              <a:t>см, </a:t>
            </a:r>
            <a:r>
              <a:rPr lang="en-US" sz="2400" dirty="0" smtClean="0">
                <a:solidFill>
                  <a:srgbClr val="002060"/>
                </a:solidFill>
              </a:rPr>
              <a:t>CF=2</a:t>
            </a:r>
            <a:r>
              <a:rPr lang="ru-RU" sz="2400" dirty="0" smtClean="0">
                <a:solidFill>
                  <a:srgbClr val="002060"/>
                </a:solidFill>
              </a:rPr>
              <a:t>см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79056">
            <a:off x="7362173" y="5401283"/>
            <a:ext cx="1781175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32312" y="2213248"/>
            <a:ext cx="5031928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157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578" y="274637"/>
            <a:ext cx="6562222" cy="1465251"/>
          </a:xfrm>
        </p:spPr>
        <p:txBody>
          <a:bodyPr/>
          <a:lstStyle/>
          <a:p>
            <a:r>
              <a:rPr lang="ru-RU" sz="1800" b="1" dirty="0" smtClean="0">
                <a:solidFill>
                  <a:srgbClr val="C00000"/>
                </a:solidFill>
              </a:rPr>
              <a:t>Пример задачи № 17 из модуля «Реальная математика» ГИА по математике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Сосна высотой 2 м отбрасывает тень длиной 3 м. Найдите рост человека (в метрах), стоящего около сосны, если длина его тени равна 0,4 м</a:t>
            </a:r>
            <a:endParaRPr lang="ru-RU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79056">
            <a:off x="251520" y="260648"/>
            <a:ext cx="1781175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708920"/>
            <a:ext cx="5781675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157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C00000"/>
                </a:solidFill>
              </a:rPr>
              <a:t>Пример задачи № 17 из </a:t>
            </a:r>
            <a:r>
              <a:rPr lang="ru-RU" sz="1800" dirty="0" smtClean="0">
                <a:solidFill>
                  <a:srgbClr val="C00000"/>
                </a:solidFill>
              </a:rPr>
              <a:t>модуля </a:t>
            </a:r>
            <a:r>
              <a:rPr lang="ru-RU" sz="1800" dirty="0">
                <a:solidFill>
                  <a:srgbClr val="C00000"/>
                </a:solidFill>
              </a:rPr>
              <a:t>«Реальная математика» ГИА по математике</a:t>
            </a:r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400" dirty="0" smtClean="0"/>
              <a:t>На сколько метров поднимется прикреплённый к колодезному журавлю конец верёвки, если человек опустил короткий конец журавля на 80 см? Плечи журавля составляют 2 м и</a:t>
            </a:r>
          </a:p>
          <a:p>
            <a:r>
              <a:rPr lang="ru-RU" sz="2400" dirty="0" smtClean="0"/>
              <a:t> 6 м.</a:t>
            </a:r>
            <a:endParaRPr lang="ru-RU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8995">
            <a:off x="7044471" y="48817"/>
            <a:ext cx="1781175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988840"/>
            <a:ext cx="4219575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934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Куркчи Наталья\Desktop\55572_html_4280820c.png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73313"/>
            <a:ext cx="9362204" cy="7021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424270"/>
            <a:ext cx="5460479" cy="129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9907" y="-25437"/>
            <a:ext cx="1781175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211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ru-RU" sz="3200" i="0" smtClean="0">
                        <a:solidFill>
                          <a:schemeClr val="accent6"/>
                        </a:solidFill>
                        <a:latin typeface="Cambria Math"/>
                        <a:ea typeface="Cambria Math"/>
                      </a:rPr>
                      <m:t>∆</m:t>
                    </m:r>
                    <m:r>
                      <a:rPr lang="ru-RU" sz="3200" b="0" i="0" smtClean="0">
                        <a:solidFill>
                          <a:schemeClr val="accent6"/>
                        </a:solidFill>
                        <a:latin typeface="Cambria Math"/>
                        <a:ea typeface="Cambria Math"/>
                      </a:rPr>
                      <m:t>АВС ∾ ∆</m:t>
                    </m:r>
                    <m:sSub>
                      <m:sSubPr>
                        <m:ctrlPr>
                          <a:rPr lang="ru-RU" sz="3200" b="0" i="1" smtClean="0">
                            <a:solidFill>
                              <a:schemeClr val="accent6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sz="3200" b="0" i="0" smtClean="0">
                            <a:solidFill>
                              <a:schemeClr val="accent6"/>
                            </a:solidFill>
                            <a:latin typeface="Cambria Math"/>
                            <a:ea typeface="Cambria Math"/>
                          </a:rPr>
                          <m:t>А</m:t>
                        </m:r>
                      </m:e>
                      <m:sub>
                        <m:r>
                          <a:rPr lang="ru-RU" sz="3200" b="0" i="0" smtClean="0">
                            <a:solidFill>
                              <a:schemeClr val="accent6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sz="3200" b="0" i="1" smtClean="0">
                            <a:solidFill>
                              <a:schemeClr val="accent6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sz="3200" b="0" i="0" smtClean="0">
                            <a:solidFill>
                              <a:schemeClr val="accent6"/>
                            </a:solidFill>
                            <a:latin typeface="Cambria Math"/>
                            <a:ea typeface="Cambria Math"/>
                          </a:rPr>
                          <m:t>В</m:t>
                        </m:r>
                      </m:e>
                      <m:sub>
                        <m:r>
                          <a:rPr lang="ru-RU" sz="3200" b="0" i="0" smtClean="0">
                            <a:solidFill>
                              <a:schemeClr val="accent6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sz="3200" b="0" i="1" smtClean="0">
                            <a:solidFill>
                              <a:schemeClr val="accent6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sz="3200" b="0" i="0" smtClean="0">
                            <a:solidFill>
                              <a:schemeClr val="accent6"/>
                            </a:solidFill>
                            <a:latin typeface="Cambria Math"/>
                            <a:ea typeface="Cambria Math"/>
                          </a:rPr>
                          <m:t>С</m:t>
                        </m:r>
                      </m:e>
                      <m:sub>
                        <m:r>
                          <a:rPr lang="ru-RU" sz="3200" b="0" i="0" smtClean="0">
                            <a:solidFill>
                              <a:schemeClr val="accent6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3600" dirty="0" smtClean="0">
                    <a:solidFill>
                      <a:schemeClr val="accent6"/>
                    </a:solidFill>
                  </a:rPr>
                  <a:t> </a:t>
                </a:r>
                <a:br>
                  <a:rPr lang="ru-RU" sz="3600" dirty="0" smtClean="0">
                    <a:solidFill>
                      <a:schemeClr val="accent6"/>
                    </a:solidFill>
                  </a:rPr>
                </a:br>
                <a:r>
                  <a:rPr lang="ru-RU" sz="3200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Найдите х и у</a:t>
                </a:r>
                <a:endParaRPr lang="ru-RU" sz="3200" dirty="0">
                  <a:solidFill>
                    <a:schemeClr val="accent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7447" b="-159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79056">
            <a:off x="251520" y="260648"/>
            <a:ext cx="1781175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476" y="1628800"/>
            <a:ext cx="6923502" cy="3706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866" y="5733257"/>
            <a:ext cx="3085469" cy="842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601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ru-RU" sz="320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∆АВС ∾ ∆</m:t>
                    </m:r>
                    <m:sSub>
                      <m:sSubPr>
                        <m:ctrlPr>
                          <a:rPr lang="ru-RU" sz="3200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sz="320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А</m:t>
                        </m:r>
                      </m:e>
                      <m:sub>
                        <m:r>
                          <a:rPr lang="ru-RU" sz="320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sz="3200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sz="320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В</m:t>
                        </m:r>
                      </m:e>
                      <m:sub>
                        <m:r>
                          <a:rPr lang="ru-RU" sz="320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sz="3200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sz="320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С</m:t>
                        </m:r>
                      </m:e>
                      <m:sub>
                        <m:r>
                          <a:rPr lang="ru-RU" sz="320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3600" dirty="0">
                    <a:solidFill>
                      <a:srgbClr val="000000"/>
                    </a:solidFill>
                  </a:rPr>
                  <a:t> </a:t>
                </a:r>
                <a:br>
                  <a:rPr lang="ru-RU" sz="3600" dirty="0">
                    <a:solidFill>
                      <a:srgbClr val="000000"/>
                    </a:solidFill>
                  </a:rPr>
                </a:br>
                <a:r>
                  <a:rPr lang="ru-RU" sz="3600" i="1" dirty="0">
                    <a:solidFill>
                      <a:srgbClr val="000000"/>
                    </a:solidFill>
                  </a:rPr>
                  <a:t>Найдите х </a:t>
                </a:r>
                <a:r>
                  <a:rPr lang="ru-RU" sz="3600" i="1" dirty="0" smtClean="0">
                    <a:solidFill>
                      <a:srgbClr val="000000"/>
                    </a:solidFill>
                  </a:rPr>
                  <a:t>,у,</a:t>
                </a:r>
                <a:r>
                  <a:rPr lang="en-US" sz="3600" i="1" dirty="0" smtClean="0">
                    <a:solidFill>
                      <a:srgbClr val="000000"/>
                    </a:solidFill>
                  </a:rPr>
                  <a:t>z</a:t>
                </a:r>
                <a:endParaRPr lang="ru-RU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3"/>
                <a:stretch>
                  <a:fillRect t="-10106" b="-218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79056">
            <a:off x="251520" y="260648"/>
            <a:ext cx="1781175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106" y="2276872"/>
            <a:ext cx="6526237" cy="3456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877272"/>
            <a:ext cx="403860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865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79056">
            <a:off x="343390" y="243308"/>
            <a:ext cx="1780953" cy="1352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11560" y="2151728"/>
            <a:ext cx="7560840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ru-RU" sz="320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32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Чему </a:t>
            </a:r>
            <a:r>
              <a:rPr lang="ru-RU" sz="32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равно отношение площадей треугольников, имеющих равные углы?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0"/>
            <a:ext cx="5104316" cy="2267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488" y="4262438"/>
            <a:ext cx="2867025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505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Треугольники с равными углами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79056">
            <a:off x="251520" y="260648"/>
            <a:ext cx="1781175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37" y="1739890"/>
            <a:ext cx="8660835" cy="4497422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061028"/>
            <a:ext cx="19621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Объект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37" y="1739889"/>
            <a:ext cx="8660835" cy="4497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552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5856" y="4005064"/>
            <a:ext cx="3240088" cy="622300"/>
          </a:xfrm>
        </p:spPr>
        <p:txBody>
          <a:bodyPr/>
          <a:lstStyle/>
          <a:p>
            <a:endParaRPr lang="ru-RU" b="1" dirty="0" smtClean="0">
              <a:solidFill>
                <a:srgbClr val="CC0000"/>
              </a:solidFill>
              <a:latin typeface="Georgia" pitchFamily="18" charset="0"/>
            </a:endParaRP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1004893" y="1731476"/>
            <a:ext cx="8020050" cy="2089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Первый признак подобия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треугольников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79056">
            <a:off x="251520" y="260648"/>
            <a:ext cx="1781175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749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002060"/>
                </a:solidFill>
              </a:rPr>
              <a:t>Признак подобия треугольников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 по двум углам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Если </a:t>
            </a:r>
            <a:r>
              <a:rPr lang="ru-RU" sz="2800" dirty="0" smtClean="0">
                <a:solidFill>
                  <a:srgbClr val="002060"/>
                </a:solidFill>
              </a:rPr>
              <a:t>два угла </a:t>
            </a:r>
            <a:r>
              <a:rPr lang="ru-RU" sz="2800" dirty="0" smtClean="0">
                <a:solidFill>
                  <a:srgbClr val="C00000"/>
                </a:solidFill>
              </a:rPr>
              <a:t>одного треугольника соответственно равны </a:t>
            </a:r>
            <a:r>
              <a:rPr lang="ru-RU" sz="2800" dirty="0" smtClean="0">
                <a:solidFill>
                  <a:srgbClr val="002060"/>
                </a:solidFill>
              </a:rPr>
              <a:t>двум углам </a:t>
            </a:r>
            <a:r>
              <a:rPr lang="ru-RU" sz="2800" dirty="0" smtClean="0">
                <a:solidFill>
                  <a:srgbClr val="C00000"/>
                </a:solidFill>
              </a:rPr>
              <a:t>другого, то такие треугольники </a:t>
            </a:r>
            <a:r>
              <a:rPr lang="ru-RU" sz="2800" dirty="0" smtClean="0">
                <a:solidFill>
                  <a:srgbClr val="002060"/>
                </a:solidFill>
              </a:rPr>
              <a:t>подобны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785" y="3501008"/>
            <a:ext cx="4076962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986" y="3429000"/>
            <a:ext cx="3629025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028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14300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Признак подобия треугольников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 по двум углам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>
              <a:solidFill>
                <a:srgbClr val="E3593D"/>
              </a:solidFill>
            </a:endParaRPr>
          </a:p>
          <a:p>
            <a:endParaRPr lang="ru-RU" dirty="0">
              <a:solidFill>
                <a:srgbClr val="E3593D"/>
              </a:solidFill>
            </a:endParaRPr>
          </a:p>
          <a:p>
            <a:r>
              <a:rPr lang="ru-RU" sz="2400" dirty="0" smtClean="0">
                <a:solidFill>
                  <a:srgbClr val="E3593D"/>
                </a:solidFill>
              </a:rPr>
              <a:t>Докажите, что треугольники подобны и укажите их сходственные стороны</a:t>
            </a:r>
            <a:endParaRPr lang="ru-RU" sz="2400" dirty="0">
              <a:solidFill>
                <a:srgbClr val="E3593D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79056">
            <a:off x="91882" y="121917"/>
            <a:ext cx="1781175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53484"/>
            <a:ext cx="4038600" cy="2419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5672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3" cy="1143000"/>
          </a:xfrm>
        </p:spPr>
        <p:txBody>
          <a:bodyPr/>
          <a:lstStyle/>
          <a:p>
            <a:r>
              <a:rPr lang="ru-RU" sz="2800" b="1" dirty="0">
                <a:solidFill>
                  <a:srgbClr val="002060"/>
                </a:solidFill>
              </a:rPr>
              <a:t>Признак подобия треугольников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 по двум углам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endParaRPr lang="ru-RU" dirty="0" smtClean="0">
              <a:solidFill>
                <a:srgbClr val="E3593D"/>
              </a:solidFill>
            </a:endParaRPr>
          </a:p>
          <a:p>
            <a:pPr lvl="0"/>
            <a:endParaRPr lang="ru-RU" dirty="0">
              <a:solidFill>
                <a:srgbClr val="E3593D"/>
              </a:solidFill>
            </a:endParaRPr>
          </a:p>
          <a:p>
            <a:pPr lvl="0"/>
            <a:r>
              <a:rPr lang="ru-RU" dirty="0" smtClean="0">
                <a:solidFill>
                  <a:srgbClr val="E3593D"/>
                </a:solidFill>
              </a:rPr>
              <a:t>Докажите</a:t>
            </a:r>
            <a:r>
              <a:rPr lang="ru-RU" dirty="0">
                <a:solidFill>
                  <a:srgbClr val="E3593D"/>
                </a:solidFill>
              </a:rPr>
              <a:t>, что треугольники подобны и укажите их сходственные стороны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79056">
            <a:off x="251520" y="260648"/>
            <a:ext cx="1781175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37" y="2420888"/>
            <a:ext cx="4458456" cy="3122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101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</TotalTime>
  <Words>212</Words>
  <Application>Microsoft Office PowerPoint</Application>
  <PresentationFormat>Экран (4:3)</PresentationFormat>
  <Paragraphs>37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Оформление по умолчанию</vt:lpstr>
      <vt:lpstr>Презентация PowerPoint</vt:lpstr>
      <vt:lpstr>∆АВС ∾ ∆А_1 В_1 С_1  Найдите х и у</vt:lpstr>
      <vt:lpstr>∆АВС ∾ ∆А_1 В_1 С_1  Найдите х ,у,z</vt:lpstr>
      <vt:lpstr>Презентация PowerPoint</vt:lpstr>
      <vt:lpstr>Треугольники с равными углами</vt:lpstr>
      <vt:lpstr>Презентация PowerPoint</vt:lpstr>
      <vt:lpstr>Признак подобия треугольников  по двум углам</vt:lpstr>
      <vt:lpstr>Признак подобия треугольников  по двум углам</vt:lpstr>
      <vt:lpstr>Признак подобия треугольников  по двум углам</vt:lpstr>
      <vt:lpstr>Признак подобия треугольников  по двум углам</vt:lpstr>
      <vt:lpstr>№ 551(б)</vt:lpstr>
      <vt:lpstr>Пример задачи № 17 из модуля «Реальная математика» ГИА по математике Сосна высотой 2 м отбрасывает тень длиной 3 м. Найдите рост человека (в метрах), стоящего около сосны, если длина его тени равна 0,4 м</vt:lpstr>
      <vt:lpstr>Пример задачи № 17 из модуля «Реальная математика» ГИА по математике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Куркчи Наталья</dc:creator>
  <cp:lastModifiedBy>rytova.ia</cp:lastModifiedBy>
  <cp:revision>43</cp:revision>
  <dcterms:created xsi:type="dcterms:W3CDTF">2014-01-24T20:25:47Z</dcterms:created>
  <dcterms:modified xsi:type="dcterms:W3CDTF">2016-03-21T06:37:25Z</dcterms:modified>
</cp:coreProperties>
</file>