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92" r:id="rId3"/>
    <p:sldMasterId id="2147483804" r:id="rId4"/>
    <p:sldMasterId id="2147483816" r:id="rId5"/>
  </p:sldMasterIdLst>
  <p:sldIdLst>
    <p:sldId id="256" r:id="rId6"/>
    <p:sldId id="257" r:id="rId7"/>
    <p:sldId id="258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305800" cy="2277900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 smtClean="0"/>
              <a:t>Автор</a:t>
            </a:r>
            <a:r>
              <a:rPr lang="ru-RU" sz="2400" dirty="0" smtClean="0"/>
              <a:t>: Зинина Галина Юрьевна</a:t>
            </a:r>
          </a:p>
          <a:p>
            <a:pPr algn="l"/>
            <a:r>
              <a:rPr lang="ru-RU" sz="2400" u="sng" dirty="0" smtClean="0"/>
              <a:t>Предмет</a:t>
            </a:r>
            <a:r>
              <a:rPr lang="ru-RU" sz="2400" dirty="0" smtClean="0"/>
              <a:t>: Изобразительное искусство</a:t>
            </a:r>
          </a:p>
          <a:p>
            <a:pPr algn="l"/>
            <a:r>
              <a:rPr lang="ru-RU" sz="2400" u="sng" dirty="0" smtClean="0"/>
              <a:t>Класс</a:t>
            </a:r>
            <a:r>
              <a:rPr lang="ru-RU" sz="2400" dirty="0" smtClean="0"/>
              <a:t>: 7</a:t>
            </a:r>
          </a:p>
          <a:p>
            <a:pPr algn="l"/>
            <a:endParaRPr lang="ru-RU" sz="2400" dirty="0" smtClean="0"/>
          </a:p>
          <a:p>
            <a:pPr algn="l"/>
            <a:r>
              <a:rPr lang="ru-RU" sz="2400" u="sng" dirty="0" smtClean="0"/>
              <a:t>Тема:</a:t>
            </a:r>
            <a:r>
              <a:rPr lang="ru-RU" sz="2400" u="sng" dirty="0" smtClean="0">
                <a:latin typeface="Segoe Script" pitchFamily="34" charset="0"/>
              </a:rPr>
              <a:t> </a:t>
            </a:r>
            <a:r>
              <a:rPr lang="ru-RU" sz="2400" dirty="0" smtClean="0">
                <a:solidFill>
                  <a:schemeClr val="accent3"/>
                </a:solidFill>
                <a:latin typeface="Segoe Script" pitchFamily="34" charset="0"/>
              </a:rPr>
              <a:t>Гармония, контраст и выразительность плоскостной композиции, или «Внесём порядок в хаос!»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305800" cy="19812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Урок  по  главе : Основы композиции в конструктивных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искусствах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Создание</a:t>
            </a:r>
            <a:r>
              <a:rPr lang="ru-RU" sz="2800" dirty="0" smtClean="0"/>
              <a:t> из  </a:t>
            </a:r>
            <a:r>
              <a:rPr lang="ru-RU" sz="2800" dirty="0" smtClean="0"/>
              <a:t>пяти и более равновеликих прямоугольников: а) фронтальную композицию; б)глубинную </a:t>
            </a:r>
            <a:r>
              <a:rPr lang="ru-RU" sz="2800" dirty="0" smtClean="0"/>
              <a:t>композицию.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Продукт деятельности учащихся: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Приобрел навыки работы  при составлении композиций</a:t>
            </a:r>
          </a:p>
          <a:p>
            <a:r>
              <a:rPr lang="ru-RU" sz="2800" dirty="0" smtClean="0"/>
              <a:t>При </a:t>
            </a:r>
            <a:r>
              <a:rPr lang="ru-RU" sz="2800" dirty="0" smtClean="0"/>
              <a:t>выполнении задания использовалась информация </a:t>
            </a:r>
            <a:r>
              <a:rPr lang="ru-RU" sz="2800" dirty="0" smtClean="0"/>
              <a:t>полученная на уроке</a:t>
            </a:r>
            <a:endParaRPr lang="ru-RU" sz="2800" dirty="0" smtClean="0"/>
          </a:p>
          <a:p>
            <a:r>
              <a:rPr lang="ru-RU" sz="2800" dirty="0" smtClean="0"/>
              <a:t>Учащиеся хорошо разбираются в </a:t>
            </a:r>
            <a:r>
              <a:rPr lang="ru-RU" sz="2800" dirty="0" smtClean="0"/>
              <a:t>материале</a:t>
            </a:r>
          </a:p>
          <a:p>
            <a:r>
              <a:rPr lang="ru-RU" sz="2800" dirty="0" smtClean="0"/>
              <a:t>Использованы материалы соответствующие художественному решению </a:t>
            </a:r>
            <a:r>
              <a:rPr lang="ru-RU" sz="2800" dirty="0" smtClean="0"/>
              <a:t>задания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Творческая часть </a:t>
            </a:r>
            <a:r>
              <a:rPr lang="ru-RU" sz="2800" dirty="0" smtClean="0"/>
              <a:t>работы </a:t>
            </a:r>
            <a:r>
              <a:rPr lang="ru-RU" sz="2800" dirty="0" smtClean="0"/>
              <a:t>выполнена на высоком </a:t>
            </a:r>
            <a:r>
              <a:rPr lang="ru-RU" sz="2800" dirty="0" smtClean="0"/>
              <a:t> уровне</a:t>
            </a:r>
          </a:p>
          <a:p>
            <a:r>
              <a:rPr lang="ru-RU" sz="2800" dirty="0" smtClean="0"/>
              <a:t>Учащийся хорошо разбирается в типах композиции</a:t>
            </a:r>
          </a:p>
          <a:p>
            <a:r>
              <a:rPr lang="ru-RU" sz="2800" dirty="0" smtClean="0"/>
              <a:t>Имеет представление о фронтальной и глубинной композиции</a:t>
            </a:r>
          </a:p>
          <a:p>
            <a:r>
              <a:rPr lang="ru-RU" sz="2800" dirty="0" smtClean="0"/>
              <a:t>Творческая работа отличается яркой индивидуальностью</a:t>
            </a:r>
          </a:p>
          <a:p>
            <a:r>
              <a:rPr lang="ru-RU" dirty="0" smtClean="0"/>
              <a:t>При анализе работ смог  сделать сравнение композиций </a:t>
            </a:r>
            <a:r>
              <a:rPr lang="ru-RU" dirty="0" smtClean="0"/>
              <a:t>и </a:t>
            </a:r>
            <a:r>
              <a:rPr lang="ru-RU" dirty="0" smtClean="0"/>
              <a:t>указать разницу </a:t>
            </a:r>
            <a:r>
              <a:rPr lang="ru-RU" dirty="0" smtClean="0"/>
              <a:t>между ними</a:t>
            </a:r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Критерии оценивания результатов деятельности: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Основы композиции в 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конструктивных  искусствах.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Calibri" pitchFamily="34" charset="0"/>
              </a:rPr>
              <a:t>  Гармония, контраст и эмоциональная   выразительность   плоскостной композиции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85750" y="2357438"/>
            <a:ext cx="464343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cs typeface="Arial" charset="0"/>
              </a:rPr>
              <a:t>Если изображения – прямоугольники, пятна, линии – расположены на листе бумаги случайно, мы невольно стремимся преодолеть эту случайность и хаотичность.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cs typeface="Arial" charset="0"/>
              </a:rPr>
              <a:t>Достижения гармоничного расположения элементов по отношению друг к другу и их уравновешенность в целом и составляет суть </a:t>
            </a:r>
            <a:r>
              <a:rPr lang="ru-RU" sz="2000" b="1">
                <a:solidFill>
                  <a:srgbClr val="FF0000"/>
                </a:solidFill>
                <a:cs typeface="Arial" charset="0"/>
              </a:rPr>
              <a:t>КОМПОЗИЦИИ.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724400" y="2590800"/>
            <a:ext cx="40386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5562600" y="3352800"/>
            <a:ext cx="24384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953000" y="59436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Arial" charset="0"/>
              </a:rPr>
              <a:t>Найдено равновесие масс черного и светлого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48006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867400" y="381000"/>
            <a:ext cx="29908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Пустое пространство – в нем ничего нет.</a:t>
            </a:r>
          </a:p>
          <a:p>
            <a:endParaRPr lang="ru-RU" sz="2000">
              <a:cs typeface="Arial" charset="0"/>
            </a:endParaRPr>
          </a:p>
          <a:p>
            <a:r>
              <a:rPr lang="ru-RU" sz="2000">
                <a:cs typeface="Arial" charset="0"/>
              </a:rPr>
              <a:t>Чтобы получился диалог между чем-то и чем-то, необходимо что-то , что стало бы спорить с этой пустотой.</a:t>
            </a:r>
          </a:p>
          <a:p>
            <a:r>
              <a:rPr lang="ru-RU" sz="2000">
                <a:cs typeface="Arial" charset="0"/>
              </a:rPr>
              <a:t>Этим что-то может быть любое изображение.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990600"/>
            <a:ext cx="3048000" cy="160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4876800" y="609600"/>
            <a:ext cx="914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3886200" y="2286000"/>
            <a:ext cx="1905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28625" y="4071938"/>
            <a:ext cx="22860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50" y="4071938"/>
            <a:ext cx="22860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6500" y="4143375"/>
            <a:ext cx="22860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57250" y="4643438"/>
            <a:ext cx="12954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14375" y="5286375"/>
            <a:ext cx="14478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57250" y="4286250"/>
            <a:ext cx="1371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конечная звезда 21"/>
          <p:cNvSpPr/>
          <p:nvPr/>
        </p:nvSpPr>
        <p:spPr>
          <a:xfrm>
            <a:off x="3786188" y="4214813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14375" y="5572125"/>
            <a:ext cx="1285875" cy="428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5-конечная звезда 23"/>
          <p:cNvSpPr/>
          <p:nvPr/>
        </p:nvSpPr>
        <p:spPr>
          <a:xfrm>
            <a:off x="3286125" y="5000625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4357688" y="5000625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6500813" y="4500563"/>
            <a:ext cx="990600" cy="457200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7215188" y="5429250"/>
            <a:ext cx="990600" cy="457200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Блок-схема: процесс 27"/>
          <p:cNvSpPr/>
          <p:nvPr/>
        </p:nvSpPr>
        <p:spPr>
          <a:xfrm rot="5400000">
            <a:off x="6734175" y="4981575"/>
            <a:ext cx="990600" cy="457200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08 -0.00578 L -0.47708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cs typeface="Arial" charset="0"/>
              </a:rPr>
              <a:t>           Пример поиска композиционной гармонии масс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cs typeface="Arial" charset="0"/>
              </a:rPr>
              <a:t>                             черного и белого</a:t>
            </a:r>
          </a:p>
          <a:p>
            <a:pPr>
              <a:spcBef>
                <a:spcPct val="50000"/>
              </a:spcBef>
            </a:pPr>
            <a:endParaRPr lang="ru-RU" sz="2000" b="1">
              <a:latin typeface="Calibri" pitchFamily="34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14313" y="1285875"/>
            <a:ext cx="2743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048000" y="1295400"/>
            <a:ext cx="2743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096000" y="1295400"/>
            <a:ext cx="2743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071563" y="1785938"/>
            <a:ext cx="9906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276600" y="1447800"/>
            <a:ext cx="23622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6477000" y="1600200"/>
            <a:ext cx="1905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0" y="3429000"/>
            <a:ext cx="266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cs typeface="Arial" charset="0"/>
              </a:rPr>
              <a:t>Черный прямоугольник явно меньше белого поля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048000" y="3505200"/>
            <a:ext cx="2743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cs typeface="Arial" charset="0"/>
              </a:rPr>
              <a:t>Черное поле преобладает над белым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6172200" y="3429000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cs typeface="Arial" charset="0"/>
              </a:rPr>
              <a:t>Найдено равновесие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381000" y="49530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cs typeface="Arial" charset="0"/>
              </a:rPr>
              <a:t>Вопрос: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cs typeface="Arial" charset="0"/>
              </a:rPr>
              <a:t>Что нужно сделать в первых двух примерах для создания равновесия?</a:t>
            </a:r>
          </a:p>
        </p:txBody>
      </p:sp>
      <p:sp>
        <p:nvSpPr>
          <p:cNvPr id="10253" name="Прямоугольник 12"/>
          <p:cNvSpPr>
            <a:spLocks noChangeArrowheads="1"/>
          </p:cNvSpPr>
          <p:nvPr/>
        </p:nvSpPr>
        <p:spPr bwMode="auto">
          <a:xfrm>
            <a:off x="1214438" y="6550025"/>
            <a:ext cx="628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Admin\Мои документы\Мои рисунки\Организатор клипов (Microsoft)\j0437377.jpg"/>
          <p:cNvPicPr>
            <a:picLocks noChangeAspect="1" noChangeArrowheads="1"/>
          </p:cNvPicPr>
          <p:nvPr/>
        </p:nvPicPr>
        <p:blipFill>
          <a:blip r:embed="rId2" cstate="print">
            <a:lum bright="50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4800" y="457200"/>
            <a:ext cx="41061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</a:rPr>
              <a:t>Симметрия</a:t>
            </a:r>
          </a:p>
        </p:txBody>
      </p:sp>
      <p:pic>
        <p:nvPicPr>
          <p:cNvPr id="14341" name="Picture 2" descr="C:\Documents and Settings\Admin\Мои документы\рабочие матер\печать\Новая папка (2)\567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476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Documents and Settings\Admin\Мои документы\рабочие матер\печать\Новая папка (2)\035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657600"/>
            <a:ext cx="2171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C:\Documents and Settings\Admin\Мои документы\рабочие матер\печать\Новая папка (2)\060116_sunfl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72000"/>
            <a:ext cx="2743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C:\Documents and Settings\Admin\Мои документы\рабочие матер\печать\Новая папка (2)\0_1d25_888e1497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5550" y="3886200"/>
            <a:ext cx="26098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43313" y="1500188"/>
            <a:ext cx="5286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Что такое симметрия?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81000" y="304800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Симметрия встречается не только в объектах, созданных человеком, мы сплошь и рядом встречаем симметрию в природе, именно оттуда изначально брал пример человек, создавая какие либо объекты и предметы, именно поэтому древние считали симметрию условием красоты и гармонии</a:t>
            </a:r>
          </a:p>
          <a:p>
            <a:r>
              <a:rPr lang="ru-RU" sz="2000"/>
              <a:t>Симметрия снимает зрительное раздражение диспропорцией черного и белого и создает гармонию, ценой исчезновения изобразительного эффекта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0" y="6500813"/>
            <a:ext cx="82296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  <a:p>
            <a:endParaRPr lang="ru-RU" sz="2000"/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6388" name="Picture 2" descr="C:\Documents and Settings\Admin\Мои документы\Мои рисунки\si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57200"/>
            <a:ext cx="3467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1571625" y="6581775"/>
            <a:ext cx="5643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Arial" charset="0"/>
              </a:rPr>
              <a:t>Володина И.П., учитель ИЗО, ГОУ «Центр образования» №1470, 2009г.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642938" y="5143500"/>
            <a:ext cx="8215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Симметрию можно выстраивать вокруг точки (радиальная), вокруг одной оси, вокруг нескольких осей. </a:t>
            </a:r>
            <a:br>
              <a:rPr lang="ru-RU" sz="2000"/>
            </a:b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Для достижения равновесия может быть использован прием </a:t>
            </a:r>
            <a:r>
              <a:rPr lang="ru-RU" sz="2000" b="1"/>
              <a:t>симметрии.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533400" y="1981200"/>
            <a:ext cx="3048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419600" y="1905000"/>
            <a:ext cx="30480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457200" y="4343400"/>
            <a:ext cx="30480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2438400" y="5410200"/>
            <a:ext cx="914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609600" y="5410200"/>
            <a:ext cx="914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2438400" y="4572000"/>
            <a:ext cx="914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609600" y="4572000"/>
            <a:ext cx="914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2057400" y="1981200"/>
            <a:ext cx="15240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Rectangle 15"/>
          <p:cNvSpPr>
            <a:spLocks noChangeArrowheads="1"/>
          </p:cNvSpPr>
          <p:nvPr/>
        </p:nvSpPr>
        <p:spPr bwMode="auto">
          <a:xfrm>
            <a:off x="5410200" y="2971800"/>
            <a:ext cx="914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Rectangle 16"/>
          <p:cNvSpPr>
            <a:spLocks noChangeArrowheads="1"/>
          </p:cNvSpPr>
          <p:nvPr/>
        </p:nvSpPr>
        <p:spPr bwMode="auto">
          <a:xfrm>
            <a:off x="6248400" y="2209800"/>
            <a:ext cx="914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Rectangle 17"/>
          <p:cNvSpPr>
            <a:spLocks noChangeArrowheads="1"/>
          </p:cNvSpPr>
          <p:nvPr/>
        </p:nvSpPr>
        <p:spPr bwMode="auto">
          <a:xfrm>
            <a:off x="4572000" y="2209800"/>
            <a:ext cx="914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4343400" y="4419600"/>
            <a:ext cx="3886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 таких ситуациях композиция превращается в орнамент.</a:t>
            </a:r>
          </a:p>
          <a:p>
            <a:pPr>
              <a:spcBef>
                <a:spcPct val="50000"/>
              </a:spcBef>
            </a:pPr>
            <a:r>
              <a:rPr lang="ru-RU" sz="2000"/>
              <a:t>Становится монотонной и однообразной.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88392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50800"/>
              </a:rPr>
              <a:t>Ассимметрия</a:t>
            </a:r>
            <a:endParaRPr lang="ru-RU" sz="4000" b="1" dirty="0">
              <a:ln w="50800"/>
            </a:endParaRPr>
          </a:p>
          <a:p>
            <a:pPr algn="ctr">
              <a:defRPr/>
            </a:pPr>
            <a:endParaRPr lang="ru-RU" sz="2400" b="1" dirty="0">
              <a:ln w="5080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295400" y="838200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и динамическое равновесие</a:t>
            </a:r>
          </a:p>
        </p:txBody>
      </p:sp>
      <p:pic>
        <p:nvPicPr>
          <p:cNvPr id="18436" name="Picture 2" descr="C:\Documents and Settings\Admin\Мои документы\Мои рисунки\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26479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Documents and Settings\Admin\Мои документы\Мои рисунки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038600"/>
            <a:ext cx="2895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114800" y="1676400"/>
            <a:ext cx="4114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Если в симметричной композиции баланс  и порядок элементов  абсолютны, то в ассиметричной они относительны.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83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Взаимное расположение форм создает динамическое равновесие,которое достигается путем добавления дополнительного элемента.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381000" y="1752600"/>
            <a:ext cx="28956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4495800" y="1752600"/>
            <a:ext cx="28956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381000" y="4267200"/>
            <a:ext cx="28956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609600" y="3657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Рис.1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457200" y="6172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Рис.3</a:t>
            </a: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4495800" y="3733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Рис.2</a:t>
            </a: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609600" y="2743200"/>
            <a:ext cx="914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4724400" y="2743200"/>
            <a:ext cx="914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5"/>
          <p:cNvSpPr>
            <a:spLocks noChangeArrowheads="1"/>
          </p:cNvSpPr>
          <p:nvPr/>
        </p:nvSpPr>
        <p:spPr bwMode="auto">
          <a:xfrm>
            <a:off x="609600" y="5257800"/>
            <a:ext cx="914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4572000" y="4419600"/>
            <a:ext cx="4191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Рис.1 – дисбаланс белого и темного</a:t>
            </a:r>
          </a:p>
          <a:p>
            <a:pPr>
              <a:spcBef>
                <a:spcPct val="50000"/>
              </a:spcBef>
            </a:pPr>
            <a:r>
              <a:rPr lang="ru-RU"/>
              <a:t>Рис.2 – добавляем элемент,определяем где именно нужно вставить элемент</a:t>
            </a:r>
          </a:p>
          <a:p>
            <a:pPr>
              <a:spcBef>
                <a:spcPct val="50000"/>
              </a:spcBef>
            </a:pPr>
            <a:r>
              <a:rPr lang="ru-RU"/>
              <a:t>Рис.3 – определяем размер второго элемента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9" name="Oval 17"/>
          <p:cNvSpPr>
            <a:spLocks noChangeArrowheads="1"/>
          </p:cNvSpPr>
          <p:nvPr/>
        </p:nvSpPr>
        <p:spPr bwMode="auto">
          <a:xfrm>
            <a:off x="2057400" y="1905000"/>
            <a:ext cx="10668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2133600" y="2133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Много белого</a:t>
            </a:r>
          </a:p>
        </p:txBody>
      </p:sp>
      <p:sp>
        <p:nvSpPr>
          <p:cNvPr id="19471" name="Rectangle 19"/>
          <p:cNvSpPr>
            <a:spLocks noChangeArrowheads="1"/>
          </p:cNvSpPr>
          <p:nvPr/>
        </p:nvSpPr>
        <p:spPr bwMode="auto">
          <a:xfrm>
            <a:off x="6172200" y="2133600"/>
            <a:ext cx="914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7620000" y="18288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Слишком мал</a:t>
            </a:r>
          </a:p>
        </p:txBody>
      </p:sp>
      <p:sp>
        <p:nvSpPr>
          <p:cNvPr id="19473" name="Line 21"/>
          <p:cNvSpPr>
            <a:spLocks noChangeShapeType="1"/>
          </p:cNvSpPr>
          <p:nvPr/>
        </p:nvSpPr>
        <p:spPr bwMode="auto">
          <a:xfrm flipV="1">
            <a:off x="7010400" y="2133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Rectangle 22"/>
          <p:cNvSpPr>
            <a:spLocks noChangeArrowheads="1"/>
          </p:cNvSpPr>
          <p:nvPr/>
        </p:nvSpPr>
        <p:spPr bwMode="auto">
          <a:xfrm>
            <a:off x="1828800" y="4419600"/>
            <a:ext cx="12954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5" name="Text Box 23"/>
          <p:cNvSpPr txBox="1">
            <a:spLocks noChangeArrowheads="1"/>
          </p:cNvSpPr>
          <p:nvPr/>
        </p:nvSpPr>
        <p:spPr bwMode="auto">
          <a:xfrm>
            <a:off x="3429000" y="4419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Много темного</a:t>
            </a:r>
          </a:p>
        </p:txBody>
      </p:sp>
      <p:sp>
        <p:nvSpPr>
          <p:cNvPr id="19476" name="Line 24"/>
          <p:cNvSpPr>
            <a:spLocks noChangeShapeType="1"/>
          </p:cNvSpPr>
          <p:nvPr/>
        </p:nvSpPr>
        <p:spPr bwMode="auto">
          <a:xfrm flipV="1">
            <a:off x="3048000" y="4724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484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3"/>
                </a:solidFill>
              </a:rPr>
              <a:t>Учебная ситуация:</a:t>
            </a:r>
            <a:r>
              <a:rPr lang="ru-RU" sz="2400" dirty="0" smtClean="0"/>
              <a:t> </a:t>
            </a:r>
            <a:r>
              <a:rPr lang="ru-RU" sz="2900" dirty="0" smtClean="0"/>
              <a:t>В начале урока педагог создает проблемную ситуацию. </a:t>
            </a:r>
            <a:r>
              <a:rPr lang="ru-RU" sz="2900" dirty="0" smtClean="0"/>
              <a:t>Представьте , что вы заходите в помещение, где все вещи , предметы мебели </a:t>
            </a:r>
            <a:r>
              <a:rPr lang="ru-RU" sz="2900" dirty="0" smtClean="0"/>
              <a:t>находятся в каком-то хаотичном беспорядке и вы невольно хотите расположить все так, чтобы все было по местам, навести порядок, но как это сделать правильно соблюдая правила композиции не знаете, поэтому сегодня нам предстоит разобраться с этим. </a:t>
            </a:r>
            <a:r>
              <a:rPr lang="ru-RU" sz="2900" dirty="0" smtClean="0"/>
              <a:t>Располагает </a:t>
            </a:r>
            <a:r>
              <a:rPr lang="ru-RU" sz="2900" dirty="0" smtClean="0"/>
              <a:t>перед  собой и детьми лист  белой бумаги. Пустое белое пространство, где ничего не происходит – изобразительное бездействие. Для того чтобы начался «диалог», «разговор» между чем-то и чем-то, должна появиться сила, спорящая с безмолвием белого поля. Этой силой может стать любое изображение – пятно или росчерк, прямоугольник или точка на белом поле. С их появлением  и возникает диалог, даже конфликт, противостояние. Он рождается контрастом между чёрным и белым. Если изображения – прямоугольники, пятна, линии – расположены на листе бумаги случайно, мы невольно стремимся преодолеть эту случайность и хаотичность. Художественный инстинкт, заложенный в каждом из нас, требует преодоления хаоса, его упорядочения, создания порядка- гармонии.  Вводится понятие композиции.</a:t>
            </a:r>
          </a:p>
          <a:p>
            <a:pPr>
              <a:buNone/>
            </a:pPr>
            <a:r>
              <a:rPr lang="ru-RU" sz="2400" dirty="0" smtClean="0"/>
              <a:t>    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r>
              <a:rPr lang="ru-RU" sz="3200" u="sng" dirty="0" err="1" smtClean="0">
                <a:solidFill>
                  <a:schemeClr val="accent3"/>
                </a:solidFill>
              </a:rPr>
              <a:t>Цель:</a:t>
            </a:r>
            <a:r>
              <a:rPr lang="ru-RU" sz="2800" b="1" dirty="0" err="1" smtClean="0"/>
              <a:t>Сформировать</a:t>
            </a:r>
            <a:r>
              <a:rPr lang="ru-RU" sz="2800" b="1" dirty="0" smtClean="0"/>
              <a:t> элементарные  </a:t>
            </a:r>
            <a:r>
              <a:rPr lang="ru-RU" sz="2800" b="1" dirty="0" smtClean="0"/>
              <a:t>умения использовать </a:t>
            </a:r>
            <a:r>
              <a:rPr lang="ru-RU" sz="2800" b="1" dirty="0" smtClean="0"/>
              <a:t>приемы и средства композиции </a:t>
            </a:r>
            <a:r>
              <a:rPr lang="ru-RU" sz="2800" b="1" dirty="0" smtClean="0"/>
              <a:t>на примере художественных произведений, построенных с учетом композиционных </a:t>
            </a:r>
            <a:r>
              <a:rPr lang="ru-RU" sz="2800" b="1" dirty="0" smtClean="0"/>
              <a:t>законов.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Композиция, в которой стороны прямоугольников расположены параллельно краям поля, называется </a:t>
            </a:r>
            <a:r>
              <a:rPr lang="ru-RU" b="1"/>
              <a:t>фронтальной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7200" y="457200"/>
            <a:ext cx="4114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85800"/>
            <a:ext cx="10668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24400" y="1905000"/>
            <a:ext cx="5334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62800" y="838200"/>
            <a:ext cx="6096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48400" y="1905000"/>
            <a:ext cx="1600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24600" y="1295400"/>
            <a:ext cx="10668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9" name="Прямоугольник 8"/>
          <p:cNvSpPr>
            <a:spLocks noChangeArrowheads="1"/>
          </p:cNvSpPr>
          <p:nvPr/>
        </p:nvSpPr>
        <p:spPr bwMode="auto">
          <a:xfrm>
            <a:off x="0" y="264318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Композиция, в которой стороны прямоугольников расположены под углом к  краю поля, называется </a:t>
            </a:r>
            <a:r>
              <a:rPr lang="ru-RU" b="1"/>
              <a:t>глубинной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9125" y="3000375"/>
            <a:ext cx="4114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9952338">
            <a:off x="4999038" y="3705225"/>
            <a:ext cx="1600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9952338">
            <a:off x="6213475" y="3848100"/>
            <a:ext cx="1600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0" y="4000500"/>
            <a:ext cx="4419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Не следует смешивать фронтальную и глубинную композиции, т.к. отсутствие цельности композиции приводит к тому, что элементы существуют как бы сами по себе, «разваливаются»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Эль </a:t>
            </a:r>
            <a:r>
              <a:rPr lang="ru-RU" dirty="0" err="1" smtClean="0"/>
              <a:t>Лисицкий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Klinom krasnim bey belih 1920 Lisic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667125" cy="2862263"/>
          </a:xfrm>
          <a:prstGeom prst="rect">
            <a:avLst/>
          </a:prstGeom>
          <a:noFill/>
        </p:spPr>
      </p:pic>
      <p:pic>
        <p:nvPicPr>
          <p:cNvPr id="1027" name="Picture 3" descr="C:\Users\User\Desktop\normal______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497585" cy="2693551"/>
          </a:xfrm>
          <a:prstGeom prst="rect">
            <a:avLst/>
          </a:prstGeom>
          <a:noFill/>
        </p:spPr>
      </p:pic>
      <p:pic>
        <p:nvPicPr>
          <p:cNvPr id="1028" name="Picture 4" descr="C:\Users\User\Desktop\P842_22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05064"/>
            <a:ext cx="2267218" cy="2672556"/>
          </a:xfrm>
          <a:prstGeom prst="rect">
            <a:avLst/>
          </a:prstGeom>
          <a:noFill/>
        </p:spPr>
      </p:pic>
      <p:pic>
        <p:nvPicPr>
          <p:cNvPr id="1029" name="Picture 5" descr="C:\Users\User\Desktop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121696"/>
            <a:ext cx="269374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Каземир</a:t>
            </a:r>
            <a:r>
              <a:rPr lang="ru-RU" dirty="0" smtClean="0"/>
              <a:t> Малевич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rjma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2061729" cy="2078618"/>
          </a:xfrm>
          <a:prstGeom prst="rect">
            <a:avLst/>
          </a:prstGeom>
          <a:noFill/>
        </p:spPr>
      </p:pic>
      <p:pic>
        <p:nvPicPr>
          <p:cNvPr id="2051" name="Picture 3" descr="C:\Users\User\Desktop\BlackCircleRe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792" y="1268760"/>
            <a:ext cx="2074735" cy="2160240"/>
          </a:xfrm>
          <a:prstGeom prst="rect">
            <a:avLst/>
          </a:prstGeom>
          <a:noFill/>
        </p:spPr>
      </p:pic>
      <p:pic>
        <p:nvPicPr>
          <p:cNvPr id="2052" name="Picture 4" descr="C:\Users\User\Desktop\rjma038_cat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24944"/>
            <a:ext cx="2312177" cy="3744416"/>
          </a:xfrm>
          <a:prstGeom prst="rect">
            <a:avLst/>
          </a:prstGeom>
          <a:noFill/>
        </p:spPr>
      </p:pic>
      <p:pic>
        <p:nvPicPr>
          <p:cNvPr id="2053" name="Picture 5" descr="C:\Users\User\Desktop\afjs_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077072"/>
            <a:ext cx="1828800" cy="180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/>
              <a:t>      Далее учащимся предлагается сформулировать возникающую проблему. Что такое композиция конструктивных искусствах?  Суметь уравновесить массы темного и светлого значит решить важнейшую композиционную задачу. Существуют ли законы гармонии и правила построения композиций? И да и нет. Предлагается пример поиска композиционной гармонии масс  темного  и светлого.</a:t>
            </a:r>
          </a:p>
          <a:p>
            <a:pPr>
              <a:buNone/>
            </a:pPr>
            <a:r>
              <a:rPr lang="ru-RU" sz="2000" dirty="0" smtClean="0"/>
              <a:t>      Далее актуализация знаний, поиск решения проблемы и открытие нового знания. С помощью наводящих вопросов и слайдов с разным расположением фигур  подвести к понятиям, гармония и композиция, симметрия,  ассиметрия и динамическое равновесие в композиции.</a:t>
            </a:r>
          </a:p>
          <a:p>
            <a:pPr>
              <a:buNone/>
            </a:pPr>
            <a:r>
              <a:rPr lang="ru-RU" sz="2000" dirty="0" smtClean="0"/>
              <a:t>      Затем педагог показывает репродукции картин  художников-авангардистов К.Малевича, </a:t>
            </a:r>
            <a:r>
              <a:rPr lang="ru-RU" sz="2000" dirty="0" err="1" smtClean="0"/>
              <a:t>Э.Лисицкого</a:t>
            </a:r>
            <a:r>
              <a:rPr lang="ru-RU" sz="2000" dirty="0" smtClean="0"/>
              <a:t>, они анализируются вместе с детьми, путем наводящих вопросов и выясняется   какой тип  композиционного построения имеет  каждая  картина .</a:t>
            </a:r>
          </a:p>
          <a:p>
            <a:pPr>
              <a:buNone/>
            </a:pPr>
            <a:r>
              <a:rPr lang="ru-RU" sz="2000" dirty="0" smtClean="0"/>
              <a:t>     После  обучающиеся выполняют задания,  где шаг за шагом развивают заложенное  чувство композиции, переходя от простой до более сложной композиции (из пяти и более элементов). В конце ученикам предлагается </a:t>
            </a:r>
            <a:r>
              <a:rPr lang="ru-RU" sz="2000" dirty="0" smtClean="0"/>
              <a:t>создать из трех, пяти и более равновеликих прямоугольников: а) фронтальную композицию; б)глубинную композицию . Многофигурные композиции должны быть ритмически организованы, а их элементы разнообразны по размерам и расположению и продемонстрировать </a:t>
            </a:r>
            <a:r>
              <a:rPr lang="ru-RU" sz="2000" dirty="0" smtClean="0"/>
              <a:t>свои работы друг </a:t>
            </a:r>
            <a:r>
              <a:rPr lang="ru-RU" sz="2000" dirty="0" smtClean="0"/>
              <a:t>другу, оценить </a:t>
            </a:r>
            <a:r>
              <a:rPr lang="ru-RU" sz="2000" dirty="0" smtClean="0"/>
              <a:t>свою деятельность.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    В ходе занятия выявлены следующие предметные результаты:</a:t>
            </a:r>
          </a:p>
          <a:p>
            <a:pPr>
              <a:buFontTx/>
              <a:buChar char="-"/>
            </a:pPr>
            <a:r>
              <a:rPr lang="ru-RU" sz="2000" dirty="0" smtClean="0"/>
              <a:t>развитие визуально-пространственного </a:t>
            </a:r>
            <a:r>
              <a:rPr lang="ru-RU" sz="2000" dirty="0" smtClean="0"/>
              <a:t>мышления при построении композиции </a:t>
            </a:r>
            <a:r>
              <a:rPr lang="ru-RU" sz="2000" dirty="0" smtClean="0"/>
              <a:t>как формы эмоционально-ценностного освоения мира, самовыражения и ориентации в  художественном и нравственном пространстве культуры;</a:t>
            </a:r>
          </a:p>
          <a:p>
            <a:pPr>
              <a:buFontTx/>
              <a:buChar char="-"/>
            </a:pPr>
            <a:r>
              <a:rPr lang="ru-RU" sz="2000" dirty="0" smtClean="0"/>
              <a:t>- приобретение опыта работы различными художественными материалами и в различных видах визуально-пространственных искусств;</a:t>
            </a:r>
          </a:p>
          <a:p>
            <a:pPr>
              <a:buFontTx/>
              <a:buChar char="-"/>
            </a:pPr>
            <a:r>
              <a:rPr lang="ru-RU" sz="2000" dirty="0" smtClean="0"/>
              <a:t>-развитие потребности в общении с произведениями </a:t>
            </a:r>
            <a:r>
              <a:rPr lang="ru-RU" sz="2000" dirty="0" smtClean="0"/>
              <a:t> </a:t>
            </a:r>
            <a:r>
              <a:rPr lang="ru-RU" sz="2000" dirty="0" smtClean="0"/>
              <a:t>изобразительного искусства К.Малевича, </a:t>
            </a:r>
            <a:r>
              <a:rPr lang="ru-RU" sz="2000" dirty="0" err="1" smtClean="0"/>
              <a:t>Э.Лисицкого</a:t>
            </a:r>
            <a:r>
              <a:rPr lang="ru-RU" sz="2000" dirty="0" smtClean="0"/>
              <a:t>, </a:t>
            </a:r>
            <a:r>
              <a:rPr lang="ru-RU" sz="2000" dirty="0" smtClean="0"/>
              <a:t>освоение практических умений и навыков восприятия, интерпритации и оценки произведений искусства;</a:t>
            </a:r>
          </a:p>
          <a:p>
            <a:pPr>
              <a:buFontTx/>
              <a:buChar char="-"/>
            </a:pPr>
            <a:r>
              <a:rPr lang="ru-RU" sz="2000" dirty="0" smtClean="0"/>
              <a:t>-развитие индивидуальных творческих способностей </a:t>
            </a:r>
            <a:r>
              <a:rPr lang="ru-RU" sz="2000" dirty="0" smtClean="0"/>
              <a:t>обучающихся при построении разных композиций, </a:t>
            </a:r>
            <a:r>
              <a:rPr lang="ru-RU" sz="2000" dirty="0" smtClean="0"/>
              <a:t>формирование устойчивого интереса к творческой деятельности;</a:t>
            </a:r>
          </a:p>
          <a:p>
            <a:pPr>
              <a:buFontTx/>
              <a:buChar char="-"/>
            </a:pPr>
            <a:r>
              <a:rPr lang="ru-RU" sz="2000" dirty="0" smtClean="0"/>
              <a:t>- формирование активного отношения к традициям художественной культуры как смысловой, эстетической и личностно-значимой ценности.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Предметные результаты, их практическая значимость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Личностные результаты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 Развитие самостоятельности в поиске решения различных изобразительных </a:t>
            </a:r>
            <a:r>
              <a:rPr lang="ru-RU" dirty="0" smtClean="0"/>
              <a:t>задач при построении композиции. </a:t>
            </a:r>
            <a:r>
              <a:rPr lang="ru-RU" dirty="0" smtClean="0"/>
              <a:t>Воспитание уважительного отношения к творчеству – как своему, так и других людей. Развитие чувства прекрасного и эстетические чувства на основе знакомства с мировой и отечественной художественной </a:t>
            </a:r>
            <a:r>
              <a:rPr lang="ru-RU" dirty="0" smtClean="0"/>
              <a:t>культурой. </a:t>
            </a:r>
            <a:r>
              <a:rPr lang="ru-RU" dirty="0" smtClean="0"/>
              <a:t>Сформировать  целостное мировоззрение, потребность в самостоятельной практической творческой деятельности.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/>
                </a:solidFill>
              </a:rPr>
              <a:t>Метапредметные</a:t>
            </a:r>
            <a:r>
              <a:rPr lang="ru-RU" b="1" dirty="0" smtClean="0">
                <a:solidFill>
                  <a:schemeClr val="accent2"/>
                </a:solidFill>
              </a:rPr>
              <a:t> результаты (УУД)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Регулятивные УУД:</a:t>
            </a:r>
          </a:p>
          <a:p>
            <a:r>
              <a:rPr lang="ru-RU" dirty="0" smtClean="0"/>
              <a:t>    Совместно с учителем определять цель действий, проговаривать план, предлагать </a:t>
            </a:r>
            <a:r>
              <a:rPr lang="ru-RU" dirty="0" smtClean="0"/>
              <a:t>версии в работ над композицией. </a:t>
            </a:r>
            <a:r>
              <a:rPr lang="ru-RU" dirty="0" smtClean="0"/>
              <a:t>Работать по предложенному плану, использовать учебник. </a:t>
            </a:r>
            <a:r>
              <a:rPr lang="ru-RU" dirty="0" smtClean="0"/>
              <a:t>Владение основами самоконтроля, учиться </a:t>
            </a:r>
            <a:r>
              <a:rPr lang="ru-RU" dirty="0" smtClean="0"/>
              <a:t>оценивать успешность своего задания, признавать </a:t>
            </a:r>
            <a:r>
              <a:rPr lang="ru-RU" dirty="0" smtClean="0"/>
              <a:t>ошибки, осуществлять осознанный выбор. Способность преобразовывать </a:t>
            </a:r>
            <a:r>
              <a:rPr lang="ru-RU" dirty="0" smtClean="0"/>
              <a:t>практическую задачу в познавательную. Вносить необходимые коррективы на основе оценки сделанных </a:t>
            </a:r>
            <a:r>
              <a:rPr lang="ru-RU" dirty="0" smtClean="0"/>
              <a:t>ошибок</a:t>
            </a:r>
            <a:endParaRPr lang="ru-RU" dirty="0" smtClean="0"/>
          </a:p>
          <a:p>
            <a:pPr>
              <a:buNone/>
            </a:pPr>
            <a:r>
              <a:rPr lang="ru-RU" b="1" u="sng" dirty="0" smtClean="0"/>
              <a:t>Познавательные УУД:</a:t>
            </a:r>
          </a:p>
          <a:p>
            <a:r>
              <a:rPr lang="ru-RU" dirty="0" smtClean="0"/>
              <a:t>    </a:t>
            </a:r>
            <a:r>
              <a:rPr lang="ru-RU" dirty="0" smtClean="0"/>
              <a:t>Умение находить </a:t>
            </a:r>
            <a:r>
              <a:rPr lang="ru-RU" dirty="0" smtClean="0"/>
              <a:t>информацию в предложенной литературе, отделять известное от неизвестного. Делать выводы, оперируя с предметами и их образами. </a:t>
            </a:r>
            <a:r>
              <a:rPr lang="ru-RU" dirty="0" smtClean="0"/>
              <a:t>Способность анализировать </a:t>
            </a:r>
            <a:r>
              <a:rPr lang="ru-RU" dirty="0" smtClean="0"/>
              <a:t>художественное </a:t>
            </a:r>
            <a:r>
              <a:rPr lang="ru-RU" dirty="0" smtClean="0"/>
              <a:t>произведение </a:t>
            </a:r>
            <a:r>
              <a:rPr lang="ru-RU" dirty="0" smtClean="0"/>
              <a:t>- ориентироваться в разнообразии способов решения задач.  Развивать познавательные мотивы и стремление  к познанию нового </a:t>
            </a:r>
            <a:r>
              <a:rPr lang="ru-RU" dirty="0" smtClean="0"/>
              <a:t>материала по композиции.  </a:t>
            </a:r>
            <a:r>
              <a:rPr lang="ru-RU" dirty="0" smtClean="0"/>
              <a:t>Проводить сравнение, объясняя критерии сравнения.  Уметь определять уровень усвоения учебного материала.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Коммуникативные УУД: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Способность слушать </a:t>
            </a:r>
            <a:r>
              <a:rPr lang="ru-RU" dirty="0" smtClean="0"/>
              <a:t>и понимать </a:t>
            </a:r>
            <a:r>
              <a:rPr lang="ru-RU" dirty="0" smtClean="0"/>
              <a:t>других при анализе предложенных произведений.  </a:t>
            </a:r>
            <a:r>
              <a:rPr lang="ru-RU" dirty="0" smtClean="0"/>
              <a:t>Договариваться о правилах общения. слушать и понимать речь других. Уметь с достаточной полнотой и точностью выражать свои мысли, вступать в беседу. Формулировать свои затруднения при решении учебных </a:t>
            </a:r>
            <a:r>
              <a:rPr lang="ru-RU" dirty="0" smtClean="0"/>
              <a:t>задач в работе над композицией.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Средство, его дидактические возможности</a:t>
            </a:r>
            <a:r>
              <a:rPr lang="ru-RU" b="1" dirty="0" smtClean="0">
                <a:solidFill>
                  <a:schemeClr val="accent2"/>
                </a:solidFill>
              </a:rPr>
              <a:t>: </a:t>
            </a:r>
            <a:r>
              <a:rPr lang="ru-RU" dirty="0" smtClean="0"/>
              <a:t>мультимедиа презентация,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smtClean="0"/>
              <a:t>уроке используется средство анализа произведений искусства, по итогам которого выявляются различные </a:t>
            </a:r>
            <a:r>
              <a:rPr lang="ru-RU" dirty="0" smtClean="0"/>
              <a:t>типы фронтальной композиции. Выполняется задание на создание различных фронтальных композиций из бумаги или графическими материалами.</a:t>
            </a:r>
            <a:endParaRPr lang="ru-RU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2849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Внутри </a:t>
            </a:r>
            <a:r>
              <a:rPr lang="ru-RU" sz="2800" b="1" dirty="0" smtClean="0">
                <a:solidFill>
                  <a:schemeClr val="accent2"/>
                </a:solidFill>
              </a:rPr>
              <a:t>и </a:t>
            </a:r>
            <a:r>
              <a:rPr lang="ru-RU" sz="2800" b="1" dirty="0" err="1" smtClean="0">
                <a:solidFill>
                  <a:schemeClr val="accent2"/>
                </a:solidFill>
              </a:rPr>
              <a:t>межпредметные</a:t>
            </a:r>
            <a:r>
              <a:rPr lang="ru-RU" sz="2800" b="1" dirty="0" smtClean="0">
                <a:solidFill>
                  <a:schemeClr val="accent2"/>
                </a:solidFill>
              </a:rPr>
              <a:t> связи(знания):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МХК, технология, </a:t>
            </a:r>
            <a:r>
              <a:rPr lang="ru-RU" sz="2200" b="1" dirty="0" smtClean="0">
                <a:solidFill>
                  <a:schemeClr val="tx1"/>
                </a:solidFill>
              </a:rPr>
              <a:t>черчение; в ходе данного урока учащиеся получают  знания  по использованию  и применению  основ композиции при выполнении других заданий и в жизни; знакомятся с произведениями художников  абстракционистов, выявляют особенности композиции и анализируют произведения; знакомятся с основными типами композиций: симметричная и асимметричная, фронтальная и глубинная, гармония и контраст, баланс масс и динамическое равновесие, движение и статика, ритм, замкнутость и разомкнутость композиции.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Реализация: </a:t>
            </a:r>
            <a:r>
              <a:rPr lang="ru-RU" dirty="0" smtClean="0"/>
              <a:t>учащиеся </a:t>
            </a:r>
            <a:r>
              <a:rPr lang="ru-RU" dirty="0" smtClean="0"/>
              <a:t>учатся находить </a:t>
            </a:r>
            <a:r>
              <a:rPr lang="ru-RU" dirty="0" smtClean="0"/>
              <a:t>в окружающем </a:t>
            </a:r>
            <a:r>
              <a:rPr lang="ru-RU" dirty="0" smtClean="0"/>
              <a:t>мире примеры плоскостных и объёмно-пространственных композиций; добиваться эмоциональной выразительности (в практической работе), применяя композиционную доминанту и ритмическое расположение элементов; выбирать способы компоновки композиции и составлять различные плоскостные композиции из прямоугольников, располагая их по принципу симметрии или динамического равновесия; понимать и передавать в учебных работах движение, статику и композиционный ритм.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1450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Тема Office</vt:lpstr>
      <vt:lpstr>Бумажная</vt:lpstr>
      <vt:lpstr>1_Бумажная</vt:lpstr>
      <vt:lpstr>2_Бумажная</vt:lpstr>
      <vt:lpstr>3_Бумажная</vt:lpstr>
      <vt:lpstr>Урок  по  главе : Основы композиции в конструктивных искусствах </vt:lpstr>
      <vt:lpstr>Цель:Сформировать элементарные  умения использовать приемы и средства композиции на примере художественных произведений, построенных с учетом композиционных законов.</vt:lpstr>
      <vt:lpstr>Слайд 3</vt:lpstr>
      <vt:lpstr>Предметные результаты, их практическая значимость</vt:lpstr>
      <vt:lpstr>Метапредметные результаты (УУД)</vt:lpstr>
      <vt:lpstr>Слайд 6</vt:lpstr>
      <vt:lpstr>Слайд 7</vt:lpstr>
      <vt:lpstr>Внутри и межпредметные связи(знания): МХК, технология, черчение; в ходе данного урока учащиеся получают  знания  по использованию  и применению  основ композиции при выполнении других заданий и в жизни; знакомятся с произведениями художников  абстракционистов, выявляют особенности композиции и анализируют произведения; знакомятся с основными типами композиций: симметричная и асимметричная, фронтальная и глубинная, гармония и контраст, баланс масс и динамическое равновесие, движение и статика, ритм, замкнутость и разомкнутость композиции.</vt:lpstr>
      <vt:lpstr>Слайд 9</vt:lpstr>
      <vt:lpstr>Продукт деятельности учащихся:</vt:lpstr>
      <vt:lpstr>Критерии оценивания результатов деятельности: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Эль Лисицкий</vt:lpstr>
      <vt:lpstr>Каземир Малевич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2016-03-16T10:12:14Z</dcterms:created>
  <dcterms:modified xsi:type="dcterms:W3CDTF">2016-03-18T09:15:50Z</dcterms:modified>
</cp:coreProperties>
</file>