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6" r:id="rId10"/>
    <p:sldId id="265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 autoAdjust="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0DFA-AC06-4372-90F6-C00412042325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3646-FC1C-4797-AEE3-3F51ED7BB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0DFA-AC06-4372-90F6-C00412042325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3646-FC1C-4797-AEE3-3F51ED7BB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0DFA-AC06-4372-90F6-C00412042325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3646-FC1C-4797-AEE3-3F51ED7BB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0DFA-AC06-4372-90F6-C00412042325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3646-FC1C-4797-AEE3-3F51ED7BB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0DFA-AC06-4372-90F6-C00412042325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3646-FC1C-4797-AEE3-3F51ED7BB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0DFA-AC06-4372-90F6-C00412042325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3646-FC1C-4797-AEE3-3F51ED7BB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0DFA-AC06-4372-90F6-C00412042325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3646-FC1C-4797-AEE3-3F51ED7BB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0DFA-AC06-4372-90F6-C00412042325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3646-FC1C-4797-AEE3-3F51ED7BB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0DFA-AC06-4372-90F6-C00412042325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3646-FC1C-4797-AEE3-3F51ED7BB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0DFA-AC06-4372-90F6-C00412042325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3646-FC1C-4797-AEE3-3F51ED7BB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0DFA-AC06-4372-90F6-C00412042325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CA3646-FC1C-4797-AEE3-3F51ED7BBF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230DFA-AC06-4372-90F6-C00412042325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CA3646-FC1C-4797-AEE3-3F51ED7BBF1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s://ru.wikipedia.org/wiki/%D0%96%D1%91%D0%BB%D1%87%D0%BD%D1%8B%D0%B5_%D0%BA%D0%B0%D0%BC%D0%BD%D0%B8" TargetMode="External"/><Relationship Id="rId7" Type="http://schemas.openxmlformats.org/officeDocument/2006/relationships/hyperlink" Target="https://ru.wikipedia.org/wiki/%D0%9A%D0%BE%D0%BD%D0%BA%D1%80%D0%B5%D0%BC%D0%B5%D0%BD%D1%82%D1%8B" TargetMode="External"/><Relationship Id="rId2" Type="http://schemas.openxmlformats.org/officeDocument/2006/relationships/hyperlink" Target="https://ru.wikipedia.org/wiki/%D0%96%D1%91%D0%BB%D1%87%D0%BD%D1%8B%D0%B9_%D0%BF%D1%83%D0%B7%D1%8B%D1%80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D%D0%9F%D0%A1%D0%A2" TargetMode="External"/><Relationship Id="rId5" Type="http://schemas.openxmlformats.org/officeDocument/2006/relationships/hyperlink" Target="https://ru.wikipedia.org/wiki/%D0%A0%D0%A5%D0%9F%D0%93" TargetMode="External"/><Relationship Id="rId4" Type="http://schemas.openxmlformats.org/officeDocument/2006/relationships/hyperlink" Target="https://ru.wikipedia.org/wiki/%D0%A5%D0%BE%D0%BB%D0%B5%D1%86%D0%B8%D1%81%D1%82%D0%B8%D1%82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6%D0%B8%D0%B2%D0%BE%D1%82%D0%BD%D1%8B%D0%B5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ru.wikipedia.org/wiki/%D0%A0%D0%BE%D1%82%D0%BE%D0%B2%D0%B0%D1%8F_%D0%BF%D0%BE%D0%BB%D0%BE%D1%81%D1%82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0%BB%D1%8E%D0%BD%D0%BD%D1%8B%D0%B5_%D0%B6%D0%B5%D0%BB%D0%B5%D0%B7%D1%8B" TargetMode="External"/><Relationship Id="rId5" Type="http://schemas.openxmlformats.org/officeDocument/2006/relationships/hyperlink" Target="https://ru.wikipedia.org/wiki/%D0%9F%D0%B8%D1%89%D0%B0" TargetMode="External"/><Relationship Id="rId4" Type="http://schemas.openxmlformats.org/officeDocument/2006/relationships/hyperlink" Target="https://ru.wikipedia.org/wiki/%D0%94%D1%8B%D1%85%D0%B0%D0%BD%D0%B8%D0%B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6%D0%B5%D0%BB%D1%83%D0%B4%D0%BE%D1%87%D0%BD%D0%BE-%D0%BA%D0%B8%D1%88%D0%B5%D1%87%D0%BD%D1%8B%D0%B9_%D1%82%D1%80%D0%B0%D0%BA%D1%82_%D1%87%D0%B5%D0%BB%D0%BE%D0%B2%D0%B5%D0%BA%D0%B0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ru.wikipedia.org/wiki/%D0%9F%D0%B8%D1%89%D0%B5%D0%B2%D0%BE%D0%B4_%D1%87%D0%B5%D0%BB%D0%BE%D0%B2%D0%B5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6%D0%B5%D0%BB%D1%83%D0%B4%D0%BE%D0%BA" TargetMode="External"/><Relationship Id="rId5" Type="http://schemas.openxmlformats.org/officeDocument/2006/relationships/hyperlink" Target="https://ru.wikipedia.org/wiki/%D0%96%D0%B5%D0%BB%D1%83%D0%B4%D0%BE%D0%BA_%D1%87%D0%B5%D0%BB%D0%BE%D0%B2%D0%B5%D0%BA%D0%B0" TargetMode="External"/><Relationship Id="rId4" Type="http://schemas.openxmlformats.org/officeDocument/2006/relationships/hyperlink" Target="https://ru.wikipedia.org/wiki/%D0%93%D0%BB%D0%BE%D1%82%D0%BA%D0%B0_%D1%87%D0%B5%D0%BB%D0%BE%D0%B2%D0%B5%D0%BA%D0%B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E%D0%B1%D1%8A%D1%91%D0%BC" TargetMode="External"/><Relationship Id="rId2" Type="http://schemas.openxmlformats.org/officeDocument/2006/relationships/hyperlink" Target="https://ru.wikipedia.org/wiki/%D0%96%D0%B5%D0%BB%D1%83%D0%B4%D0%BE%D0%BA_%D1%87%D0%B5%D0%BB%D0%BE%D0%B2%D0%B5%D0%BA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ru.wikipedia.org/wiki/%D0%9B%D0%B8%D1%82%D1%80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4%D0%B5%D1%80%D0%BC%D0%B5%D0%BD%D1%82%D1%8B_%D0%BF%D0%B8%D1%89%D0%B5%D0%B2%D0%B0%D1%80%D0%B5%D0%BD%D0%B8%D1%8F" TargetMode="External"/><Relationship Id="rId3" Type="http://schemas.openxmlformats.org/officeDocument/2006/relationships/hyperlink" Target="https://ru.wikipedia.org/wiki/%D0%96%D0%B5%D0%BB%D1%83%D0%B4%D0%BE%D1%87%D0%BD%D0%BE-%D0%BA%D0%B8%D1%88%D0%B5%D1%87%D0%BD%D1%8B%D0%B9_%D1%82%D1%80%D0%B0%D0%BA%D1%82_%D1%87%D0%B5%D0%BB%D0%BE%D0%B2%D0%B5%D0%BA%D0%B0" TargetMode="External"/><Relationship Id="rId7" Type="http://schemas.openxmlformats.org/officeDocument/2006/relationships/hyperlink" Target="https://ru.wikipedia.org/wiki/%D0%9F%D0%B8%D1%89%D0%B5%D0%B2%D0%B0%D1%80%D0%B5%D0%BD%D0%B8%D0%B5" TargetMode="External"/><Relationship Id="rId2" Type="http://schemas.openxmlformats.org/officeDocument/2006/relationships/hyperlink" Target="https://ru.wikipedia.org/wiki/%D0%A2%D0%BE%D0%BD%D0%BA%D0%B0%D1%8F_%D0%BA%D0%B8%D1%88%D0%BA%D0%B0_%D1%87%D0%B5%D0%BB%D0%BE%D0%B2%D0%B5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2%D0%BE%D0%BB%D1%81%D1%82%D0%B0%D1%8F_%D0%BA%D0%B8%D1%88%D0%BA%D0%B0_%D1%87%D0%B5%D0%BB%D0%BE%D0%B2%D0%B5%D0%BA%D0%B0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s://ru.wikipedia.org/wiki/%D0%96%D0%B5%D0%BB%D1%83%D0%B4%D0%BE%D0%BA" TargetMode="External"/><Relationship Id="rId10" Type="http://schemas.openxmlformats.org/officeDocument/2006/relationships/hyperlink" Target="https://ru.wikipedia.org/wiki/%D0%96%D0%B5%D0%BB%D1%87%D0%BD%D1%8B%D0%B9_%D0%BF%D1%83%D0%B7%D1%8B%D1%80%D1%8C" TargetMode="External"/><Relationship Id="rId4" Type="http://schemas.openxmlformats.org/officeDocument/2006/relationships/hyperlink" Target="https://ru.wikipedia.org/wiki/%D0%A7%D0%B5%D0%BB%D0%BE%D0%B2%D0%B5%D0%BA" TargetMode="External"/><Relationship Id="rId9" Type="http://schemas.openxmlformats.org/officeDocument/2006/relationships/hyperlink" Target="https://ru.wikipedia.org/wiki/%D0%9F%D0%BE%D0%B4%D0%B6%D0%B5%D0%BB%D1%83%D0%B4%D0%BE%D1%87%D0%BD%D0%B0%D1%8F_%D0%B6%D0%B5%D0%BB%D0%B5%D0%B7%D0%B0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s://ru.wikipedia.org/wiki/%D0%96%D0%B5%D0%BB%D1%83%D0%B4%D0%BE%D1%87%D0%BD%D0%BE-%D0%BA%D0%B8%D1%88%D0%B5%D1%87%D0%BD%D1%8B%D0%B9_%D1%82%D1%80%D0%B0%D0%BA%D1%82_%D1%87%D0%B5%D0%BB%D0%BE%D0%B2%D0%B5%D0%BA%D0%B0" TargetMode="External"/><Relationship Id="rId7" Type="http://schemas.openxmlformats.org/officeDocument/2006/relationships/hyperlink" Target="https://ru.wikipedia.org/wiki/%D0%9A%D0%B0%D0%BB" TargetMode="External"/><Relationship Id="rId2" Type="http://schemas.openxmlformats.org/officeDocument/2006/relationships/hyperlink" Target="https://ru.wikipedia.org/wiki/%D0%A2%D0%BE%D0%BB%D1%81%D1%82%D0%B0%D1%8F_%D0%BA%D0%B8%D1%88%D0%BA%D0%B0_%D1%87%D0%B5%D0%BB%D0%BE%D0%B2%D0%B5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5%D0%B8%D0%BC%D1%83%D1%81" TargetMode="External"/><Relationship Id="rId5" Type="http://schemas.openxmlformats.org/officeDocument/2006/relationships/hyperlink" Target="https://ru.wikipedia.org/wiki/%D0%92%D0%BE%D0%B4%D0%B0" TargetMode="External"/><Relationship Id="rId4" Type="http://schemas.openxmlformats.org/officeDocument/2006/relationships/hyperlink" Target="https://ru.wikipedia.org/wiki/%D0%9A%D0%B8%D1%88%D0%B5%D1%87%D0%BD%D0%B8%D0%B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E%D1%80%D0%BE%D1%82%D0%BD%D0%B0%D1%8F_%D0%B2%D0%B5%D0%BD%D0%B0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s://ru.wikipedia.org/wiki/%D0%91%D1%80%D1%8E%D1%88%D0%BD%D0%B0%D1%8F_%D0%BF%D0%BE%D0%BB%D0%BE%D1%81%D1%82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6%D0%B5%D0%BB%D1%87%D0%BD%D1%8B%D0%B9_%D0%BF%D1%83%D0%B7%D1%8B%D1%80%D1%8C" TargetMode="External"/><Relationship Id="rId5" Type="http://schemas.openxmlformats.org/officeDocument/2006/relationships/hyperlink" Target="https://ru.wikipedia.org/wiki/%D0%96%D1%91%D0%BB%D1%87%D0%BD%D1%8B%D0%B5_%D0%BF%D1%83%D1%82%D0%B8" TargetMode="External"/><Relationship Id="rId4" Type="http://schemas.openxmlformats.org/officeDocument/2006/relationships/hyperlink" Target="https://ru.wikipedia.org/wiki/%D0%9D%D0%B8%D0%B6%D0%BD%D1%8F%D1%8F_%D0%BF%D0%BE%D0%BB%D0%B0%D1%8F_%D0%B2%D0%B5%D0%BD%D0%B0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1%D0%BE%D0%BB%D1%8C%D1%88%D0%BE%D0%B9_%D1%81%D0%BE%D1%81%D0%BE%D1%87%D0%B5%D0%BA_%D0%B4%D0%B2%D0%B5%D0%BD%D0%B0%D0%B4%D1%86%D0%B0%D1%82%D0%B8%D0%BF%D0%B5%D1%80%D1%81%D1%82%D0%BD%D0%BE%D0%B9_%D0%BA%D0%B8%D1%88%D0%BA%D0%B8" TargetMode="External"/><Relationship Id="rId3" Type="http://schemas.openxmlformats.org/officeDocument/2006/relationships/hyperlink" Target="https://ru.wikipedia.org/wiki/%D0%96%D1%91%D0%BB%D1%87%D1%8C" TargetMode="External"/><Relationship Id="rId7" Type="http://schemas.openxmlformats.org/officeDocument/2006/relationships/hyperlink" Target="https://ru.wikipedia.org/wiki/%D0%94%D0%B2%D0%B5%D0%BD%D0%B0%D0%B4%D1%86%D0%B0%D1%82%D0%B8%D0%BF%D0%B5%D1%80%D1%81%D1%82%D0%BD%D0%B0%D1%8F_%D0%BA%D0%B8%D1%88%D0%BA%D0%B0_%D1%87%D0%B5%D0%BB%D0%BE%D0%B2%D0%B5%D0%BA%D0%B0" TargetMode="External"/><Relationship Id="rId2" Type="http://schemas.openxmlformats.org/officeDocument/2006/relationships/hyperlink" Target="https://ru.wikipedia.org/wiki/%D0%9F%D0%B5%D1%87%D0%B5%D0%BD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1%84%D0%B8%D0%BD%D0%BA%D1%82%D0%B5%D1%80_%D0%9E%D0%B4%D0%B4%D0%B8" TargetMode="External"/><Relationship Id="rId5" Type="http://schemas.openxmlformats.org/officeDocument/2006/relationships/hyperlink" Target="https://ru.wikipedia.org/wiki/%D0%93%D0%BB%D0%B0%D0%B2%D0%BD%D1%8B%D0%B9_%D0%BF%D1%80%D0%BE%D1%82%D0%BE%D0%BA_%D0%BF%D0%BE%D0%B4%D0%B6%D0%B5%D0%BB%D1%83%D0%B4%D0%BE%D1%87%D0%BD%D0%BE%D0%B9_%D0%B6%D0%B5%D0%BB%D0%B5%D0%B7%D1%8B" TargetMode="External"/><Relationship Id="rId4" Type="http://schemas.openxmlformats.org/officeDocument/2006/relationships/hyperlink" Target="https://ru.wikipedia.org/wiki/%D0%9E%D0%B1%D1%89%D0%B8%D0%B9_%D0%B6%D1%91%D0%BB%D1%87%D0%BD%D1%8B%D0%B9_%D0%BF%D1%80%D0%BE%D1%82%D0%BE%D0%BA" TargetMode="External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на тему:</a:t>
            </a:r>
            <a:br>
              <a:rPr lang="ru-RU" dirty="0" smtClean="0"/>
            </a:br>
            <a:r>
              <a:rPr lang="ru-RU" dirty="0" smtClean="0"/>
              <a:t>ПИЩЕВАРИТЕЛЬНАЯ СИСТЕМА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Моторно-механическая (измельчение, передвижение, выделение пищи)</a:t>
            </a:r>
          </a:p>
          <a:p>
            <a:r>
              <a:rPr lang="ru-RU" dirty="0" smtClean="0"/>
              <a:t>Секреторная (выработка ферментов, пищеварительных соков, слюны и жёлчи)</a:t>
            </a:r>
          </a:p>
          <a:p>
            <a:r>
              <a:rPr lang="ru-RU" dirty="0" smtClean="0"/>
              <a:t>Всасывающая (всасывание белков, жиров, углеводов, витаминов, минеральных веществ и воды)</a:t>
            </a:r>
          </a:p>
          <a:p>
            <a:r>
              <a:rPr lang="ru-RU" dirty="0" smtClean="0"/>
              <a:t>Выделительная (выведение </a:t>
            </a:r>
            <a:r>
              <a:rPr lang="ru-RU" dirty="0" err="1" smtClean="0"/>
              <a:t>непереваренных</a:t>
            </a:r>
            <a:r>
              <a:rPr lang="ru-RU" dirty="0" smtClean="0"/>
              <a:t> остатков пищи, избытка некоторых ионов, солей тяжёлых металлов)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Жёлчнокаменная болезнь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48680"/>
            <a:ext cx="8424936" cy="4911824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Образование камней (конкрементов) в </a:t>
            </a:r>
            <a:r>
              <a:rPr lang="ru-RU" sz="2200" dirty="0" smtClean="0">
                <a:hlinkClick r:id="rId2" tooltip="Жёлчный пузырь"/>
              </a:rPr>
              <a:t>жёлчном пузыре</a:t>
            </a:r>
            <a:r>
              <a:rPr lang="ru-RU" sz="2200" dirty="0" smtClean="0"/>
              <a:t>, жёлчных протоках. </a:t>
            </a:r>
            <a:r>
              <a:rPr lang="ru-RU" sz="2200" dirty="0" smtClean="0">
                <a:hlinkClick r:id="rId3" tooltip="Жёлчные камни"/>
              </a:rPr>
              <a:t>Камни в жёлчном пузыре</a:t>
            </a:r>
            <a:r>
              <a:rPr lang="ru-RU" sz="2200" dirty="0" smtClean="0"/>
              <a:t> приводят к развитию </a:t>
            </a:r>
            <a:r>
              <a:rPr lang="ru-RU" sz="2200" dirty="0" smtClean="0">
                <a:hlinkClick r:id="rId4" tooltip="Холецистит"/>
              </a:rPr>
              <a:t>холецистита</a:t>
            </a:r>
            <a:r>
              <a:rPr lang="ru-RU" sz="2200" dirty="0" smtClean="0"/>
              <a:t>. При </a:t>
            </a:r>
            <a:r>
              <a:rPr lang="ru-RU" sz="2200" dirty="0" err="1" smtClean="0"/>
              <a:t>неосложнённом</a:t>
            </a:r>
            <a:r>
              <a:rPr lang="ru-RU" sz="2200" dirty="0" smtClean="0"/>
              <a:t> течении заболевания применяются консервативные методы терапии. Если при помощи </a:t>
            </a:r>
            <a:r>
              <a:rPr lang="ru-RU" sz="2200" dirty="0" smtClean="0">
                <a:hlinkClick r:id="rId5" tooltip="РХПГ"/>
              </a:rPr>
              <a:t>РХПГ</a:t>
            </a:r>
            <a:r>
              <a:rPr lang="ru-RU" sz="2200" dirty="0" smtClean="0"/>
              <a:t> с </a:t>
            </a:r>
            <a:r>
              <a:rPr lang="ru-RU" sz="2200" dirty="0" smtClean="0">
                <a:hlinkClick r:id="rId6" tooltip="ЭПСТ"/>
              </a:rPr>
              <a:t>ЭПСТ</a:t>
            </a:r>
            <a:r>
              <a:rPr lang="ru-RU" sz="2200" dirty="0" smtClean="0"/>
              <a:t> не получается извлечь </a:t>
            </a:r>
            <a:r>
              <a:rPr lang="ru-RU" sz="2200" dirty="0" smtClean="0">
                <a:hlinkClick r:id="rId7" tooltip="Конкременты"/>
              </a:rPr>
              <a:t>конкремент</a:t>
            </a:r>
            <a:r>
              <a:rPr lang="ru-RU" sz="2200" dirty="0" smtClean="0"/>
              <a:t> из жёлчного протока, то показано оперативное лечение. Различают холестериновые, пигментные, известковые и смешанные камни. Конкременты, состоящие из одного компонента, относительно редки. Подавляющее число камней имеют смешанный состав с преобладанием холестерина. Жёлчные камни формируются из основных элементов жёлчи.</a:t>
            </a:r>
          </a:p>
        </p:txBody>
      </p:sp>
      <p:pic>
        <p:nvPicPr>
          <p:cNvPr id="4" name="Рисунок 3" descr="_0265488704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00192" y="4293096"/>
            <a:ext cx="2843808" cy="2564903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600" dirty="0" smtClean="0"/>
              <a:t>СПАСИБО ЗА ВНИМАНИЕ!!</a:t>
            </a:r>
            <a:endParaRPr lang="ru-RU" sz="4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859216" cy="11967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Строение пищеварительная система</a:t>
            </a:r>
            <a:endParaRPr lang="ru-RU" dirty="0"/>
          </a:p>
        </p:txBody>
      </p:sp>
      <p:pic>
        <p:nvPicPr>
          <p:cNvPr id="4" name="Содержимое 3" descr="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34281"/>
            <a:ext cx="9144000" cy="5623719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 smtClean="0">
                <a:hlinkClick r:id="rId2" tooltip="Ротовая полость"/>
              </a:rPr>
              <a:t>Ротовая полость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3891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hlinkClick r:id="rId2" tooltip="Ротовая полость"/>
              </a:rPr>
              <a:t>Ротовая полость</a:t>
            </a:r>
            <a:r>
              <a:rPr lang="ru-RU" sz="2000" dirty="0" smtClean="0"/>
              <a:t> — телесное отверстие у </a:t>
            </a:r>
            <a:r>
              <a:rPr lang="ru-RU" sz="2000" dirty="0" smtClean="0">
                <a:hlinkClick r:id="rId3" tooltip="Животные"/>
              </a:rPr>
              <a:t>животных</a:t>
            </a:r>
            <a:r>
              <a:rPr lang="ru-RU" sz="2000" dirty="0" smtClean="0"/>
              <a:t> и человека, через которое принимается пища и осуществляется </a:t>
            </a:r>
            <a:r>
              <a:rPr lang="ru-RU" sz="2000" dirty="0" smtClean="0">
                <a:hlinkClick r:id="rId4" tooltip="Дыхание"/>
              </a:rPr>
              <a:t>дыхание</a:t>
            </a:r>
            <a:r>
              <a:rPr lang="ru-RU" sz="2000" dirty="0" smtClean="0"/>
              <a:t>. Внешне рот может иметь различную форму. В ротовой полости происходит механическое измельчение и </a:t>
            </a:r>
            <a:r>
              <a:rPr lang="ru-RU" sz="2000" dirty="0" err="1" smtClean="0"/>
              <a:t>обработк</a:t>
            </a:r>
            <a:r>
              <a:rPr lang="ru-RU" sz="2000" dirty="0" smtClean="0"/>
              <a:t> В ротовой полости происходит механическое измельчение и обработка </a:t>
            </a:r>
            <a:r>
              <a:rPr lang="ru-RU" sz="2000" dirty="0" smtClean="0">
                <a:hlinkClick r:id="rId5" tooltip="Пища"/>
              </a:rPr>
              <a:t>пищи</a:t>
            </a:r>
            <a:r>
              <a:rPr lang="ru-RU" sz="2000" dirty="0" smtClean="0"/>
              <a:t> ферментами </a:t>
            </a:r>
            <a:r>
              <a:rPr lang="ru-RU" sz="2000" dirty="0" smtClean="0">
                <a:hlinkClick r:id="rId6" tooltip="Слюнные железы"/>
              </a:rPr>
              <a:t>слюнных </a:t>
            </a:r>
            <a:r>
              <a:rPr lang="ru-RU" sz="2000" dirty="0" err="1" smtClean="0">
                <a:hlinkClick r:id="rId6" tooltip="Слюнные железы"/>
              </a:rPr>
              <a:t>желез</a:t>
            </a:r>
            <a:r>
              <a:rPr lang="ru-RU" sz="2000" dirty="0" err="1" smtClean="0">
                <a:hlinkClick r:id="rId5" tooltip="Пища"/>
              </a:rPr>
              <a:t>пищи</a:t>
            </a:r>
            <a:r>
              <a:rPr lang="ru-RU" sz="2000" dirty="0" smtClean="0"/>
              <a:t> ферментами </a:t>
            </a:r>
            <a:r>
              <a:rPr lang="ru-RU" sz="2000" dirty="0" smtClean="0">
                <a:hlinkClick r:id="rId6" tooltip="Слюнные железы"/>
              </a:rPr>
              <a:t>слюнных желез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Рисунок 3" descr="1onko_ro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32040" y="3661249"/>
            <a:ext cx="3995936" cy="3196751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u="sng" dirty="0" smtClean="0">
                <a:hlinkClick r:id="rId2" tooltip="Пищевод человека"/>
              </a:rPr>
              <a:t>Пищевод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229600" cy="4389120"/>
          </a:xfrm>
        </p:spPr>
        <p:txBody>
          <a:bodyPr>
            <a:normAutofit/>
          </a:bodyPr>
          <a:lstStyle/>
          <a:p>
            <a:r>
              <a:rPr lang="ru-RU" sz="2100" dirty="0" smtClean="0">
                <a:hlinkClick r:id="rId2" tooltip="Пищевод человека"/>
              </a:rPr>
              <a:t>Пищевод</a:t>
            </a:r>
            <a:r>
              <a:rPr lang="ru-RU" sz="2100" dirty="0" smtClean="0"/>
              <a:t> — часть </a:t>
            </a:r>
            <a:r>
              <a:rPr lang="ru-RU" sz="2100" dirty="0" smtClean="0">
                <a:hlinkClick r:id="rId3" tooltip="Желудочно-кишечный тракт человека"/>
              </a:rPr>
              <a:t>пищеварительного тракта</a:t>
            </a:r>
            <a:r>
              <a:rPr lang="ru-RU" sz="2100" dirty="0" smtClean="0"/>
              <a:t>. Представляет собой сплющенную в переднезаднем направлении полую мышечную трубку, по которой пища из </a:t>
            </a:r>
            <a:r>
              <a:rPr lang="ru-RU" sz="2100" dirty="0" smtClean="0">
                <a:hlinkClick r:id="rId4" tooltip="Глотка человека"/>
              </a:rPr>
              <a:t>глотки</a:t>
            </a:r>
            <a:r>
              <a:rPr lang="ru-RU" sz="2100" dirty="0" smtClean="0"/>
              <a:t> поступает в </a:t>
            </a:r>
            <a:r>
              <a:rPr lang="ru-RU" sz="2100" dirty="0" smtClean="0">
                <a:hlinkClick r:id="rId5" tooltip="Желудок человека"/>
              </a:rPr>
              <a:t>желудок</a:t>
            </a:r>
            <a:r>
              <a:rPr lang="ru-RU" sz="2100" dirty="0" smtClean="0"/>
              <a:t>. Моторная функция пищевода обеспечивает быстрое продвижение проглоченного пищевого комка в </a:t>
            </a:r>
            <a:r>
              <a:rPr lang="ru-RU" sz="2100" dirty="0" smtClean="0">
                <a:hlinkClick r:id="rId6" tooltip="Желудок"/>
              </a:rPr>
              <a:t>желудок</a:t>
            </a:r>
            <a:r>
              <a:rPr lang="ru-RU" sz="2100" dirty="0" smtClean="0"/>
              <a:t> без перемешивания и толчков. Пищевод взрослого человека имеет длину 25—30 см. Координируются функции пищевода произвольными и непроизвольными механизма</a:t>
            </a:r>
            <a:endParaRPr lang="ru-RU" sz="2100" dirty="0"/>
          </a:p>
        </p:txBody>
      </p:sp>
      <p:pic>
        <p:nvPicPr>
          <p:cNvPr id="4" name="Рисунок 3" descr="image092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59833" y="3737531"/>
            <a:ext cx="6084168" cy="3120469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>
                <a:hlinkClick r:id="rId2" tooltip="Желудок человека"/>
              </a:rPr>
              <a:t>Желудок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389120"/>
          </a:xfrm>
        </p:spPr>
        <p:txBody>
          <a:bodyPr>
            <a:normAutofit/>
          </a:bodyPr>
          <a:lstStyle/>
          <a:p>
            <a:r>
              <a:rPr lang="ru-RU" sz="2100" dirty="0" smtClean="0">
                <a:hlinkClick r:id="rId2" tooltip="Желудок человека"/>
              </a:rPr>
              <a:t>Желудок</a:t>
            </a:r>
            <a:r>
              <a:rPr lang="ru-RU" sz="2100" dirty="0" smtClean="0"/>
              <a:t> — полый мышечный орган, расположенный в левом подреберье. Желудок является резервуаром для проглоченной пищи, а также осуществляет химическое переваривание этой пищи. </a:t>
            </a:r>
            <a:r>
              <a:rPr lang="ru-RU" sz="2100" dirty="0" smtClean="0">
                <a:hlinkClick r:id="rId3" tooltip="Объём"/>
              </a:rPr>
              <a:t>Объём</a:t>
            </a:r>
            <a:r>
              <a:rPr lang="ru-RU" sz="2100" dirty="0" smtClean="0"/>
              <a:t> пустого желудка составляет около 500 мл. После принятия пищи он обычно растягивается до одного </a:t>
            </a:r>
            <a:r>
              <a:rPr lang="ru-RU" sz="2100" dirty="0" smtClean="0">
                <a:hlinkClick r:id="rId4" tooltip="Литр"/>
              </a:rPr>
              <a:t>литра</a:t>
            </a:r>
            <a:r>
              <a:rPr lang="ru-RU" sz="2100" dirty="0" smtClean="0"/>
              <a:t>, но может увеличиться и до четырёх. Кроме того, осуществляет секрецию биологически активных веществ и выполняет функцию всасывания.</a:t>
            </a:r>
            <a:endParaRPr lang="ru-RU" sz="2100" dirty="0"/>
          </a:p>
        </p:txBody>
      </p:sp>
      <p:pic>
        <p:nvPicPr>
          <p:cNvPr id="4" name="Рисунок 3" descr="1413828826_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3367487"/>
            <a:ext cx="3779912" cy="3490513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tooltip="Тонкая кишка человека"/>
              </a:rPr>
              <a:t>Тонкая кишка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229600" cy="4389120"/>
          </a:xfrm>
        </p:spPr>
        <p:txBody>
          <a:bodyPr>
            <a:normAutofit/>
          </a:bodyPr>
          <a:lstStyle/>
          <a:p>
            <a:r>
              <a:rPr lang="ru-RU" sz="2100" dirty="0" smtClean="0">
                <a:hlinkClick r:id="rId2" tooltip="Тонкая кишка человека"/>
              </a:rPr>
              <a:t>Тонкая кишка</a:t>
            </a:r>
            <a:r>
              <a:rPr lang="ru-RU" sz="2100" dirty="0" smtClean="0"/>
              <a:t> — отдел </a:t>
            </a:r>
            <a:r>
              <a:rPr lang="ru-RU" sz="2100" dirty="0" smtClean="0">
                <a:hlinkClick r:id="rId3" tooltip="Желудочно-кишечный тракт человека"/>
              </a:rPr>
              <a:t>пищеварительного тракта</a:t>
            </a:r>
            <a:r>
              <a:rPr lang="ru-RU" sz="2100" dirty="0" smtClean="0"/>
              <a:t> </a:t>
            </a:r>
            <a:r>
              <a:rPr lang="ru-RU" sz="2100" dirty="0" smtClean="0">
                <a:hlinkClick r:id="rId4" tooltip="Человек"/>
              </a:rPr>
              <a:t>человека</a:t>
            </a:r>
            <a:r>
              <a:rPr lang="ru-RU" sz="2100" dirty="0" smtClean="0"/>
              <a:t>, расположенный между </a:t>
            </a:r>
            <a:r>
              <a:rPr lang="ru-RU" sz="2100" dirty="0" smtClean="0">
                <a:hlinkClick r:id="rId5" tooltip="Желудок"/>
              </a:rPr>
              <a:t>желудком</a:t>
            </a:r>
            <a:r>
              <a:rPr lang="ru-RU" sz="2100" dirty="0" smtClean="0"/>
              <a:t> и </a:t>
            </a:r>
            <a:r>
              <a:rPr lang="ru-RU" sz="2100" dirty="0" smtClean="0">
                <a:hlinkClick r:id="rId6" tooltip="Толстая кишка человека"/>
              </a:rPr>
              <a:t>толстой кишкой</a:t>
            </a:r>
            <a:r>
              <a:rPr lang="ru-RU" sz="2100" dirty="0" smtClean="0"/>
              <a:t>. В тонкой кишке в основном и происходит процесс </a:t>
            </a:r>
            <a:r>
              <a:rPr lang="ru-RU" sz="2100" dirty="0" smtClean="0">
                <a:hlinkClick r:id="rId7" tooltip="Пищеварение"/>
              </a:rPr>
              <a:t>пищеварения</a:t>
            </a:r>
            <a:r>
              <a:rPr lang="ru-RU" sz="2100" dirty="0" smtClean="0"/>
              <a:t>: в тонкой кишке вырабатываются </a:t>
            </a:r>
            <a:r>
              <a:rPr lang="ru-RU" sz="2100" dirty="0" smtClean="0">
                <a:hlinkClick r:id="rId8" tooltip="Ферменты пищеварения"/>
              </a:rPr>
              <a:t>ферменты</a:t>
            </a:r>
            <a:r>
              <a:rPr lang="ru-RU" sz="2100" dirty="0" smtClean="0"/>
              <a:t>, которые совместно с ферментами, вырабатываемыми </a:t>
            </a:r>
            <a:r>
              <a:rPr lang="ru-RU" sz="2100" dirty="0" smtClean="0">
                <a:hlinkClick r:id="rId9" tooltip="Поджелудочная железа"/>
              </a:rPr>
              <a:t>поджелудочной железой</a:t>
            </a:r>
            <a:r>
              <a:rPr lang="ru-RU" sz="2100" dirty="0" smtClean="0"/>
              <a:t> и </a:t>
            </a:r>
            <a:r>
              <a:rPr lang="ru-RU" sz="2100" dirty="0" smtClean="0">
                <a:hlinkClick r:id="rId10" tooltip="Желчный пузырь"/>
              </a:rPr>
              <a:t>желчным пузырем</a:t>
            </a:r>
            <a:r>
              <a:rPr lang="ru-RU" sz="2100" dirty="0" smtClean="0"/>
              <a:t>, способствуют расщеплению пищи на отдельные компоненты. Диаметр тонкой кишки неравномерен: в проксимальном её отделе он равен 4—6 см, в дистальном — 2,5—3 см.</a:t>
            </a:r>
            <a:endParaRPr lang="ru-RU" sz="2100" dirty="0"/>
          </a:p>
        </p:txBody>
      </p:sp>
      <p:pic>
        <p:nvPicPr>
          <p:cNvPr id="4" name="Рисунок 3" descr="divertikulez-tonkoj-kishki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499992" y="3345225"/>
            <a:ext cx="4211960" cy="3512775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hlinkClick r:id="rId2" tooltip="Толстая кишка человека"/>
              </a:rPr>
              <a:t>Толстая кишка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389120"/>
          </a:xfrm>
        </p:spPr>
        <p:txBody>
          <a:bodyPr>
            <a:normAutofit/>
          </a:bodyPr>
          <a:lstStyle/>
          <a:p>
            <a:r>
              <a:rPr lang="ru-RU" sz="2100" dirty="0" smtClean="0">
                <a:hlinkClick r:id="rId2" tooltip="Толстая кишка человека"/>
              </a:rPr>
              <a:t>Толстая кишка</a:t>
            </a:r>
            <a:r>
              <a:rPr lang="ru-RU" sz="2100" dirty="0" smtClean="0"/>
              <a:t> — нижняя, конечная часть </a:t>
            </a:r>
            <a:r>
              <a:rPr lang="ru-RU" sz="2100" dirty="0" smtClean="0">
                <a:hlinkClick r:id="rId3" tooltip="Желудочно-кишечный тракт человека"/>
              </a:rPr>
              <a:t>пищеварительного тракта</a:t>
            </a:r>
            <a:r>
              <a:rPr lang="ru-RU" sz="2100" dirty="0" smtClean="0"/>
              <a:t>, а именно нижняя часть </a:t>
            </a:r>
            <a:r>
              <a:rPr lang="ru-RU" sz="2100" dirty="0" smtClean="0">
                <a:hlinkClick r:id="rId4" tooltip="Кишечник"/>
              </a:rPr>
              <a:t>кишечника</a:t>
            </a:r>
            <a:r>
              <a:rPr lang="ru-RU" sz="2100" dirty="0" smtClean="0"/>
              <a:t>, в которой происходит в основном всасывание </a:t>
            </a:r>
            <a:r>
              <a:rPr lang="ru-RU" sz="2100" dirty="0" smtClean="0">
                <a:hlinkClick r:id="rId5" tooltip="Вода"/>
              </a:rPr>
              <a:t>воды</a:t>
            </a:r>
            <a:r>
              <a:rPr lang="ru-RU" sz="2100" dirty="0" smtClean="0"/>
              <a:t> и формирование из пищевой кашицы (</a:t>
            </a:r>
            <a:r>
              <a:rPr lang="ru-RU" sz="2100" dirty="0" smtClean="0">
                <a:hlinkClick r:id="rId6" tooltip="Химус"/>
              </a:rPr>
              <a:t>химуса</a:t>
            </a:r>
            <a:r>
              <a:rPr lang="ru-RU" sz="2100" dirty="0" smtClean="0"/>
              <a:t>) оформленного </a:t>
            </a:r>
            <a:r>
              <a:rPr lang="ru-RU" sz="2100" dirty="0" smtClean="0">
                <a:hlinkClick r:id="rId7" tooltip="Кал"/>
              </a:rPr>
              <a:t>кала</a:t>
            </a:r>
            <a:r>
              <a:rPr lang="ru-RU" sz="2100" dirty="0" smtClean="0"/>
              <a:t>. Внутренность толстой кишки выстлана слизистой оболочкой, облегчающей продвижение кала и предохраняющей стенки кишки от вредного воздействия пищеварительных ферментов и механических повреждений.</a:t>
            </a:r>
            <a:endParaRPr lang="ru-RU" sz="2100" dirty="0"/>
          </a:p>
        </p:txBody>
      </p:sp>
      <p:pic>
        <p:nvPicPr>
          <p:cNvPr id="4" name="Рисунок 3" descr="image05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27985" y="3008531"/>
            <a:ext cx="4716016" cy="384946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vi-VN" b="1" dirty="0" smtClean="0"/>
              <a:t>Пе́чень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vi-VN" b="1" dirty="0" smtClean="0"/>
              <a:t>Пе́чень</a:t>
            </a:r>
            <a:r>
              <a:rPr lang="ru-RU" dirty="0" smtClean="0"/>
              <a:t> — жизненно важный непарный внутренний орган, расположенный в </a:t>
            </a:r>
            <a:r>
              <a:rPr lang="ru-RU" dirty="0" smtClean="0">
                <a:hlinkClick r:id="rId2" tooltip="Брюшная полость"/>
              </a:rPr>
              <a:t>брюшной полости</a:t>
            </a:r>
            <a:r>
              <a:rPr lang="ru-RU" dirty="0" smtClean="0"/>
              <a:t> под правым куполом диафрагмы и выполняющий множество различных физиологических функций. Клетки печени образуют так называемые печёночные балки, которые получают кровоснабжение из двух систем: артериальной, так и </a:t>
            </a:r>
            <a:r>
              <a:rPr lang="ru-RU" dirty="0" smtClean="0">
                <a:hlinkClick r:id="rId3" tooltip="Воротная вена"/>
              </a:rPr>
              <a:t>воротной вены</a:t>
            </a:r>
            <a:r>
              <a:rPr lang="en-US" dirty="0" smtClean="0"/>
              <a:t>.</a:t>
            </a:r>
            <a:r>
              <a:rPr lang="ru-RU" dirty="0" smtClean="0"/>
              <a:t>Кровь из печёночных балок оттекает в систему </a:t>
            </a:r>
            <a:r>
              <a:rPr lang="ru-RU" dirty="0" smtClean="0">
                <a:hlinkClick r:id="rId4" tooltip="Нижняя полая вена"/>
              </a:rPr>
              <a:t>нижней полой вены</a:t>
            </a:r>
            <a:r>
              <a:rPr lang="ru-RU" dirty="0" smtClean="0"/>
              <a:t>. Там же начинаются </a:t>
            </a:r>
            <a:r>
              <a:rPr lang="ru-RU" dirty="0" smtClean="0">
                <a:hlinkClick r:id="rId5" tooltip="Жёлчные пути"/>
              </a:rPr>
              <a:t>желчевыводящие пути</a:t>
            </a:r>
            <a:r>
              <a:rPr lang="ru-RU" dirty="0" smtClean="0"/>
              <a:t>, отводящие желчь из печёночных балок в </a:t>
            </a:r>
            <a:r>
              <a:rPr lang="ru-RU" dirty="0" smtClean="0">
                <a:hlinkClick r:id="rId6" tooltip="Желчный пузырь"/>
              </a:rPr>
              <a:t>желчный пузырь</a:t>
            </a:r>
            <a:r>
              <a:rPr lang="ru-RU" dirty="0" smtClean="0"/>
              <a:t> и двенадцатиперстную кишку. Желчь совместно с панкреатическими ферментами участвует в пищеварении.</a:t>
            </a:r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28184" y="4917131"/>
            <a:ext cx="2915816" cy="1940869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Желчный пузырь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38912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Жёлчный пузырь представляет собой мешкообразный резервуар для вырабатываемой в </a:t>
            </a:r>
            <a:r>
              <a:rPr lang="ru-RU" sz="2000" dirty="0" smtClean="0">
                <a:hlinkClick r:id="rId2" tooltip="Печень"/>
              </a:rPr>
              <a:t>печени</a:t>
            </a:r>
            <a:r>
              <a:rPr lang="ru-RU" sz="2000" dirty="0" smtClean="0"/>
              <a:t> </a:t>
            </a:r>
            <a:r>
              <a:rPr lang="ru-RU" sz="2000" dirty="0" smtClean="0">
                <a:hlinkClick r:id="rId3" tooltip="Жёлчь"/>
              </a:rPr>
              <a:t>жёлчи</a:t>
            </a:r>
            <a:r>
              <a:rPr lang="ru-RU" sz="2000" dirty="0" smtClean="0"/>
              <a:t>; он имеет удлинённую форму с одним широким, другим узким концом. Длина жёлчного пузыря колеблется от 8 до 14 см, ширина — от 3 до 5 см, ёмкость его достигает 40—70 см³. Он имеет тёмно-зелёную окраску и относительно тонкую стенку. У человека находится в правой продольной борозде, на нижней поверхности </a:t>
            </a:r>
            <a:r>
              <a:rPr lang="ru-RU" sz="2000" dirty="0" smtClean="0">
                <a:hlinkClick r:id="rId2" tooltip="Печень"/>
              </a:rPr>
              <a:t>печени</a:t>
            </a:r>
            <a:r>
              <a:rPr lang="ru-RU" sz="2000" dirty="0" smtClean="0"/>
              <a:t>. Через слияние этих двух протоков образуется </a:t>
            </a:r>
            <a:r>
              <a:rPr lang="ru-RU" sz="2000" dirty="0" smtClean="0">
                <a:hlinkClick r:id="rId4" tooltip="Общий жёлчный проток"/>
              </a:rPr>
              <a:t>общий жёлчный проток</a:t>
            </a:r>
            <a:r>
              <a:rPr lang="ru-RU" sz="2000" dirty="0" smtClean="0"/>
              <a:t>, объединяющийся затем с </a:t>
            </a:r>
            <a:r>
              <a:rPr lang="ru-RU" sz="2000" dirty="0" smtClean="0">
                <a:hlinkClick r:id="rId5" tooltip="Главный проток поджелудочной железы"/>
              </a:rPr>
              <a:t>главным протоком поджелудочной железы</a:t>
            </a:r>
            <a:r>
              <a:rPr lang="ru-RU" sz="2000" dirty="0" smtClean="0"/>
              <a:t> и, через </a:t>
            </a:r>
            <a:r>
              <a:rPr lang="ru-RU" sz="2000" dirty="0" smtClean="0">
                <a:hlinkClick r:id="rId6" tooltip="Сфинктер Одди"/>
              </a:rPr>
              <a:t>сфинктер </a:t>
            </a:r>
            <a:r>
              <a:rPr lang="ru-RU" sz="2000" dirty="0" err="1" smtClean="0">
                <a:hlinkClick r:id="rId6" tooltip="Сфинктер Одди"/>
              </a:rPr>
              <a:t>Одди</a:t>
            </a:r>
            <a:r>
              <a:rPr lang="ru-RU" sz="2000" dirty="0" smtClean="0"/>
              <a:t>, открывающийся в </a:t>
            </a:r>
            <a:r>
              <a:rPr lang="ru-RU" sz="2000" dirty="0" smtClean="0">
                <a:hlinkClick r:id="rId7" tooltip="Двенадцатиперстная кишка человека"/>
              </a:rPr>
              <a:t>двенадцатиперстную кишку</a:t>
            </a:r>
            <a:r>
              <a:rPr lang="ru-RU" sz="2000" dirty="0" smtClean="0"/>
              <a:t> в </a:t>
            </a:r>
            <a:r>
              <a:rPr lang="ru-RU" sz="2000" dirty="0" smtClean="0">
                <a:hlinkClick r:id="rId8" tooltip="Большой сосочек двенадцатиперстной кишки"/>
              </a:rPr>
              <a:t>фатеровом сосочке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Рисунок 3" descr="00001774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08104" y="4516626"/>
            <a:ext cx="3635896" cy="2181537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101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Презентация на тему: ПИЩЕВАРИТЕЛЬНАЯ СИСТЕМА</vt:lpstr>
      <vt:lpstr>Строение пищеварительная система</vt:lpstr>
      <vt:lpstr>Ротовая полость</vt:lpstr>
      <vt:lpstr>Пищевод</vt:lpstr>
      <vt:lpstr>Желудок </vt:lpstr>
      <vt:lpstr>Тонкая кишка</vt:lpstr>
      <vt:lpstr>Толстая кишка </vt:lpstr>
      <vt:lpstr>Пе́чень</vt:lpstr>
      <vt:lpstr>Желчный пузырь </vt:lpstr>
      <vt:lpstr>Функции </vt:lpstr>
      <vt:lpstr>Жёлчнокаменная болезнь 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ПИЩЕВАРИТЕЛЬНАЯ СИСТЕМА</dc:title>
  <dc:creator>user</dc:creator>
  <cp:lastModifiedBy>user</cp:lastModifiedBy>
  <cp:revision>7</cp:revision>
  <dcterms:created xsi:type="dcterms:W3CDTF">2016-03-24T11:42:06Z</dcterms:created>
  <dcterms:modified xsi:type="dcterms:W3CDTF">2016-03-24T15:36:13Z</dcterms:modified>
</cp:coreProperties>
</file>