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65" r:id="rId2"/>
    <p:sldId id="275" r:id="rId3"/>
    <p:sldId id="276" r:id="rId4"/>
    <p:sldId id="277" r:id="rId5"/>
    <p:sldId id="266" r:id="rId6"/>
    <p:sldId id="278" r:id="rId7"/>
    <p:sldId id="267" r:id="rId8"/>
    <p:sldId id="268" r:id="rId9"/>
    <p:sldId id="269" r:id="rId10"/>
    <p:sldId id="270" r:id="rId11"/>
    <p:sldId id="279" r:id="rId12"/>
    <p:sldId id="294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0000FF"/>
    <a:srgbClr val="00FF00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836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F6275A4-E9DC-47CF-BD64-82D2163F0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0FE41DE-F6CA-4336-9916-137F6C82F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3CFC7-06FD-4B28-9704-3E90182780CE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712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29CB-72DB-4995-9D68-431632ED3FAC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122A-D7FE-499E-BD85-717603A35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CDDEB-8783-4065-841E-4383A61B19FD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1C03-676E-4ED9-A5D7-87758F341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A50F6-720C-444D-A9D4-5B5C665F57A0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2C6F6-6DFB-4DF2-B11A-E9893A8FB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CBD3-2A27-49A3-ABBF-87470256C83B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3CA4C-59B4-4555-9B3D-99780C329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19F9-E528-4CD9-9579-DFC355B3D5BE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4EB07-9043-4306-9BA0-5B795EDF5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73C4B-4F42-4115-99A7-2F9553700D5C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45377-058E-4248-AB9F-8B0FCAFEF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5B748-469F-4FE3-903F-B9B9B7DBE7B4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A827-5053-4C31-977E-65BD2367B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451AF-D2BE-4ADD-B201-D0806C6742C8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D2D8D-4D6E-4EDB-9E70-2A438D592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407C7-F643-4501-A88D-79CD31506EC0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9D7FF-1886-440A-A168-81D30E9A5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2C5C8-AB7B-4B0D-9F52-66FE2432005A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007F-7E56-4E5F-8F26-90439166B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E8C31-2ADE-4180-9607-0FCAC4B4CD57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2E73-5598-44EB-A006-3B7437A43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6D9D8-2909-4EFF-AB7A-466E5C18B3B4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DD88-25BD-40C1-B433-3695009B2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ADD8-3576-4175-A70B-444A9586B7F8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FDED6-68FD-47DD-8697-4719A7FC6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608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09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9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58170EFB-145E-4A3C-8260-E7606B01ABAE}" type="datetime1">
              <a:rPr lang="ru-RU"/>
              <a:pPr>
                <a:defRPr/>
              </a:pPr>
              <a:t>19.03.2016</a:t>
            </a:fld>
            <a:endParaRPr lang="ru-RU"/>
          </a:p>
        </p:txBody>
      </p:sp>
      <p:sp>
        <p:nvSpPr>
          <p:cNvPr id="4610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0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C9346B7A-AB3A-4431-AF3F-2F5C45337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61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</p:sldLayoutIdLst>
  <p:transition spd="slow">
    <p:diamond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800100" y="914401"/>
            <a:ext cx="75438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ЛЕГКАЯ </a:t>
            </a:r>
            <a:r>
              <a:rPr lang="ru-RU" sz="5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АТЛЕТИКА</a:t>
            </a:r>
          </a:p>
          <a:p>
            <a:pPr algn="ctr">
              <a:defRPr/>
            </a:pPr>
            <a:endParaRPr lang="ru-RU" sz="4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4187036" cy="24384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19812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" rotWithShape="0">
                    <a:prstClr val="black"/>
                  </a:outerShdw>
                </a:effectLst>
              </a:rPr>
              <a:t>Техника бега на короткие дистанции</a:t>
            </a:r>
            <a:endParaRPr lang="ru-RU" sz="3200" dirty="0">
              <a:effectLst>
                <a:outerShdw blurRad="38100" dist="38100" dir="2700000" algn="t" rotWithShape="0">
                  <a:prstClr val="black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4958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физкультуры</a:t>
            </a:r>
          </a:p>
          <a:p>
            <a:pPr algn="ctr"/>
            <a:r>
              <a:rPr lang="ru-RU" sz="2400" dirty="0" smtClean="0"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«Прогимназия № 2»</a:t>
            </a:r>
          </a:p>
          <a:p>
            <a:pPr algn="ctr"/>
            <a:r>
              <a:rPr lang="ru-RU" sz="2400" dirty="0" smtClean="0"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г. Воронеж</a:t>
            </a:r>
          </a:p>
          <a:p>
            <a:pPr algn="ctr"/>
            <a:r>
              <a:rPr lang="ru-RU" sz="2400" dirty="0" smtClean="0"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Пуговичникова Р.М.</a:t>
            </a:r>
            <a:endParaRPr lang="ru-RU" sz="2400" dirty="0">
              <a:effectLst>
                <a:outerShdw blurRad="38100" dist="38100" dir="2700000" algn="ctr" rotWithShape="0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БЕГ ПО ДИСТАНЦИИ</a:t>
            </a:r>
          </a:p>
        </p:txBody>
      </p:sp>
      <p:pic>
        <p:nvPicPr>
          <p:cNvPr id="1843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7086600" cy="235635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81000" y="4038600"/>
            <a:ext cx="838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бег по дистанции должен быть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ритмичным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свободным,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 небольшим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наклоном туловища вперед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(взгляд устремлен вперед); нога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касается дорожки передней частью стопы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5" descr="bd0149-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3276600" cy="245586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9460" name="Picture 6" descr="bd0149-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952500"/>
            <a:ext cx="3124200" cy="23431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33400" y="762000"/>
            <a:ext cx="4648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Заключительным усилием для сохранения скорости бега является</a:t>
            </a:r>
            <a:r>
              <a:rPr lang="ru-RU" sz="3200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ФИНИШИРОВАНИЕ. 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4343400" y="3581400"/>
            <a:ext cx="434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Финишировать нельзя прыжком. После финиша нужно постепенно, замедляя бег, перейти на ходьбу.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381000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Правила в легкой атлетики довольно просты: победителем считается атлет или команда, которые показали лучшие результаты в финальном забеге или финальной попытке  технических дисциплин.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267200" y="838200"/>
            <a:ext cx="472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Бег – естественный способ передвижения, входящий во многие виды спорта. 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838200" y="3505200"/>
            <a:ext cx="472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легкой атлетике, бег  делится на гладкий, </a:t>
            </a:r>
          </a:p>
          <a:p>
            <a:pP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 препятствиями, эстафетный и по пересечённой местности.</a:t>
            </a: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45" name="Picture 8" descr="888155-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52800"/>
            <a:ext cx="2295525" cy="25908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46" name="Picture 9" descr="888155-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838200"/>
            <a:ext cx="2667000" cy="221456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143000" y="990600"/>
            <a:ext cx="7086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Характерная особенность бега – </a:t>
            </a:r>
            <a:r>
              <a:rPr lang="ru-RU" sz="3200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фазы полета.</a:t>
            </a: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Бег выполняется широким шагом на передней части стопы, с полным выпрямлением ноги в момент отталкивания от земли и выносом бедра другой ноги вперед-вверх, туловище слегка наклонено вперёд, руки согнуты в локтях, дыхание свободное.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0" dirty="0" smtClean="0">
                <a:solidFill>
                  <a:srgbClr val="FFCC00"/>
                </a:solidFill>
                <a:effectLst>
                  <a:outerShdw blurRad="38100" dist="38100" dir="2700000" algn="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Бег на короткие дистанции</a:t>
            </a:r>
            <a:br>
              <a:rPr lang="ru-RU" sz="3600" b="0" dirty="0" smtClean="0">
                <a:solidFill>
                  <a:srgbClr val="FFCC00"/>
                </a:solidFill>
                <a:effectLst>
                  <a:outerShdw blurRad="38100" dist="38100" dir="2700000" algn="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rgbClr val="FFCC00"/>
                </a:solidFill>
                <a:effectLst>
                  <a:outerShdw blurRad="38100" dist="38100" dir="2700000" algn="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 (спринт)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4724400" cy="2743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Старт; 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Стартовый разгон;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Бег по дистанции;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Финиширование.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429000"/>
            <a:ext cx="3926861" cy="2677901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2819400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ru-RU" sz="4000" b="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Высокий старт </a:t>
            </a:r>
            <a:br>
              <a:rPr lang="ru-RU" sz="4000" b="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rgbClr val="FFCC00"/>
                </a:solidFill>
                <a:effectLst>
                  <a:outerShdw blurRad="38100" dist="38100" dir="2700000" algn="ctr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Применяется практически на всех дистанциях бега. </a:t>
            </a:r>
            <a:endParaRPr lang="ru-RU" sz="4000" b="0" dirty="0" smtClean="0">
              <a:effectLst>
                <a:outerShdw blurRad="38100" dist="38100" dir="2700000" algn="ctr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9" descr="bd0149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0"/>
            <a:ext cx="4267200" cy="3017838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 l="4358" r="62236" b="2829"/>
          <a:stretch>
            <a:fillRect/>
          </a:stretch>
        </p:blipFill>
        <p:spPr bwMode="auto">
          <a:xfrm>
            <a:off x="5562600" y="914400"/>
            <a:ext cx="2743200" cy="32766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33400" y="2362200"/>
            <a:ext cx="4648200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Спортсмен подходит к стартовой линии и ставит сильнейшую ногу носком </a:t>
            </a:r>
            <a:endParaRPr lang="ru-RU" sz="3200" dirty="0" smtClean="0">
              <a:solidFill>
                <a:srgbClr val="FFCC00"/>
              </a:solidFill>
              <a:effectLst>
                <a:outerShdw blurRad="38100" dist="38100" dir="2700000" algn="ctr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ней. 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33400" y="44196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Другую ногу отставляет назад, упираясь в грунт носком. Туловище выпрямлено, руки свободно опущены.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09600" y="838200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ctr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команде</a:t>
            </a:r>
            <a:endParaRPr lang="ru-RU" sz="3200" b="1" dirty="0">
              <a:solidFill>
                <a:srgbClr val="00CCFF"/>
              </a:solidFill>
              <a:effectLst>
                <a:outerShdw blurRad="38100" dist="38100" dir="2700000" algn="ctr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1143000" y="1600200"/>
            <a:ext cx="3155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«НА СТАРТ!»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514600"/>
            <a:ext cx="5029200" cy="2895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Спортсмен слегка сгибает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ногу, перенося тяжесть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тела на впереди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CC00"/>
                </a:solidFill>
                <a:latin typeface="French Script MT" pitchFamily="66" charset="0"/>
              </a:rPr>
              <a:t>стоящую ногу. 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 l="33408" t="14062" r="37430" b="6250"/>
          <a:stretch>
            <a:fillRect/>
          </a:stretch>
        </p:blipFill>
        <p:spPr bwMode="auto">
          <a:xfrm>
            <a:off x="5486400" y="1371600"/>
            <a:ext cx="2925763" cy="3886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33400" y="4876800"/>
            <a:ext cx="7086600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Руки чуть согнуты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локтях. Взгляд направлен вперед.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85800" y="990600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команде</a:t>
            </a:r>
            <a:endParaRPr lang="ru-RU" sz="3200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066800" y="1828800"/>
            <a:ext cx="3342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«ВНИМАНИЕ!»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4800600" cy="36115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b="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Энергично отталкиваясь ногами </a:t>
            </a:r>
            <a:br>
              <a:rPr lang="ru-RU" sz="3200" b="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от земли, начинать </a:t>
            </a:r>
            <a:br>
              <a:rPr lang="ru-RU" sz="3200" b="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бег, стараясь быстро набрать скорость.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 l="61188" t="10526" r="1788"/>
          <a:stretch>
            <a:fillRect/>
          </a:stretch>
        </p:blipFill>
        <p:spPr bwMode="auto">
          <a:xfrm>
            <a:off x="5486400" y="1752600"/>
            <a:ext cx="2984002" cy="3505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762000" y="10668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команде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524000" y="1981200"/>
            <a:ext cx="22541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МАРШ</a:t>
            </a:r>
            <a:r>
              <a:rPr lang="ru-RU" sz="4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!»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0375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СТАРТОВЫЙ  РАЗБЕГ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600200"/>
            <a:ext cx="4876800" cy="3505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Спортсмен энергично выполняет беговые движения ногами и работая руками. Туловище наклонено вперед. С удлинением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7413" name="Picture 12" descr="bd0149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3470517" cy="254476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533400" y="4800600"/>
            <a:ext cx="8077200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шагов туловище постепенно выпрямляется, и бегун набирает максимальную скорость, которая поддерживается до конца бега.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cc7bcd26aa7826915085a247b326a2a9ab765"/>
</p:tagLst>
</file>

<file path=ppt/theme/theme1.xml><?xml version="1.0" encoding="utf-8"?>
<a:theme xmlns:a="http://schemas.openxmlformats.org/drawingml/2006/main" name="Сотрудничество">
  <a:themeElements>
    <a:clrScheme name="Сотрудничество 9">
      <a:dk1>
        <a:srgbClr val="8A0000"/>
      </a:dk1>
      <a:lt1>
        <a:srgbClr val="FFFFFF"/>
      </a:lt1>
      <a:dk2>
        <a:srgbClr val="800000"/>
      </a:dk2>
      <a:lt2>
        <a:srgbClr val="FFFFCC"/>
      </a:lt2>
      <a:accent1>
        <a:srgbClr val="FF5831"/>
      </a:accent1>
      <a:accent2>
        <a:srgbClr val="C5543D"/>
      </a:accent2>
      <a:accent3>
        <a:srgbClr val="C0AAAA"/>
      </a:accent3>
      <a:accent4>
        <a:srgbClr val="DADADA"/>
      </a:accent4>
      <a:accent5>
        <a:srgbClr val="FFB4AD"/>
      </a:accent5>
      <a:accent6>
        <a:srgbClr val="B24B36"/>
      </a:accent6>
      <a:hlink>
        <a:srgbClr val="FFFFCC"/>
      </a:hlink>
      <a:folHlink>
        <a:srgbClr val="FF9900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333</TotalTime>
  <Words>303</Words>
  <Application>Microsoft Office PowerPoint</Application>
  <PresentationFormat>Экран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Сотрудничество</vt:lpstr>
      <vt:lpstr>Слайд 1</vt:lpstr>
      <vt:lpstr>Слайд 2</vt:lpstr>
      <vt:lpstr>Слайд 3</vt:lpstr>
      <vt:lpstr>Бег на короткие дистанции  (спринт)</vt:lpstr>
      <vt:lpstr>Высокий старт  Применяется практически на всех дистанциях бега. </vt:lpstr>
      <vt:lpstr>Слайд 6</vt:lpstr>
      <vt:lpstr>Слайд 7</vt:lpstr>
      <vt:lpstr>Энергично отталкиваясь ногами  от земли, начинать  бег, стараясь быстро набрать скорость.</vt:lpstr>
      <vt:lpstr>СТАРТОВЫЙ  РАЗБЕГ</vt:lpstr>
      <vt:lpstr>БЕГ ПО ДИСТАНЦИИ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dom</cp:lastModifiedBy>
  <cp:revision>28</cp:revision>
  <cp:lastPrinted>1601-01-01T00:00:00Z</cp:lastPrinted>
  <dcterms:created xsi:type="dcterms:W3CDTF">1601-01-01T00:00:00Z</dcterms:created>
  <dcterms:modified xsi:type="dcterms:W3CDTF">2016-03-19T16:02:20Z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