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6" r:id="rId3"/>
    <p:sldId id="258" r:id="rId4"/>
    <p:sldId id="261" r:id="rId5"/>
    <p:sldId id="262" r:id="rId6"/>
    <p:sldId id="268" r:id="rId7"/>
    <p:sldId id="271" r:id="rId8"/>
    <p:sldId id="270" r:id="rId9"/>
    <p:sldId id="264" r:id="rId10"/>
    <p:sldId id="259" r:id="rId11"/>
    <p:sldId id="266" r:id="rId12"/>
    <p:sldId id="260" r:id="rId13"/>
    <p:sldId id="265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9" autoAdjust="0"/>
  </p:normalViewPr>
  <p:slideViewPr>
    <p:cSldViewPr>
      <p:cViewPr varScale="1">
        <p:scale>
          <a:sx n="54" d="100"/>
          <a:sy n="5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7F0C4-63B6-4AB7-A689-648DB8B468E8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FC8C5-0CCE-4B13-9338-C0F4B901B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FC8C5-0CCE-4B13-9338-C0F4B901B00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5F6C-CAC8-4E5E-BFEB-233768FEF98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A4F4-84D8-4A0D-B146-2F66B2EF9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5F6C-CAC8-4E5E-BFEB-233768FEF98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A4F4-84D8-4A0D-B146-2F66B2EF9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5F6C-CAC8-4E5E-BFEB-233768FEF98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A4F4-84D8-4A0D-B146-2F66B2EF9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5F6C-CAC8-4E5E-BFEB-233768FEF98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A4F4-84D8-4A0D-B146-2F66B2EF9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5F6C-CAC8-4E5E-BFEB-233768FEF98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A4F4-84D8-4A0D-B146-2F66B2EF9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5F6C-CAC8-4E5E-BFEB-233768FEF98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A4F4-84D8-4A0D-B146-2F66B2EF9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5F6C-CAC8-4E5E-BFEB-233768FEF98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A4F4-84D8-4A0D-B146-2F66B2EF9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5F6C-CAC8-4E5E-BFEB-233768FEF98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A4F4-84D8-4A0D-B146-2F66B2EF9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5F6C-CAC8-4E5E-BFEB-233768FEF98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A4F4-84D8-4A0D-B146-2F66B2EF9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5F6C-CAC8-4E5E-BFEB-233768FEF98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A4F4-84D8-4A0D-B146-2F66B2EF9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5F6C-CAC8-4E5E-BFEB-233768FEF98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A4F4-84D8-4A0D-B146-2F66B2EF9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FF00"/>
            </a:gs>
            <a:gs pos="50000">
              <a:srgbClr val="92D050"/>
            </a:gs>
            <a:gs pos="86000">
              <a:schemeClr val="accent1">
                <a:tint val="23500"/>
                <a:satMod val="160000"/>
                <a:alpha val="71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05F6C-CAC8-4E5E-BFEB-233768FEF98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AA4F4-84D8-4A0D-B146-2F66B2EF9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DSC0278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650083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00B0F0"/>
                </a:solidFill>
              </a:rPr>
              <a:t> </a:t>
            </a: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/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smtClean="0">
                <a:solidFill>
                  <a:srgbClr val="FFFF00"/>
                </a:solidFill>
              </a:rPr>
              <a:t>     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/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              </a:t>
            </a:r>
            <a:r>
              <a:rPr lang="ru-RU" b="1" i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70C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УРОК-ПУТЕШЕСТВИЕ. </a:t>
            </a:r>
            <a:r>
              <a:rPr lang="ru-RU" b="1" i="1" dirty="0" smtClean="0">
                <a:solidFill>
                  <a:srgbClr val="0070C0"/>
                </a:solidFill>
              </a:rPr>
              <a:t>           </a:t>
            </a:r>
            <a:br>
              <a:rPr lang="ru-RU" b="1" i="1" dirty="0" smtClean="0">
                <a:solidFill>
                  <a:srgbClr val="0070C0"/>
                </a:solidFill>
              </a:rPr>
            </a:br>
            <a:endParaRPr lang="ru-RU" dirty="0" smtClean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28625" y="428625"/>
            <a:ext cx="8229600" cy="28575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    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      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                      </a:t>
            </a:r>
            <a:endParaRPr lang="ru-RU" i="1" dirty="0" smtClean="0">
              <a:solidFill>
                <a:srgbClr val="00B0F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i="1" dirty="0">
              <a:solidFill>
                <a:srgbClr val="00B0F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           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                     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"/>
            <a:ext cx="785818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Palatino Linotype" pitchFamily="18" charset="0"/>
              </a:rPr>
              <a:t>УПРАЖНЕНИЕ В ПРОВЕРКЕ БЕЗУДАРНЫХ ПАДЕЖНЫХ </a:t>
            </a:r>
          </a:p>
          <a:p>
            <a:pPr algn="ctr">
              <a:defRPr/>
            </a:pPr>
            <a:r>
              <a:rPr lang="ru-RU" sz="5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Palatino Linotype" pitchFamily="18" charset="0"/>
              </a:rPr>
              <a:t>ОКОНЧАНИЙ  ИМЕН СУЩЕСТВИТЕЛЬНЫХ.</a:t>
            </a:r>
            <a:r>
              <a:rPr lang="ru-RU" sz="5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7038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14282" y="3714752"/>
            <a:ext cx="8286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 книг., от встреч., в дом., вокруг </a:t>
            </a:r>
            <a:r>
              <a:rPr lang="ru-RU" sz="3600" b="1" dirty="0" err="1" smtClean="0"/>
              <a:t>печк</a:t>
            </a:r>
            <a:r>
              <a:rPr lang="ru-RU" sz="3600" b="1" dirty="0" smtClean="0"/>
              <a:t>., без </a:t>
            </a:r>
            <a:r>
              <a:rPr lang="ru-RU" sz="3600" b="1" dirty="0" err="1" smtClean="0"/>
              <a:t>клюшк</a:t>
            </a:r>
            <a:r>
              <a:rPr lang="ru-RU" sz="3600" b="1" dirty="0" smtClean="0"/>
              <a:t>., от </a:t>
            </a:r>
            <a:r>
              <a:rPr lang="ru-RU" sz="3600" b="1" dirty="0" err="1" smtClean="0"/>
              <a:t>деревн</a:t>
            </a:r>
            <a:r>
              <a:rPr lang="ru-RU" sz="3600" b="1" dirty="0" smtClean="0"/>
              <a:t>., к </a:t>
            </a:r>
            <a:r>
              <a:rPr lang="ru-RU" sz="3600" b="1" dirty="0" err="1" smtClean="0"/>
              <a:t>беседк</a:t>
            </a:r>
            <a:r>
              <a:rPr lang="ru-RU" sz="3600" b="1" dirty="0" smtClean="0"/>
              <a:t>., по </a:t>
            </a:r>
            <a:r>
              <a:rPr lang="ru-RU" sz="3600" b="1" dirty="0" err="1" smtClean="0"/>
              <a:t>глупост</a:t>
            </a:r>
            <a:r>
              <a:rPr lang="ru-RU" sz="3600" b="1" dirty="0" smtClean="0"/>
              <a:t>., около </a:t>
            </a:r>
            <a:r>
              <a:rPr lang="ru-RU" sz="3600" b="1" dirty="0" err="1" smtClean="0"/>
              <a:t>грядк</a:t>
            </a:r>
            <a:r>
              <a:rPr lang="ru-RU" sz="3600" b="1" dirty="0" smtClean="0"/>
              <a:t>., на </a:t>
            </a:r>
            <a:r>
              <a:rPr lang="ru-RU" sz="3600" b="1" dirty="0" err="1" smtClean="0"/>
              <a:t>веточк</a:t>
            </a:r>
            <a:r>
              <a:rPr lang="ru-RU" sz="3600" b="1" dirty="0" smtClean="0"/>
              <a:t>. ,об </a:t>
            </a:r>
            <a:r>
              <a:rPr lang="ru-RU" sz="3600" b="1" dirty="0" err="1" smtClean="0"/>
              <a:t>осен</a:t>
            </a:r>
            <a:r>
              <a:rPr lang="ru-RU" sz="3600" b="1" dirty="0" smtClean="0"/>
              <a:t>..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785786" y="1428736"/>
            <a:ext cx="77152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Спиши, вставляя пропущенные окончания. Обозначь падеж и выдели окончания.</a:t>
            </a:r>
          </a:p>
          <a:p>
            <a:endParaRPr lang="ru-RU" sz="3600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4429124" y="0"/>
            <a:ext cx="4714876" cy="128586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1 испытание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08175" y="981075"/>
            <a:ext cx="4967288" cy="4967288"/>
            <a:chOff x="1066" y="482"/>
            <a:chExt cx="3129" cy="3129"/>
          </a:xfrm>
        </p:grpSpPr>
        <p:sp>
          <p:nvSpPr>
            <p:cNvPr id="16388" name="Oval 3"/>
            <p:cNvSpPr>
              <a:spLocks noChangeArrowheads="1"/>
            </p:cNvSpPr>
            <p:nvPr/>
          </p:nvSpPr>
          <p:spPr bwMode="auto">
            <a:xfrm rot="-5400000">
              <a:off x="3129" y="1322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6FF3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89" name="Oval 4"/>
            <p:cNvSpPr>
              <a:spLocks noChangeArrowheads="1"/>
            </p:cNvSpPr>
            <p:nvPr/>
          </p:nvSpPr>
          <p:spPr bwMode="auto">
            <a:xfrm rot="-5400000">
              <a:off x="1496" y="1322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0" name="Oval 5"/>
            <p:cNvSpPr>
              <a:spLocks noChangeArrowheads="1"/>
            </p:cNvSpPr>
            <p:nvPr/>
          </p:nvSpPr>
          <p:spPr bwMode="auto">
            <a:xfrm>
              <a:off x="2336" y="2115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4BFB5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1" name="Oval 6"/>
            <p:cNvSpPr>
              <a:spLocks noChangeArrowheads="1"/>
            </p:cNvSpPr>
            <p:nvPr/>
          </p:nvSpPr>
          <p:spPr bwMode="auto">
            <a:xfrm>
              <a:off x="2336" y="482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4BFB53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2" name="Oval 7"/>
            <p:cNvSpPr>
              <a:spLocks noChangeArrowheads="1"/>
            </p:cNvSpPr>
            <p:nvPr/>
          </p:nvSpPr>
          <p:spPr bwMode="auto">
            <a:xfrm>
              <a:off x="2381" y="1797"/>
              <a:ext cx="545" cy="545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5784" name="Oval 8"/>
          <p:cNvSpPr>
            <a:spLocks noChangeArrowheads="1"/>
          </p:cNvSpPr>
          <p:nvPr/>
        </p:nvSpPr>
        <p:spPr bwMode="auto">
          <a:xfrm>
            <a:off x="4283075" y="836613"/>
            <a:ext cx="287338" cy="287337"/>
          </a:xfrm>
          <a:prstGeom prst="ellipse">
            <a:avLst/>
          </a:prstGeom>
          <a:gradFill rotWithShape="1">
            <a:gsLst>
              <a:gs pos="0">
                <a:srgbClr val="0000CC"/>
              </a:gs>
              <a:gs pos="100000">
                <a:srgbClr val="00005E"/>
              </a:gs>
            </a:gsLst>
            <a:path path="shape">
              <a:fillToRect l="50000" t="50000" r="50000" b="50000"/>
            </a:path>
          </a:gradFill>
          <a:ln w="57150" cap="rnd">
            <a:solidFill>
              <a:srgbClr val="CCFF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5.18519E-6 C 0.00416 -0.00092 0.01232 -0.00208 0.01666 0.00186 C 0.021 0.00579 0.02135 0.01297 0.02638 0.02408 C 0.03142 0.03519 0.04235 0.05001 0.04722 0.06853 C 0.05208 0.08704 0.05416 0.11089 0.05555 0.13519 C 0.05694 0.1595 0.05711 0.19144 0.05555 0.21482 C 0.05399 0.23797 0.05017 0.25834 0.04583 0.27593 C 0.04149 0.29353 0.0276 0.31413 0.02916 0.32038 C 0.03072 0.3264 0.04322 0.31644 0.05555 0.31297 C 0.06788 0.30927 0.08541 0.30255 0.10277 0.29978 C 0.12013 0.29746 0.14235 0.29723 0.15972 0.29792 C 0.17708 0.29908 0.19322 0.30093 0.20694 0.30533 C 0.22065 0.31019 0.23107 0.31853 0.24166 0.32593 C 0.25225 0.33334 0.26683 0.33982 0.27083 0.34978 C 0.27482 0.35973 0.271 0.37408 0.26527 0.38519 C 0.25954 0.3963 0.24722 0.40857 0.2361 0.41667 C 0.22499 0.42478 0.21406 0.42871 0.1986 0.43334 C 0.18315 0.43797 0.16024 0.44422 0.14305 0.44445 C 0.12586 0.44468 0.11128 0.43866 0.09583 0.43519 C 0.08038 0.43172 0.05954 0.42686 0.04999 0.42408 C 0.04044 0.4213 0.03906 0.41459 0.03888 0.41853 C 0.03871 0.42246 0.04531 0.43218 0.0486 0.44816 C 0.0519 0.46413 0.05711 0.49561 0.05833 0.51482 C 0.05954 0.53404 0.05572 0.54723 0.05555 0.56274 C 0.05538 0.57825 0.05885 0.58913 0.05694 0.60741 C 0.05503 0.62547 0.04999 0.65487 0.04444 0.672 C 0.03888 0.68959 0.02933 0.70232 0.0236 0.71112 C 0.01788 0.71968 0.01614 0.72292 0.00972 0.72408 C 0.00329 0.72501 -0.00747 0.72501 -0.01528 0.71829 C -0.0231 0.71181 -0.03126 0.70024 -0.03751 0.68311 C -0.04376 0.66644 -0.04983 0.63612 -0.05278 0.61644 C -0.05574 0.597 -0.05539 0.58195 -0.05556 0.56482 C -0.05574 0.54723 -0.05608 0.53033 -0.05417 0.51274 C -0.05226 0.49561 -0.04844 0.47663 -0.04445 0.46112 C -0.04046 0.44561 -0.03247 0.42894 -0.03056 0.42038 C -0.02865 0.41181 -0.03108 0.4095 -0.03334 0.40927 C -0.0356 0.40904 -0.03403 0.41297 -0.04445 0.41853 C -0.05487 0.42408 -0.07726 0.43866 -0.09584 0.4426 C -0.11442 0.44654 -0.13942 0.44353 -0.15556 0.4426 C -0.17171 0.44167 -0.17969 0.44052 -0.19306 0.43704 C -0.20643 0.43357 -0.22553 0.42802 -0.23612 0.42223 C -0.24671 0.41644 -0.25087 0.40927 -0.25695 0.40186 C -0.26303 0.39445 -0.27101 0.3882 -0.27223 0.37779 C -0.27344 0.36737 -0.27153 0.34931 -0.2639 0.33866 C -0.25626 0.32825 -0.2389 0.32084 -0.2264 0.31482 C -0.2139 0.30857 -0.20018 0.30441 -0.1889 0.30163 C -0.17761 0.29931 -0.17084 0.30001 -0.15834 0.29978 C -0.14584 0.29954 -0.12553 0.29954 -0.1139 0.29978 C -0.10226 0.30001 -0.09844 0.29908 -0.0889 0.30163 C -0.07935 0.30464 -0.06615 0.31204 -0.05695 0.31667 C -0.04775 0.32107 -0.03664 0.33218 -0.03334 0.32964 C -0.03004 0.32686 -0.03421 0.31899 -0.03751 0.30163 C -0.04081 0.28427 -0.05001 0.24538 -0.05278 0.22593 C -0.05556 0.20626 -0.05417 0.19885 -0.05417 0.18334 C -0.05417 0.16783 -0.05365 0.14885 -0.05278 0.13334 C -0.05192 0.11783 -0.05087 0.10348 -0.04862 0.09075 C -0.04636 0.07802 -0.04237 0.06691 -0.0389 0.05741 C -0.03542 0.04792 -0.03178 0.04052 -0.02778 0.03334 C -0.02379 0.02616 -0.01858 0.01922 -0.01528 0.01482 C -0.01199 0.01042 -0.01112 0.00996 -0.00834 0.00741 C -0.00556 0.00487 -0.00417 0.00093 -6.66667E-6 5.18519E-6 Z " pathEditMode="relative" ptsTypes="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1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4" grpId="0" animBg="1"/>
      <p:bldP spid="7578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5286380" y="214290"/>
            <a:ext cx="3571900" cy="96983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2 испытание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852" y="2857496"/>
            <a:ext cx="5786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Выполни упражнение </a:t>
            </a:r>
          </a:p>
          <a:p>
            <a:r>
              <a:rPr lang="ru-RU" sz="4000" b="1" i="1" dirty="0" smtClean="0"/>
              <a:t>                 № 209.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3" name="Содержимое 8" descr="kartina2.gif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0484" name="Содержимое 9" descr="dis19.gif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071938" y="1571625"/>
            <a:ext cx="1500187" cy="2143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48" y="3857628"/>
            <a:ext cx="4643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/>
              <a:t>Д.З.</a:t>
            </a:r>
          </a:p>
          <a:p>
            <a:r>
              <a:rPr lang="ru-RU" sz="7200" b="1" i="1" dirty="0" smtClean="0"/>
              <a:t>Упр.210</a:t>
            </a:r>
            <a:endParaRPr lang="ru-RU" sz="7200" b="1" i="1" dirty="0"/>
          </a:p>
        </p:txBody>
      </p:sp>
      <p:pic>
        <p:nvPicPr>
          <p:cNvPr id="3" name="Рисунок 2" descr="IMG_00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214290"/>
            <a:ext cx="2390418" cy="2608522"/>
          </a:xfrm>
          <a:prstGeom prst="rect">
            <a:avLst/>
          </a:prstGeom>
        </p:spPr>
      </p:pic>
      <p:pic>
        <p:nvPicPr>
          <p:cNvPr id="1026" name="Picture 2" descr="C:\Documents and Settings\1\Мои документы\Пасюкова\азбука! картинки\2009_03_15\2009_03_16\IM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72264" y="214290"/>
            <a:ext cx="2286016" cy="2649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решение 3"/>
          <p:cNvSpPr/>
          <p:nvPr/>
        </p:nvSpPr>
        <p:spPr>
          <a:xfrm>
            <a:off x="357158" y="857232"/>
            <a:ext cx="771524" cy="21431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решение 4"/>
          <p:cNvSpPr/>
          <p:nvPr/>
        </p:nvSpPr>
        <p:spPr>
          <a:xfrm>
            <a:off x="357158" y="1928802"/>
            <a:ext cx="771524" cy="21431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решение 5"/>
          <p:cNvSpPr/>
          <p:nvPr/>
        </p:nvSpPr>
        <p:spPr>
          <a:xfrm>
            <a:off x="357158" y="3286124"/>
            <a:ext cx="771524" cy="21431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решение 6"/>
          <p:cNvSpPr/>
          <p:nvPr/>
        </p:nvSpPr>
        <p:spPr>
          <a:xfrm>
            <a:off x="357158" y="5857892"/>
            <a:ext cx="771524" cy="21431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57290" y="4500570"/>
            <a:ext cx="7651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 </a:t>
            </a:r>
            <a:endParaRPr lang="ru-RU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28" y="285728"/>
            <a:ext cx="6327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повторить способы проверки</a:t>
            </a:r>
          </a:p>
          <a:p>
            <a:r>
              <a:rPr lang="ru-RU" sz="3200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безударных падежных окончаний</a:t>
            </a:r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;</a:t>
            </a:r>
            <a:endParaRPr lang="ru-RU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728" y="1428736"/>
            <a:ext cx="6448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развивать навык правописания </a:t>
            </a:r>
          </a:p>
          <a:p>
            <a:r>
              <a:rPr lang="ru-RU" sz="3200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безударных падежных окончаний;</a:t>
            </a:r>
            <a:endParaRPr lang="ru-RU" sz="3200" i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728" y="4214818"/>
            <a:ext cx="75399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совершенствовать умение различать падежи по совокупности признаков;</a:t>
            </a:r>
            <a:endParaRPr lang="ru-RU" sz="320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</a:endParaRPr>
          </a:p>
          <a:p>
            <a:endParaRPr lang="ru-RU" sz="3200" i="1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</a:endParaRPr>
          </a:p>
          <a:p>
            <a:r>
              <a:rPr lang="ru-RU" sz="3200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развивать орфографическую зоркость.</a:t>
            </a:r>
            <a:endParaRPr lang="ru-RU" sz="3200" i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2" name="Блок-схема: решение 11"/>
          <p:cNvSpPr/>
          <p:nvPr/>
        </p:nvSpPr>
        <p:spPr>
          <a:xfrm>
            <a:off x="357158" y="4643446"/>
            <a:ext cx="771524" cy="21431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57290" y="2571744"/>
            <a:ext cx="7786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вырабатывать умения в распознавании типа склонений имен существительных по роду и окончанию;</a:t>
            </a:r>
            <a:endParaRPr lang="ru-RU" sz="3200" i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428727" y="214290"/>
            <a:ext cx="7216099" cy="1857375"/>
            <a:chOff x="1362100" y="423107"/>
            <a:chExt cx="6567486" cy="1143008"/>
          </a:xfrm>
        </p:grpSpPr>
        <p:sp>
          <p:nvSpPr>
            <p:cNvPr id="3" name="Волна 2"/>
            <p:cNvSpPr/>
            <p:nvPr/>
          </p:nvSpPr>
          <p:spPr>
            <a:xfrm>
              <a:off x="1362100" y="423107"/>
              <a:ext cx="5786478" cy="1143008"/>
            </a:xfrm>
            <a:prstGeom prst="wave">
              <a:avLst>
                <a:gd name="adj1" fmla="val 13600"/>
                <a:gd name="adj2" fmla="val 4583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2700" cap="flat" cmpd="dbl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 smtClean="0"/>
                <a:t>   </a:t>
              </a:r>
              <a:r>
                <a:rPr lang="ru-RU" sz="3200" b="1" dirty="0" err="1" smtClean="0">
                  <a:solidFill>
                    <a:schemeClr val="bg1">
                      <a:lumMod val="50000"/>
                    </a:schemeClr>
                  </a:solidFill>
                </a:rPr>
                <a:t>К.л.ндарь</a:t>
              </a:r>
              <a:r>
                <a:rPr lang="ru-RU" sz="3200" b="1" dirty="0" smtClean="0">
                  <a:solidFill>
                    <a:schemeClr val="bg1">
                      <a:lumMod val="50000"/>
                    </a:schemeClr>
                  </a:solidFill>
                </a:rPr>
                <a:t> ( в Р.п.), </a:t>
              </a:r>
              <a:r>
                <a:rPr lang="ru-RU" sz="3200" b="1" dirty="0" err="1" smtClean="0">
                  <a:solidFill>
                    <a:schemeClr val="bg1">
                      <a:lumMod val="50000"/>
                    </a:schemeClr>
                  </a:solidFill>
                </a:rPr>
                <a:t>к.рабль</a:t>
              </a:r>
              <a:r>
                <a:rPr lang="ru-RU" sz="3200" b="1" dirty="0" smtClean="0">
                  <a:solidFill>
                    <a:schemeClr val="bg1">
                      <a:lumMod val="50000"/>
                    </a:schemeClr>
                  </a:solidFill>
                </a:rPr>
                <a:t> (в П.п.), </a:t>
              </a:r>
              <a:r>
                <a:rPr lang="ru-RU" sz="3200" b="1" dirty="0" err="1" smtClean="0">
                  <a:solidFill>
                    <a:schemeClr val="bg1">
                      <a:lumMod val="50000"/>
                    </a:schemeClr>
                  </a:solidFill>
                </a:rPr>
                <a:t>х.з.йство</a:t>
              </a:r>
              <a:r>
                <a:rPr lang="ru-RU" sz="3200" b="1" dirty="0" smtClean="0">
                  <a:solidFill>
                    <a:schemeClr val="bg1">
                      <a:lumMod val="50000"/>
                    </a:schemeClr>
                  </a:solidFill>
                </a:rPr>
                <a:t> (в Д.п.), </a:t>
              </a:r>
              <a:endParaRPr lang="ru-RU" sz="3200" b="1" dirty="0"/>
            </a:p>
          </p:txBody>
        </p:sp>
        <p:sp>
          <p:nvSpPr>
            <p:cNvPr id="4" name="Rectangle 2"/>
            <p:cNvSpPr txBox="1">
              <a:spLocks noChangeArrowheads="1"/>
            </p:cNvSpPr>
            <p:nvPr/>
          </p:nvSpPr>
          <p:spPr>
            <a:xfrm>
              <a:off x="3214678" y="857233"/>
              <a:ext cx="4714908" cy="500065"/>
            </a:xfrm>
            <a:prstGeom prst="rect">
              <a:avLst/>
            </a:prstGeom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ru-RU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/>
              </a:r>
              <a:br>
                <a:rPr lang="ru-RU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</a:br>
              <a:endParaRPr lang="ru-RU" sz="32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500034" y="3000372"/>
            <a:ext cx="4143376" cy="2500330"/>
          </a:xfrm>
          <a:prstGeom prst="flowChartPunchedTap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п.сс.жир</a:t>
            </a:r>
            <a:r>
              <a:rPr lang="ru-R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( в Р.п.),</a:t>
            </a:r>
            <a:r>
              <a:rPr lang="ru-RU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б.гаж</a:t>
            </a:r>
            <a:r>
              <a:rPr lang="ru-R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( в П.п.), </a:t>
            </a:r>
            <a:r>
              <a:rPr lang="ru-RU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к.лл.ктив</a:t>
            </a:r>
            <a:r>
              <a:rPr lang="ru-R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(в В.п.),</a:t>
            </a:r>
            <a:r>
              <a:rPr lang="ru-RU" sz="1600" b="1" dirty="0" smtClean="0">
                <a:solidFill>
                  <a:srgbClr val="984806"/>
                </a:solidFill>
              </a:rPr>
              <a:t> </a:t>
            </a:r>
            <a:endParaRPr lang="ru-RU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5214942" y="3357562"/>
            <a:ext cx="3643338" cy="2397133"/>
          </a:xfrm>
          <a:prstGeom prst="wave">
            <a:avLst>
              <a:gd name="adj1" fmla="val 12889"/>
              <a:gd name="adj2" fmla="val -1042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в.р.бей в (Т.п.),</a:t>
            </a:r>
          </a:p>
          <a:p>
            <a:pPr algn="ctr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ж.лез. в ( И.п.) 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6314" y="1928802"/>
            <a:ext cx="100012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sz="5400" b="1" dirty="0" smtClean="0">
                <a:solidFill>
                  <a:srgbClr val="4F81BD"/>
                </a:solidFill>
              </a:rPr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1"/>
                </a:solidFill>
                <a:latin typeface="+mj-lt"/>
              </a:rPr>
              <a:t>?</a:t>
            </a:r>
            <a:endParaRPr lang="ru-RU" sz="54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5" name="Группа 7"/>
          <p:cNvGrpSpPr>
            <a:grpSpLocks/>
          </p:cNvGrpSpPr>
          <p:nvPr/>
        </p:nvGrpSpPr>
        <p:grpSpPr bwMode="auto">
          <a:xfrm>
            <a:off x="1428728" y="0"/>
            <a:ext cx="6643734" cy="2143116"/>
            <a:chOff x="-783465" y="-863774"/>
            <a:chExt cx="5786478" cy="114300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9" name="Волна 8"/>
            <p:cNvSpPr/>
            <p:nvPr/>
          </p:nvSpPr>
          <p:spPr>
            <a:xfrm>
              <a:off x="-783465" y="-863774"/>
              <a:ext cx="5786478" cy="1143008"/>
            </a:xfrm>
            <a:prstGeom prst="wave">
              <a:avLst>
                <a:gd name="adj1" fmla="val 13600"/>
                <a:gd name="adj2" fmla="val 4583"/>
              </a:avLst>
            </a:prstGeom>
            <a:grpFill/>
            <a:ln w="12700" cap="flat" cmpd="dbl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Rectangle 2"/>
            <p:cNvSpPr txBox="1">
              <a:spLocks noChangeArrowheads="1"/>
            </p:cNvSpPr>
            <p:nvPr/>
          </p:nvSpPr>
          <p:spPr>
            <a:xfrm>
              <a:off x="-328346" y="-500090"/>
              <a:ext cx="4713863" cy="500065"/>
            </a:xfrm>
            <a:prstGeom prst="rect">
              <a:avLst/>
            </a:prstGeom>
            <a:grpFill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СМЕЛОСТЬ</a:t>
              </a:r>
              <a:r>
                <a:rPr lang="ru-RU" sz="2400" dirty="0">
                  <a:solidFill>
                    <a:schemeClr val="accent1"/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 </a:t>
              </a:r>
              <a:br>
                <a:rPr lang="ru-RU" sz="2400" dirty="0">
                  <a:solidFill>
                    <a:schemeClr val="accent1"/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</a:br>
              <a:endParaRPr lang="ru-RU" sz="2400" dirty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571472" y="2928934"/>
            <a:ext cx="4143404" cy="2439998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УМ</a:t>
            </a:r>
            <a:r>
              <a:rPr lang="ru-RU" sz="1600" b="1" dirty="0">
                <a:solidFill>
                  <a:srgbClr val="984806"/>
                </a:solidFill>
              </a:rPr>
              <a:t> </a:t>
            </a:r>
            <a:endParaRPr lang="ru-RU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4929190" y="3429000"/>
            <a:ext cx="4214810" cy="2133624"/>
          </a:xfrm>
          <a:prstGeom prst="wave">
            <a:avLst>
              <a:gd name="adj1" fmla="val 12889"/>
              <a:gd name="adj2" fmla="val -1042"/>
            </a:avLst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ВЫНОСЛИВОСТЬ 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43174" y="428604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/>
      <p:bldP spid="12" grpId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дминистратор\Мои документы\Мои рисунки\Картинки\standard\Stddir2\BD08788_.WM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521164">
            <a:off x="1377950" y="857250"/>
            <a:ext cx="6513513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Баба-Яга</a:t>
            </a:r>
          </a:p>
        </p:txBody>
      </p:sp>
      <p:pic>
        <p:nvPicPr>
          <p:cNvPr id="9219" name="Содержимое 4" descr="vedma002.gif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14313" y="142875"/>
            <a:ext cx="8643937" cy="6500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691202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1-е склонение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868" y="1760513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2-е склонение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7884" y="785794"/>
            <a:ext cx="3286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3-е склонение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2285992"/>
            <a:ext cx="64294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25000"/>
                  </a:schemeClr>
                </a:solidFill>
              </a:rPr>
              <a:t>-а</a:t>
            </a:r>
            <a:endParaRPr lang="ru-RU" sz="28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8794" y="2285992"/>
            <a:ext cx="64294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25000"/>
                  </a:schemeClr>
                </a:solidFill>
              </a:rPr>
              <a:t>-я</a:t>
            </a:r>
            <a:endParaRPr lang="ru-RU" sz="28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4876" y="3214686"/>
            <a:ext cx="57150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25000"/>
                  </a:schemeClr>
                </a:solidFill>
              </a:rPr>
              <a:t>-о</a:t>
            </a:r>
            <a:endParaRPr lang="ru-RU" sz="28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2132" y="3214686"/>
            <a:ext cx="57150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25000"/>
                  </a:schemeClr>
                </a:solidFill>
              </a:rPr>
              <a:t>-е</a:t>
            </a:r>
            <a:endParaRPr lang="ru-RU" sz="28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3571868" y="3214686"/>
            <a:ext cx="571504" cy="50006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7072330" y="2143116"/>
            <a:ext cx="571504" cy="50006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71472" y="1357298"/>
            <a:ext cx="2569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25000"/>
                  </a:schemeClr>
                </a:solidFill>
              </a:rPr>
              <a:t>Ж.Р.   М.Р.</a:t>
            </a:r>
            <a:endParaRPr lang="ru-RU" sz="32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7554" y="2428868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25000"/>
                  </a:schemeClr>
                </a:solidFill>
              </a:rPr>
              <a:t>М.Р.</a:t>
            </a:r>
            <a:endParaRPr lang="ru-RU" sz="32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628" y="2428868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25000"/>
                  </a:schemeClr>
                </a:solidFill>
              </a:rPr>
              <a:t>С.Р.</a:t>
            </a:r>
            <a:endParaRPr lang="ru-RU" sz="32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3702" y="1415465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25000"/>
                  </a:schemeClr>
                </a:solidFill>
              </a:rPr>
              <a:t>Ж.Р.</a:t>
            </a:r>
            <a:endParaRPr lang="ru-RU" sz="32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16" y="2643182"/>
            <a:ext cx="2429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( Ь на конце)</a:t>
            </a:r>
            <a:endParaRPr lang="ru-RU" sz="2800" b="1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42844" y="428604"/>
            <a:ext cx="25254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молодежь</a:t>
            </a:r>
            <a:endParaRPr lang="en-US" sz="4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2844" y="1142984"/>
            <a:ext cx="18085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кирпич</a:t>
            </a:r>
            <a:endParaRPr lang="en-US" sz="4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2844" y="1857364"/>
            <a:ext cx="16626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страна</a:t>
            </a:r>
            <a:endParaRPr lang="en-US" sz="4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2844" y="2571744"/>
            <a:ext cx="12698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окно</a:t>
            </a:r>
            <a:endParaRPr lang="en-US" sz="4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369675" y="428604"/>
            <a:ext cx="15482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земля</a:t>
            </a:r>
            <a:endParaRPr lang="en-US" sz="4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726432" y="1142984"/>
            <a:ext cx="11318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стол</a:t>
            </a:r>
            <a:endParaRPr lang="en-US" sz="4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497330" y="1857364"/>
            <a:ext cx="13609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рожь</a:t>
            </a:r>
            <a:endParaRPr lang="en-US" sz="4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369675" y="2571744"/>
            <a:ext cx="15600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мышь</a:t>
            </a:r>
            <a:endParaRPr lang="en-US" sz="4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 rot="19211770">
            <a:off x="540555" y="3632720"/>
            <a:ext cx="3918275" cy="642942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ерфолента 5"/>
          <p:cNvSpPr/>
          <p:nvPr/>
        </p:nvSpPr>
        <p:spPr>
          <a:xfrm rot="2523826">
            <a:off x="4854201" y="3587159"/>
            <a:ext cx="3918275" cy="642942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Пользователь\Рабочий стол\1005_40.1130144328.202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28992" y="0"/>
            <a:ext cx="2711052" cy="3286124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1285852" y="4643446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928794" y="4143380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383140" y="3617596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928926" y="3071810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000760" y="3214686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572264" y="3643314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7072330" y="4071942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7572396" y="4500570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14348" y="593467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11854" y="593467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12052" y="593467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72066" y="593467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86512" y="593467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715272" y="593467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14348" y="592933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12052" y="592933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214546" y="592933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211854" y="592933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14348" y="592933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57150" y="571480"/>
            <a:ext cx="32828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МОЛОДЕЦ!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286512" y="592933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715272" y="592933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072066" y="592933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715272" y="592933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004022" y="642918"/>
            <a:ext cx="32828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МОЛОДЕЦ!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214546" y="593467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4" name="Picture 6" descr="C:\Documents and Settings\1\Мои документы\Мои рисунки\клипарты\Мои рисунки\ЧЕЛОВЕЧКИ\170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14346" y="4714884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5" descr="C:\Documents and Settings\1\Мои документы\Мои рисунки\клипарты\Мои рисунки\ЧЕЛОВЕЧКИ\171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739096" y="4643446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0.27552 0.8372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4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0.11823 -0.13634 " pathEditMode="relative" ptsTypes="AA"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764 0.72453 " pathEditMode="relative" ptsTypes="AA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23 -0.13634 L 0.20677 -0.2532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59862 " pathEditMode="relative" ptsTypes="AA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77 -0.25324 L 0.26979 -0.3162 " pathEditMode="relative" ptsTypes="AA">
                                      <p:cBhvr>
                                        <p:cTn id="6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0712 0.80834 " pathEditMode="relative" ptsTypes="AA">
                                      <p:cBhvr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11198 -0.1377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889 0.70348 " pathEditMode="relative" ptsTypes="AA">
                                      <p:cBhvr>
                                        <p:cTn id="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98 -0.13773 L -0.175 -0.20092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58 0.60903 " pathEditMode="relative" ptsTypes="AA">
                                      <p:cBhvr>
                                        <p:cTn id="1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 -0.20347 L -0.25209 -0.28542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58 0.50417 " pathEditMode="relative" ptsTypes="AA">
                                      <p:cBhvr>
                                        <p:cTn id="1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208 -0.28541 L -0.3151 -0.36944 " pathEditMode="relative" ptsTypes="AA">
                                      <p:cBhvr>
                                        <p:cTn id="13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108 0.51458 " pathEditMode="relative" ptsTypes="AA">
                                      <p:cBhvr>
                                        <p:cTn id="1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8 -0.3162 L 0.34063 -0.37939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1" grpId="0"/>
      <p:bldP spid="32" grpId="0"/>
      <p:bldP spid="33" grpId="0"/>
      <p:bldP spid="34" grpId="0"/>
      <p:bldP spid="35" grpId="0"/>
      <p:bldP spid="37" grpId="0"/>
      <p:bldP spid="38" grpId="0"/>
      <p:bldP spid="38" grpId="1"/>
      <p:bldP spid="39" grpId="0"/>
      <p:bldP spid="40" grpId="0"/>
      <p:bldP spid="41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Содержимое 10" descr="картинки 186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501188" cy="7072313"/>
          </a:xfrm>
        </p:spPr>
      </p:pic>
      <p:pic>
        <p:nvPicPr>
          <p:cNvPr id="15364" name="Содержимое 15" descr="home11.gif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285984" y="0"/>
            <a:ext cx="5681422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231</Words>
  <Application>Microsoft Office PowerPoint</Application>
  <PresentationFormat>Экран (4:3)</PresentationFormat>
  <Paragraphs>90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                         УРОК-ПУТЕШЕСТВИЕ.             </vt:lpstr>
      <vt:lpstr>Слайд 2</vt:lpstr>
      <vt:lpstr>Слайд 3</vt:lpstr>
      <vt:lpstr>Слайд 4</vt:lpstr>
      <vt:lpstr>Баба-Яга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МОУ СОШ №5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УРОК-ПУТЕШЕСТВИЕ.             </dc:title>
  <dc:creator>11</dc:creator>
  <cp:lastModifiedBy>Ольга</cp:lastModifiedBy>
  <cp:revision>30</cp:revision>
  <dcterms:created xsi:type="dcterms:W3CDTF">2009-11-09T23:33:00Z</dcterms:created>
  <dcterms:modified xsi:type="dcterms:W3CDTF">2016-03-23T19:27:06Z</dcterms:modified>
</cp:coreProperties>
</file>