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23" r:id="rId3"/>
    <p:sldId id="278" r:id="rId4"/>
    <p:sldId id="279" r:id="rId5"/>
    <p:sldId id="306" r:id="rId6"/>
    <p:sldId id="290" r:id="rId7"/>
    <p:sldId id="324" r:id="rId8"/>
    <p:sldId id="325" r:id="rId9"/>
    <p:sldId id="307" r:id="rId10"/>
    <p:sldId id="319" r:id="rId11"/>
    <p:sldId id="309" r:id="rId12"/>
    <p:sldId id="310" r:id="rId13"/>
    <p:sldId id="308" r:id="rId14"/>
    <p:sldId id="320" r:id="rId15"/>
    <p:sldId id="312" r:id="rId16"/>
    <p:sldId id="313" r:id="rId17"/>
    <p:sldId id="314" r:id="rId18"/>
    <p:sldId id="315" r:id="rId19"/>
    <p:sldId id="311" r:id="rId20"/>
    <p:sldId id="316" r:id="rId21"/>
    <p:sldId id="318" r:id="rId22"/>
    <p:sldId id="322" r:id="rId23"/>
    <p:sldId id="32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E99"/>
    <a:srgbClr val="8EA3C4"/>
    <a:srgbClr val="7575FF"/>
    <a:srgbClr val="6D6DFF"/>
    <a:srgbClr val="6666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88889" autoAdjust="0"/>
  </p:normalViewPr>
  <p:slideViewPr>
    <p:cSldViewPr>
      <p:cViewPr>
        <p:scale>
          <a:sx n="89" d="100"/>
          <a:sy n="89" d="100"/>
        </p:scale>
        <p:origin x="-62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25D8D-FDDF-4F70-939A-1C124BACB7B3}" type="datetimeFigureOut">
              <a:rPr lang="ru-RU" smtClean="0"/>
              <a:pPr/>
              <a:t>20.03.2016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9A241-3012-4B1B-9D53-4FF97B1D985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9A241-3012-4B1B-9D53-4FF97B1D9853}"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9A241-3012-4B1B-9D53-4FF97B1D9853}" type="slidenum">
              <a:rPr lang="ru-RU" smtClean="0"/>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9A241-3012-4B1B-9D53-4FF97B1D9853}" type="slidenum">
              <a:rPr lang="ru-RU" smtClean="0"/>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9A241-3012-4B1B-9D53-4FF97B1D9853}"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9A241-3012-4B1B-9D53-4FF97B1D9853}"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01722C11-88CE-42B8-958D-A207F3E6FF1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722C11-88CE-42B8-958D-A207F3E6FF1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1722C11-88CE-42B8-958D-A207F3E6FF1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722C11-88CE-42B8-958D-A207F3E6FF13}"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CC7C866-B421-4B70-9901-5DC5E622890E}"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722C11-88CE-42B8-958D-A207F3E6FF1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CC7C866-B421-4B70-9901-5DC5E622890E}" type="datetimeFigureOut">
              <a:rPr lang="ru-RU" smtClean="0"/>
              <a:pPr/>
              <a:t>20.03.2016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1722C11-88CE-42B8-958D-A207F3E6FF1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fb.ru/article/160267/zarojdenie-i-istoriya-legkoy-atletiki-istoriya-legkoy-atletiki-v-rossii" TargetMode="External"/><Relationship Id="rId7" Type="http://schemas.openxmlformats.org/officeDocument/2006/relationships/hyperlink" Target="https://ru.wikipedia.org/wiki/%D0%9A%D0%B0%D1%82%D0%B5%D0%B3%D0%BE%D1%80%D0%B8%D1%8F:%D0%9B%D0%B5%D0%B3%D0%BA%D0%BE%D0%B0%D1%82%D0%BB%D0%B5%D1%82%D1%8B_%D0%A1%D0%A1%D0%A1%D0%A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persones.ru/person-cat-43.html" TargetMode="External"/><Relationship Id="rId5" Type="http://schemas.openxmlformats.org/officeDocument/2006/relationships/hyperlink" Target="http://light-sport2011.narod.ru/name.html" TargetMode="External"/><Relationship Id="rId4" Type="http://schemas.openxmlformats.org/officeDocument/2006/relationships/hyperlink" Target="http://74213sp1.edusite.ru/p53aa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1670" y="642918"/>
            <a:ext cx="5524269"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ЛЕГЕНДЫ</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ЛЕГКОЙ  АТЛЕТИКИ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TextBox 6"/>
          <p:cNvSpPr txBox="1"/>
          <p:nvPr/>
        </p:nvSpPr>
        <p:spPr>
          <a:xfrm>
            <a:off x="4786314" y="4643446"/>
            <a:ext cx="3780202" cy="1569660"/>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Учитель физкультуры </a:t>
            </a:r>
          </a:p>
          <a:p>
            <a:pPr algn="ctr"/>
            <a:r>
              <a:rPr lang="ru-RU" sz="2400" dirty="0" smtClean="0">
                <a:latin typeface="Times New Roman" pitchFamily="18" charset="0"/>
                <a:cs typeface="Times New Roman" pitchFamily="18" charset="0"/>
              </a:rPr>
              <a:t>МБОУ « Прогимназия №2»</a:t>
            </a:r>
          </a:p>
          <a:p>
            <a:pPr algn="ctr"/>
            <a:r>
              <a:rPr lang="ru-RU" sz="2400" dirty="0">
                <a:latin typeface="Times New Roman" pitchFamily="18" charset="0"/>
                <a:cs typeface="Times New Roman" pitchFamily="18" charset="0"/>
              </a:rPr>
              <a:t>г</a:t>
            </a:r>
            <a:r>
              <a:rPr lang="ru-RU" sz="2400" dirty="0" smtClean="0">
                <a:latin typeface="Times New Roman" pitchFamily="18" charset="0"/>
                <a:cs typeface="Times New Roman" pitchFamily="18" charset="0"/>
              </a:rPr>
              <a:t>. Воронеж</a:t>
            </a:r>
          </a:p>
          <a:p>
            <a:pPr algn="ctr"/>
            <a:r>
              <a:rPr lang="ru-RU" sz="2400" dirty="0" smtClean="0">
                <a:latin typeface="Times New Roman" pitchFamily="18" charset="0"/>
                <a:cs typeface="Times New Roman" pitchFamily="18" charset="0"/>
              </a:rPr>
              <a:t>Пуговичникова Р.М.</a:t>
            </a:r>
            <a:endParaRPr lang="ru-RU" sz="2400" dirty="0">
              <a:latin typeface="Times New Roman" pitchFamily="18" charset="0"/>
              <a:cs typeface="Times New Roman" pitchFamily="18" charset="0"/>
            </a:endParaRPr>
          </a:p>
        </p:txBody>
      </p:sp>
      <p:pic>
        <p:nvPicPr>
          <p:cNvPr id="5" name="Рисунок 4" descr="4680278_çalışma-adam-izlemek-alan-spor-sanat.jpg"/>
          <p:cNvPicPr>
            <a:picLocks noChangeAspect="1"/>
          </p:cNvPicPr>
          <p:nvPr/>
        </p:nvPicPr>
        <p:blipFill>
          <a:blip r:embed="rId2">
            <a:duotone>
              <a:schemeClr val="accent1">
                <a:shade val="45000"/>
                <a:satMod val="135000"/>
              </a:schemeClr>
              <a:prstClr val="white"/>
            </a:duotone>
            <a:lum bright="10000"/>
          </a:blip>
          <a:stretch>
            <a:fillRect/>
          </a:stretch>
        </p:blipFill>
        <p:spPr>
          <a:xfrm>
            <a:off x="1571604" y="2428868"/>
            <a:ext cx="2646440" cy="3744962"/>
          </a:xfrm>
          <a:prstGeom prst="roundRect">
            <a:avLst/>
          </a:prstGeom>
          <a:ln w="28575">
            <a:solidFill>
              <a:schemeClr val="accent1"/>
            </a:soli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2723636" cy="540000"/>
          </a:xfrm>
          <a:prstGeom prst="roundRect">
            <a:avLst/>
          </a:prstGeom>
          <a:solidFill>
            <a:srgbClr val="5D5E99"/>
          </a:solidFill>
          <a:ln w="28575">
            <a:solidFill>
              <a:srgbClr val="7575FF"/>
            </a:solidFill>
          </a:ln>
        </p:spPr>
        <p:txBody>
          <a:bodyPr wrap="square" rtlCol="0">
            <a:spAutoFit/>
          </a:bodyPr>
          <a:lstStyle/>
          <a:p>
            <a:r>
              <a:rPr lang="ru-RU" sz="2400" i="1" dirty="0" smtClean="0">
                <a:ln>
                  <a:solidFill>
                    <a:schemeClr val="bg1"/>
                  </a:solidFill>
                </a:ln>
                <a:solidFill>
                  <a:schemeClr val="bg1"/>
                </a:solidFill>
                <a:latin typeface="+mj-lt"/>
              </a:rPr>
              <a:t> </a:t>
            </a:r>
            <a:r>
              <a:rPr lang="ru-RU" sz="2400" b="1" i="1" dirty="0" smtClean="0">
                <a:ln>
                  <a:solidFill>
                    <a:schemeClr val="bg1"/>
                  </a:solidFill>
                </a:ln>
                <a:solidFill>
                  <a:schemeClr val="bg1"/>
                </a:solidFill>
                <a:latin typeface="+mj-lt"/>
              </a:rPr>
              <a:t>ВЛАДИМИР  КУЦ</a:t>
            </a:r>
            <a:endParaRPr lang="ru-RU" sz="2400" b="1" i="1" dirty="0">
              <a:ln w="19050">
                <a:solidFill>
                  <a:schemeClr val="bg1"/>
                </a:solidFill>
              </a:ln>
              <a:solidFill>
                <a:schemeClr val="bg1"/>
              </a:solidFill>
              <a:latin typeface="+mj-lt"/>
            </a:endParaRPr>
          </a:p>
        </p:txBody>
      </p:sp>
      <p:sp>
        <p:nvSpPr>
          <p:cNvPr id="4" name="TextBox 3"/>
          <p:cNvSpPr txBox="1"/>
          <p:nvPr/>
        </p:nvSpPr>
        <p:spPr>
          <a:xfrm>
            <a:off x="3571868" y="2214554"/>
            <a:ext cx="4929222" cy="3816429"/>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Владимир Куц - участник Великой Отечественной войны, советский спортсмен, стайер, родился 7 февраля 1927 с.Алексино, Сумской области. Именем нашего бегуна назвали Олимпиаду 1956г. в Мельбурне, где он завоевал две золотые медали на дистанции 5.000 и 10.000 м, установив два олимпийских рекорда. В 1954 г. удостоен звания чемпиона Европы на 5.000 м, десятикратный чемпион СССР.</a:t>
            </a:r>
            <a:endParaRPr lang="ru-RU" sz="2200" dirty="0">
              <a:latin typeface="Times New Roman" pitchFamily="18" charset="0"/>
              <a:cs typeface="Times New Roman" pitchFamily="18" charset="0"/>
            </a:endParaRPr>
          </a:p>
        </p:txBody>
      </p:sp>
      <p:pic>
        <p:nvPicPr>
          <p:cNvPr id="5" name="Рисунок 4" descr="125307579_vladimir_kytz34806.jpg"/>
          <p:cNvPicPr>
            <a:picLocks noChangeAspect="1"/>
          </p:cNvPicPr>
          <p:nvPr/>
        </p:nvPicPr>
        <p:blipFill>
          <a:blip r:embed="rId2" cstate="screen"/>
          <a:stretch>
            <a:fillRect/>
          </a:stretch>
        </p:blipFill>
        <p:spPr>
          <a:xfrm>
            <a:off x="1285200" y="2428868"/>
            <a:ext cx="2027649" cy="2497290"/>
          </a:xfrm>
          <a:prstGeom prst="roundRect">
            <a:avLst/>
          </a:prstGeom>
          <a:ln w="28575">
            <a:solidFill>
              <a:schemeClr val="accent1"/>
            </a:solid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2491322"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i="1" dirty="0" smtClean="0">
                <a:ln w="19050">
                  <a:solidFill>
                    <a:schemeClr val="bg1"/>
                  </a:solidFill>
                </a:ln>
                <a:solidFill>
                  <a:schemeClr val="bg1"/>
                </a:solidFill>
                <a:latin typeface="+mj-lt"/>
              </a:rPr>
              <a:t>ТАМАРА  ПРЕСС</a:t>
            </a:r>
            <a:endParaRPr lang="ru-RU" sz="2400" i="1" dirty="0">
              <a:ln w="19050">
                <a:solidFill>
                  <a:schemeClr val="bg1"/>
                </a:solidFill>
              </a:ln>
              <a:solidFill>
                <a:schemeClr val="bg1"/>
              </a:solidFill>
              <a:latin typeface="+mj-lt"/>
            </a:endParaRPr>
          </a:p>
        </p:txBody>
      </p:sp>
      <p:sp>
        <p:nvSpPr>
          <p:cNvPr id="8" name="TextBox 7"/>
          <p:cNvSpPr txBox="1"/>
          <p:nvPr/>
        </p:nvSpPr>
        <p:spPr>
          <a:xfrm rot="10800000" flipV="1">
            <a:off x="1428728" y="4293845"/>
            <a:ext cx="7143800" cy="1785104"/>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Тамара Пресс советская легкоатлетка, метательница диска и толкательница ядра. Она родилась 10 мая 1937 года в г. Харькове.  Тамара является трехкратной олимпийской чемпионкой, рекордсменкой мира, 3-х кратной чемпионкой  Европы, 16-ти кратной чемпионкой СССР. </a:t>
            </a:r>
            <a:endParaRPr lang="ru-RU" sz="2200" dirty="0">
              <a:latin typeface="Times New Roman" pitchFamily="18" charset="0"/>
              <a:cs typeface="Times New Roman" pitchFamily="18" charset="0"/>
            </a:endParaRPr>
          </a:p>
        </p:txBody>
      </p:sp>
      <p:pic>
        <p:nvPicPr>
          <p:cNvPr id="9" name="Рисунок 8" descr="56615a6a5a5265dd2889de634df956e1.png"/>
          <p:cNvPicPr>
            <a:picLocks noChangeAspect="1"/>
          </p:cNvPicPr>
          <p:nvPr/>
        </p:nvPicPr>
        <p:blipFill>
          <a:blip r:embed="rId2"/>
          <a:stretch>
            <a:fillRect/>
          </a:stretch>
        </p:blipFill>
        <p:spPr>
          <a:xfrm>
            <a:off x="1500166" y="2357430"/>
            <a:ext cx="2406316" cy="1800000"/>
          </a:xfrm>
          <a:prstGeom prst="roundRect">
            <a:avLst/>
          </a:prstGeom>
          <a:ln w="28575">
            <a:solidFill>
              <a:schemeClr val="accent1">
                <a:lumMod val="60000"/>
                <a:lumOff val="40000"/>
              </a:schemeClr>
            </a:solidFill>
          </a:ln>
        </p:spPr>
      </p:pic>
      <p:pic>
        <p:nvPicPr>
          <p:cNvPr id="10" name="Рисунок 9" descr="Tamara-Press.jpg"/>
          <p:cNvPicPr>
            <a:picLocks noChangeAspect="1"/>
          </p:cNvPicPr>
          <p:nvPr/>
        </p:nvPicPr>
        <p:blipFill>
          <a:blip r:embed="rId3"/>
          <a:stretch>
            <a:fillRect/>
          </a:stretch>
        </p:blipFill>
        <p:spPr>
          <a:xfrm>
            <a:off x="4429124" y="2358000"/>
            <a:ext cx="4125000" cy="1800000"/>
          </a:xfrm>
          <a:prstGeom prst="roundRect">
            <a:avLst/>
          </a:prstGeom>
          <a:ln w="28575">
            <a:solidFill>
              <a:schemeClr val="tx2">
                <a:lumMod val="60000"/>
                <a:lumOff val="40000"/>
              </a:schemeClr>
            </a:solid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080826"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b="1" i="1" dirty="0" smtClean="0">
                <a:ln>
                  <a:solidFill>
                    <a:schemeClr val="bg1"/>
                  </a:solidFill>
                </a:ln>
                <a:solidFill>
                  <a:schemeClr val="bg1"/>
                </a:solidFill>
                <a:latin typeface="+mj-lt"/>
              </a:rPr>
              <a:t>ВАЛЕРИЙ БРУМЕЛЬ</a:t>
            </a:r>
            <a:endParaRPr lang="ru-RU" sz="2400" b="1" i="1" dirty="0">
              <a:ln w="19050">
                <a:solidFill>
                  <a:schemeClr val="bg1"/>
                </a:solidFill>
              </a:ln>
              <a:solidFill>
                <a:schemeClr val="bg1"/>
              </a:solidFill>
              <a:latin typeface="+mj-lt"/>
            </a:endParaRPr>
          </a:p>
        </p:txBody>
      </p:sp>
      <p:pic>
        <p:nvPicPr>
          <p:cNvPr id="10" name="Рисунок 9" descr="salto-rodillo-ventral.jpg"/>
          <p:cNvPicPr>
            <a:picLocks noChangeAspect="1"/>
          </p:cNvPicPr>
          <p:nvPr/>
        </p:nvPicPr>
        <p:blipFill>
          <a:blip r:embed="rId3" cstate="screen"/>
          <a:stretch>
            <a:fillRect/>
          </a:stretch>
        </p:blipFill>
        <p:spPr>
          <a:xfrm>
            <a:off x="1285852" y="2571744"/>
            <a:ext cx="2678924" cy="1714512"/>
          </a:xfrm>
          <a:prstGeom prst="roundRect">
            <a:avLst/>
          </a:prstGeom>
          <a:ln w="28575">
            <a:solidFill>
              <a:schemeClr val="accent1"/>
            </a:solidFill>
          </a:ln>
        </p:spPr>
      </p:pic>
      <p:sp>
        <p:nvSpPr>
          <p:cNvPr id="13" name="TextBox 12"/>
          <p:cNvSpPr txBox="1"/>
          <p:nvPr/>
        </p:nvSpPr>
        <p:spPr>
          <a:xfrm>
            <a:off x="4286248" y="2143116"/>
            <a:ext cx="4214842" cy="3139321"/>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Валерий Брумель советский легкоатлет, прыгун в высоту, родился 14 мая 1942 г., с. Разведки Амурской области. Олимпийский чемпион 1964 г., серебряный призер Олимпийских игр 1960 г., чемпион Европы 1962 г., многократный чемпион СССР.</a:t>
            </a:r>
            <a:endParaRPr lang="ru-RU" sz="2200" dirty="0">
              <a:latin typeface="Times New Roman" pitchFamily="18" charset="0"/>
              <a:cs typeface="Times New Roman" pitchFamily="18" charset="0"/>
            </a:endParaRPr>
          </a:p>
        </p:txBody>
      </p:sp>
      <p:sp>
        <p:nvSpPr>
          <p:cNvPr id="14" name="Прямоугольник 13"/>
          <p:cNvSpPr/>
          <p:nvPr/>
        </p:nvSpPr>
        <p:spPr>
          <a:xfrm>
            <a:off x="1214414" y="5143512"/>
            <a:ext cx="7358114" cy="769441"/>
          </a:xfrm>
          <a:prstGeom prst="rect">
            <a:avLst/>
          </a:prstGeom>
        </p:spPr>
        <p:txBody>
          <a:bodyPr wrap="square">
            <a:spAutoFit/>
          </a:bodyPr>
          <a:lstStyle/>
          <a:p>
            <a:pPr algn="just"/>
            <a:r>
              <a:rPr lang="ru-RU" sz="2200" dirty="0" smtClean="0">
                <a:solidFill>
                  <a:prstClr val="black"/>
                </a:solidFill>
                <a:latin typeface="Times New Roman" pitchFamily="18" charset="0"/>
                <a:cs typeface="Times New Roman" pitchFamily="18" charset="0"/>
              </a:rPr>
              <a:t>Установил 6 рекордов мира по прыжкам в высоту. В 1961-1963 г. признан лучшим спортсменом мира.</a:t>
            </a:r>
            <a:endParaRPr lang="ru-RU"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12" name="Рисунок 11" descr="виктор санеев.jpg"/>
          <p:cNvPicPr>
            <a:picLocks noChangeAspect="1"/>
          </p:cNvPicPr>
          <p:nvPr/>
        </p:nvPicPr>
        <p:blipFill>
          <a:blip r:embed="rId2" cstate="screen"/>
          <a:stretch>
            <a:fillRect/>
          </a:stretch>
        </p:blipFill>
        <p:spPr>
          <a:xfrm>
            <a:off x="1285200" y="4143380"/>
            <a:ext cx="2319893" cy="1798052"/>
          </a:xfrm>
          <a:prstGeom prst="roundRect">
            <a:avLst/>
          </a:prstGeom>
          <a:ln w="28575">
            <a:solidFill>
              <a:schemeClr val="accent1"/>
            </a:solidFill>
          </a:ln>
          <a:effectLst/>
        </p:spPr>
      </p:pic>
      <p:pic>
        <p:nvPicPr>
          <p:cNvPr id="14" name="Рисунок 13" descr="saneev-viktor-danilovich-3-10-1945-suhumi_1.png"/>
          <p:cNvPicPr>
            <a:picLocks noChangeAspect="1"/>
          </p:cNvPicPr>
          <p:nvPr/>
        </p:nvPicPr>
        <p:blipFill>
          <a:blip r:embed="rId3" cstate="screen"/>
          <a:srcRect/>
          <a:stretch>
            <a:fillRect/>
          </a:stretch>
        </p:blipFill>
        <p:spPr>
          <a:xfrm>
            <a:off x="1285200" y="2214554"/>
            <a:ext cx="1667782" cy="1714512"/>
          </a:xfrm>
          <a:prstGeom prst="roundRect">
            <a:avLst/>
          </a:prstGeom>
          <a:ln w="28575">
            <a:solidFill>
              <a:schemeClr val="accent1"/>
            </a:solidFill>
          </a:ln>
          <a:effectLst/>
        </p:spPr>
      </p:pic>
      <p:sp>
        <p:nvSpPr>
          <p:cNvPr id="15" name="Прямоугольник 14"/>
          <p:cNvSpPr/>
          <p:nvPr/>
        </p:nvSpPr>
        <p:spPr>
          <a:xfrm>
            <a:off x="4071934" y="2214554"/>
            <a:ext cx="4286280" cy="3816429"/>
          </a:xfrm>
          <a:prstGeom prst="rect">
            <a:avLst/>
          </a:prstGeom>
        </p:spPr>
        <p:txBody>
          <a:bodyPr wrap="square">
            <a:spAutoFit/>
          </a:bodyPr>
          <a:lstStyle/>
          <a:p>
            <a:pPr algn="just"/>
            <a:r>
              <a:rPr lang="ru-RU" sz="2200" dirty="0" smtClean="0">
                <a:latin typeface="Times New Roman" pitchFamily="18" charset="0"/>
                <a:cs typeface="Times New Roman" pitchFamily="18" charset="0"/>
              </a:rPr>
              <a:t>Виктор </a:t>
            </a:r>
            <a:r>
              <a:rPr lang="ru-RU" sz="2200" dirty="0" err="1" smtClean="0">
                <a:latin typeface="Times New Roman" pitchFamily="18" charset="0"/>
                <a:cs typeface="Times New Roman" pitchFamily="18" charset="0"/>
              </a:rPr>
              <a:t>Санеев</a:t>
            </a:r>
            <a:r>
              <a:rPr lang="ru-RU" sz="2200" dirty="0" smtClean="0">
                <a:latin typeface="Times New Roman" pitchFamily="18" charset="0"/>
                <a:cs typeface="Times New Roman" pitchFamily="18" charset="0"/>
              </a:rPr>
              <a:t> прыгун тройным прыжком. Он родился 3 октября 1945 г. в Сухуми. Это легендарный легкоатлет, он единственный прыгун, которому удалось выиграть 3 олимпийские золотые медали: 1968 - Мехико, 1972 - Мюнхен, 1976 - Монреаль и на Олимпийских играх в Москве  в 1980 году завоевал серебро. </a:t>
            </a:r>
          </a:p>
        </p:txBody>
      </p:sp>
      <p:sp>
        <p:nvSpPr>
          <p:cNvPr id="17" name="TextBox 16"/>
          <p:cNvSpPr txBox="1"/>
          <p:nvPr/>
        </p:nvSpPr>
        <p:spPr>
          <a:xfrm>
            <a:off x="3420000" y="1188000"/>
            <a:ext cx="2643206"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i="1" dirty="0" smtClean="0">
                <a:ln w="19050">
                  <a:solidFill>
                    <a:schemeClr val="bg1"/>
                  </a:solidFill>
                </a:ln>
                <a:solidFill>
                  <a:schemeClr val="bg1"/>
                </a:solidFill>
                <a:latin typeface="+mj-lt"/>
              </a:rPr>
              <a:t>ВИКТОР  САНЕЕВ</a:t>
            </a:r>
            <a:endParaRPr lang="ru-RU" sz="2400" i="1" dirty="0">
              <a:ln w="19050">
                <a:solidFill>
                  <a:schemeClr val="bg1"/>
                </a:solidFill>
              </a:ln>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000396"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b="1" i="1" dirty="0" smtClean="0">
                <a:ln>
                  <a:solidFill>
                    <a:schemeClr val="bg1"/>
                  </a:solidFill>
                </a:ln>
                <a:solidFill>
                  <a:schemeClr val="bg1"/>
                </a:solidFill>
                <a:latin typeface="+mj-lt"/>
              </a:rPr>
              <a:t>ФАИНА   МЕЛЬНИК</a:t>
            </a:r>
            <a:endParaRPr lang="ru-RU" sz="2400" b="1" i="1" dirty="0">
              <a:ln w="19050">
                <a:solidFill>
                  <a:schemeClr val="bg1"/>
                </a:solidFill>
              </a:ln>
              <a:solidFill>
                <a:schemeClr val="bg1"/>
              </a:solidFill>
              <a:latin typeface="+mj-lt"/>
            </a:endParaRPr>
          </a:p>
        </p:txBody>
      </p:sp>
      <p:pic>
        <p:nvPicPr>
          <p:cNvPr id="8" name="Рисунок 7" descr="b7e756239afa.jpg"/>
          <p:cNvPicPr>
            <a:picLocks noChangeAspect="1"/>
          </p:cNvPicPr>
          <p:nvPr/>
        </p:nvPicPr>
        <p:blipFill>
          <a:blip r:embed="rId3"/>
          <a:stretch>
            <a:fillRect/>
          </a:stretch>
        </p:blipFill>
        <p:spPr>
          <a:xfrm>
            <a:off x="1285200" y="2285992"/>
            <a:ext cx="2381250" cy="3276600"/>
          </a:xfrm>
          <a:prstGeom prst="roundRect">
            <a:avLst/>
          </a:prstGeom>
          <a:ln w="28575">
            <a:solidFill>
              <a:schemeClr val="accent1"/>
            </a:solidFill>
          </a:ln>
        </p:spPr>
      </p:pic>
      <p:sp>
        <p:nvSpPr>
          <p:cNvPr id="10" name="TextBox 9"/>
          <p:cNvSpPr txBox="1"/>
          <p:nvPr/>
        </p:nvSpPr>
        <p:spPr>
          <a:xfrm>
            <a:off x="4071934" y="2143116"/>
            <a:ext cx="4429156" cy="3816429"/>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Фаина Мельник, советская легкоатлетка, метание диска и толкание ядра. Она родилась 9 июня 1945г., </a:t>
            </a:r>
            <a:r>
              <a:rPr lang="ru-RU" sz="2200" dirty="0" err="1" smtClean="0">
                <a:latin typeface="Times New Roman" pitchFamily="18" charset="0"/>
                <a:cs typeface="Times New Roman" pitchFamily="18" charset="0"/>
              </a:rPr>
              <a:t>г.Бакота</a:t>
            </a:r>
            <a:r>
              <a:rPr lang="ru-RU" sz="2200" dirty="0" smtClean="0">
                <a:latin typeface="Times New Roman" pitchFamily="18" charset="0"/>
                <a:cs typeface="Times New Roman" pitchFamily="18" charset="0"/>
              </a:rPr>
              <a:t>  Хмельницкая область. Двукратная чемпионка Европы 1972 г., 1974 г., олимпийская чемпионка 1972 г. в метании диска - 66.62м. Участница трех Олимпийских игр, многократная чемпионка мира, установила 11 мировых рекордов.  </a:t>
            </a:r>
            <a:endParaRPr lang="ru-RU"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000396"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b="1" i="1" dirty="0" smtClean="0">
                <a:ln w="19050">
                  <a:solidFill>
                    <a:schemeClr val="bg1"/>
                  </a:solidFill>
                </a:ln>
                <a:solidFill>
                  <a:schemeClr val="bg1"/>
                </a:solidFill>
                <a:latin typeface="+mj-lt"/>
              </a:rPr>
              <a:t>ВАЛЕРИЙ  БОРЗОВ</a:t>
            </a:r>
            <a:endParaRPr lang="ru-RU" sz="2400" b="1" i="1" dirty="0">
              <a:ln w="19050">
                <a:solidFill>
                  <a:schemeClr val="bg1"/>
                </a:solidFill>
              </a:ln>
              <a:solidFill>
                <a:schemeClr val="bg1"/>
              </a:solidFill>
              <a:latin typeface="+mj-lt"/>
            </a:endParaRPr>
          </a:p>
        </p:txBody>
      </p:sp>
      <p:pic>
        <p:nvPicPr>
          <p:cNvPr id="9" name="Рисунок 8" descr="5BEF3612-84DF-4D3B-99A1-2914225CC6A6_mw1024_s_n.jpg"/>
          <p:cNvPicPr>
            <a:picLocks noChangeAspect="1"/>
          </p:cNvPicPr>
          <p:nvPr/>
        </p:nvPicPr>
        <p:blipFill>
          <a:blip r:embed="rId2" cstate="screen"/>
          <a:srcRect/>
          <a:stretch>
            <a:fillRect/>
          </a:stretch>
        </p:blipFill>
        <p:spPr>
          <a:xfrm>
            <a:off x="1285200" y="2071678"/>
            <a:ext cx="1928826" cy="1714512"/>
          </a:xfrm>
          <a:prstGeom prst="roundRect">
            <a:avLst/>
          </a:prstGeom>
          <a:ln w="28575">
            <a:solidFill>
              <a:schemeClr val="accent1"/>
            </a:solidFill>
          </a:ln>
          <a:effectLst/>
        </p:spPr>
      </p:pic>
      <p:pic>
        <p:nvPicPr>
          <p:cNvPr id="10" name="Рисунок 9" descr="borzov_3.jpg"/>
          <p:cNvPicPr>
            <a:picLocks noChangeAspect="1"/>
          </p:cNvPicPr>
          <p:nvPr/>
        </p:nvPicPr>
        <p:blipFill>
          <a:blip r:embed="rId3"/>
          <a:stretch>
            <a:fillRect/>
          </a:stretch>
        </p:blipFill>
        <p:spPr>
          <a:xfrm>
            <a:off x="1285852" y="4000504"/>
            <a:ext cx="1932801" cy="2000264"/>
          </a:xfrm>
          <a:prstGeom prst="roundRect">
            <a:avLst/>
          </a:prstGeom>
          <a:ln w="28575">
            <a:solidFill>
              <a:schemeClr val="accent1"/>
            </a:solidFill>
          </a:ln>
          <a:effectLst/>
        </p:spPr>
      </p:pic>
      <p:sp>
        <p:nvSpPr>
          <p:cNvPr id="11" name="Прямоугольник 10"/>
          <p:cNvSpPr/>
          <p:nvPr/>
        </p:nvSpPr>
        <p:spPr>
          <a:xfrm>
            <a:off x="3857620" y="2143116"/>
            <a:ext cx="4714876" cy="3785652"/>
          </a:xfrm>
          <a:prstGeom prst="rect">
            <a:avLst/>
          </a:prstGeom>
        </p:spPr>
        <p:txBody>
          <a:bodyPr wrap="square">
            <a:spAutoFit/>
          </a:bodyPr>
          <a:lstStyle/>
          <a:p>
            <a:pPr algn="just"/>
            <a:r>
              <a:rPr lang="ru-RU" sz="2000" dirty="0" smtClean="0">
                <a:latin typeface="Times New Roman" pitchFamily="18" charset="0"/>
                <a:cs typeface="Times New Roman" pitchFamily="18" charset="0"/>
              </a:rPr>
              <a:t>Валерий  </a:t>
            </a:r>
            <a:r>
              <a:rPr lang="ru-RU" sz="2000" dirty="0" err="1" smtClean="0">
                <a:latin typeface="Times New Roman" pitchFamily="18" charset="0"/>
                <a:cs typeface="Times New Roman" pitchFamily="18" charset="0"/>
              </a:rPr>
              <a:t>Борзов</a:t>
            </a:r>
            <a:r>
              <a:rPr lang="ru-RU" sz="2000" dirty="0" smtClean="0">
                <a:latin typeface="Times New Roman" pitchFamily="18" charset="0"/>
                <a:cs typeface="Times New Roman" pitchFamily="18" charset="0"/>
              </a:rPr>
              <a:t> выдающийся советский легкоатлет – спринтер,  родился 20 октября 1949 г. в г. Самбор Львовской области, двукратный олимпийский чемпион 1972 - Мюнхен, первый и единственный советский спортсмен - спринтер, выигравший Олимпийское золото на 100 и 200 м, серебряную медаль в эстафете 4х100 м. Призер Олимпийских игр 1976 - Монреаль, чемпион Европы, многократный чемпион СССР  в  1968-1977 г.  СССР.  </a:t>
            </a:r>
            <a:endParaRPr lang="ru-RU"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2428892" cy="540000"/>
          </a:xfrm>
          <a:prstGeom prst="roundRect">
            <a:avLst/>
          </a:prstGeom>
          <a:solidFill>
            <a:srgbClr val="5D5E99"/>
          </a:solidFill>
          <a:ln w="28575">
            <a:solidFill>
              <a:srgbClr val="7575FF"/>
            </a:solidFill>
          </a:ln>
        </p:spPr>
        <p:txBody>
          <a:bodyPr wrap="square" rtlCol="0">
            <a:spAutoFit/>
          </a:bodyPr>
          <a:lstStyle/>
          <a:p>
            <a:r>
              <a:rPr lang="ru-RU" sz="2400" b="1" i="1" dirty="0" smtClean="0">
                <a:ln w="19050">
                  <a:solidFill>
                    <a:schemeClr val="bg1"/>
                  </a:solidFill>
                </a:ln>
                <a:solidFill>
                  <a:schemeClr val="bg1"/>
                </a:solidFill>
                <a:latin typeface="+mj-lt"/>
              </a:rPr>
              <a:t>СЕРГЕЙ  БУБКА</a:t>
            </a:r>
            <a:endParaRPr lang="ru-RU" sz="2400" b="1" i="1" dirty="0">
              <a:ln w="19050">
                <a:solidFill>
                  <a:schemeClr val="bg1"/>
                </a:solidFill>
              </a:ln>
              <a:solidFill>
                <a:schemeClr val="bg1"/>
              </a:solidFill>
              <a:latin typeface="+mj-lt"/>
            </a:endParaRPr>
          </a:p>
        </p:txBody>
      </p:sp>
      <p:pic>
        <p:nvPicPr>
          <p:cNvPr id="4" name="Рисунок 3" descr="238 q j o (4.12.1963, m, ) - om mk bl-m  x  z,    u, km  6 .   b v (1984,1985).jpg"/>
          <p:cNvPicPr>
            <a:picLocks noChangeAspect="1"/>
          </p:cNvPicPr>
          <p:nvPr/>
        </p:nvPicPr>
        <p:blipFill>
          <a:blip r:embed="rId3" cstate="screen"/>
          <a:stretch>
            <a:fillRect/>
          </a:stretch>
        </p:blipFill>
        <p:spPr>
          <a:xfrm>
            <a:off x="1285200" y="2357430"/>
            <a:ext cx="2168354" cy="3071834"/>
          </a:xfrm>
          <a:prstGeom prst="roundRect">
            <a:avLst/>
          </a:prstGeom>
          <a:ln w="28575">
            <a:solidFill>
              <a:schemeClr val="accent1"/>
            </a:solidFill>
          </a:ln>
          <a:effectLst/>
        </p:spPr>
      </p:pic>
      <p:sp>
        <p:nvSpPr>
          <p:cNvPr id="5" name="Прямоугольник 4"/>
          <p:cNvSpPr/>
          <p:nvPr/>
        </p:nvSpPr>
        <p:spPr>
          <a:xfrm>
            <a:off x="3929058" y="2214554"/>
            <a:ext cx="4572032" cy="3816429"/>
          </a:xfrm>
          <a:prstGeom prst="rect">
            <a:avLst/>
          </a:prstGeom>
        </p:spPr>
        <p:txBody>
          <a:bodyPr wrap="square">
            <a:spAutoFit/>
          </a:bodyPr>
          <a:lstStyle/>
          <a:p>
            <a:pPr algn="just"/>
            <a:r>
              <a:rPr lang="ru-RU" sz="2200" dirty="0" smtClean="0">
                <a:latin typeface="Times New Roman" pitchFamily="18" charset="0"/>
                <a:cs typeface="Times New Roman" pitchFamily="18" charset="0"/>
              </a:rPr>
              <a:t>Сергей </a:t>
            </a:r>
            <a:r>
              <a:rPr lang="ru-RU" sz="2200" dirty="0" err="1" smtClean="0">
                <a:latin typeface="Times New Roman" pitchFamily="18" charset="0"/>
                <a:cs typeface="Times New Roman" pitchFamily="18" charset="0"/>
              </a:rPr>
              <a:t>Бубка</a:t>
            </a:r>
            <a:r>
              <a:rPr lang="ru-RU" sz="2200" dirty="0" smtClean="0">
                <a:latin typeface="Times New Roman" pitchFamily="18" charset="0"/>
                <a:cs typeface="Times New Roman" pitchFamily="18" charset="0"/>
              </a:rPr>
              <a:t> советский  спортсмен по прыжкам с шестом,  родился 4 декабря 1963 года в г. Луганске. Первый в мире человек прыгнувший выше  6-и метров. Чемпион Олимпийских игр 1988 г., победивший на 6-ти чемпионатах мира, победитель Кубков мира и Европы. Сергей </a:t>
            </a:r>
            <a:r>
              <a:rPr lang="ru-RU" sz="2200" dirty="0" err="1" smtClean="0">
                <a:latin typeface="Times New Roman" pitchFamily="18" charset="0"/>
                <a:cs typeface="Times New Roman" pitchFamily="18" charset="0"/>
              </a:rPr>
              <a:t>Бубка</a:t>
            </a:r>
            <a:r>
              <a:rPr lang="ru-RU" sz="2200" dirty="0" smtClean="0">
                <a:latin typeface="Times New Roman" pitchFamily="18" charset="0"/>
                <a:cs typeface="Times New Roman" pitchFamily="18" charset="0"/>
              </a:rPr>
              <a:t> установил 35 мировых рекордов в прыжках в высоту с шестом.   </a:t>
            </a:r>
            <a:endParaRPr lang="ru-RU" sz="2200" dirty="0">
              <a:latin typeface="Times New Roman" pitchFamily="18" charset="0"/>
              <a:cs typeface="Times New Roman" pitchFamily="18" charset="0"/>
            </a:endParaRPr>
          </a:p>
        </p:txBody>
      </p:sp>
      <p:sp>
        <p:nvSpPr>
          <p:cNvPr id="7" name="Прямоугольник 6"/>
          <p:cNvSpPr/>
          <p:nvPr/>
        </p:nvSpPr>
        <p:spPr>
          <a:xfrm>
            <a:off x="2000232" y="5143512"/>
            <a:ext cx="6786610" cy="369332"/>
          </a:xfrm>
          <a:prstGeom prst="rect">
            <a:avLst/>
          </a:prstGeom>
        </p:spPr>
        <p:txBody>
          <a:bodyPr wrap="square">
            <a:spAutoFit/>
          </a:bodyPr>
          <a:lstStyle/>
          <a:p>
            <a:r>
              <a:rPr lang="ru-RU" dirty="0" smtClean="0">
                <a:solidFill>
                  <a:prstClr val="black"/>
                </a:solidFill>
                <a:latin typeface="Times New Roman" pitchFamily="18" charset="0"/>
                <a:cs typeface="Times New Roman" pitchFamily="18" charset="0"/>
              </a:rPr>
              <a:t> </a:t>
            </a:r>
            <a:endParaRPr lang="ru-R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009388"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i="1" dirty="0" smtClean="0">
                <a:ln w="19050">
                  <a:solidFill>
                    <a:schemeClr val="bg1"/>
                  </a:solidFill>
                </a:ln>
                <a:solidFill>
                  <a:schemeClr val="bg1"/>
                </a:solidFill>
                <a:latin typeface="+mj-lt"/>
              </a:rPr>
              <a:t>ОЛЬГА   БРЫЗГИНА</a:t>
            </a:r>
            <a:endParaRPr lang="ru-RU" sz="2400" i="1" dirty="0">
              <a:ln w="19050">
                <a:solidFill>
                  <a:schemeClr val="bg1"/>
                </a:solidFill>
              </a:ln>
              <a:solidFill>
                <a:schemeClr val="bg1"/>
              </a:solidFill>
              <a:latin typeface="+mj-lt"/>
            </a:endParaRPr>
          </a:p>
        </p:txBody>
      </p:sp>
      <p:sp>
        <p:nvSpPr>
          <p:cNvPr id="4" name="Прямоугольник 3"/>
          <p:cNvSpPr/>
          <p:nvPr/>
        </p:nvSpPr>
        <p:spPr>
          <a:xfrm>
            <a:off x="4357686" y="2428868"/>
            <a:ext cx="4286280" cy="3139321"/>
          </a:xfrm>
          <a:prstGeom prst="rect">
            <a:avLst/>
          </a:prstGeom>
        </p:spPr>
        <p:txBody>
          <a:bodyPr wrap="square">
            <a:spAutoFit/>
          </a:bodyPr>
          <a:lstStyle/>
          <a:p>
            <a:pPr algn="just"/>
            <a:r>
              <a:rPr lang="ru-RU" sz="2200" dirty="0" smtClean="0">
                <a:latin typeface="Times New Roman" pitchFamily="18" charset="0"/>
                <a:cs typeface="Times New Roman" pitchFamily="18" charset="0"/>
              </a:rPr>
              <a:t>Ольга  </a:t>
            </a:r>
            <a:r>
              <a:rPr lang="ru-RU" sz="2200" dirty="0" err="1" smtClean="0">
                <a:latin typeface="Times New Roman" pitchFamily="18" charset="0"/>
                <a:cs typeface="Times New Roman" pitchFamily="18" charset="0"/>
              </a:rPr>
              <a:t>Брызгина</a:t>
            </a:r>
            <a:r>
              <a:rPr lang="ru-RU" sz="2200" dirty="0" smtClean="0">
                <a:latin typeface="Times New Roman" pitchFamily="18" charset="0"/>
                <a:cs typeface="Times New Roman" pitchFamily="18" charset="0"/>
              </a:rPr>
              <a:t> советская легкоатлетка в спринте, родилась 16 июня 1963 г. в Краснокамске Пермской области.  Трехкратная чемпионка Олимпийских  игр в спринте. 1988 г - Сеул  золото на  400 м, эстафетный бег 4х400 м. 1992 г - Барселона  золото  4х400 м в составе эстафеты.</a:t>
            </a:r>
            <a:endParaRPr lang="ru-RU" sz="2200" dirty="0">
              <a:latin typeface="Times New Roman" pitchFamily="18" charset="0"/>
              <a:cs typeface="Times New Roman" pitchFamily="18" charset="0"/>
            </a:endParaRPr>
          </a:p>
        </p:txBody>
      </p:sp>
      <p:pic>
        <p:nvPicPr>
          <p:cNvPr id="5" name="Рисунок 4" descr="bryzgina_olga.jpg"/>
          <p:cNvPicPr>
            <a:picLocks noChangeAspect="1"/>
          </p:cNvPicPr>
          <p:nvPr/>
        </p:nvPicPr>
        <p:blipFill>
          <a:blip r:embed="rId2" cstate="screen"/>
          <a:stretch>
            <a:fillRect/>
          </a:stretch>
        </p:blipFill>
        <p:spPr>
          <a:xfrm>
            <a:off x="1285852" y="2500306"/>
            <a:ext cx="2680055" cy="2717650"/>
          </a:xfrm>
          <a:prstGeom prst="roundRect">
            <a:avLst/>
          </a:prstGeom>
          <a:ln w="28575">
            <a:solidFill>
              <a:schemeClr val="accent1"/>
            </a:solid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786214"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i="1" dirty="0" smtClean="0">
                <a:ln w="19050">
                  <a:solidFill>
                    <a:schemeClr val="bg1"/>
                  </a:solidFill>
                </a:ln>
                <a:solidFill>
                  <a:schemeClr val="bg1"/>
                </a:solidFill>
                <a:latin typeface="+mj-lt"/>
              </a:rPr>
              <a:t>СВЕТЛАНА   МАСТЕРКОВА</a:t>
            </a:r>
            <a:endParaRPr lang="ru-RU" sz="2400" i="1" dirty="0">
              <a:ln w="19050">
                <a:solidFill>
                  <a:schemeClr val="bg1"/>
                </a:solidFill>
              </a:ln>
              <a:solidFill>
                <a:schemeClr val="bg1"/>
              </a:solidFill>
              <a:latin typeface="+mj-lt"/>
            </a:endParaRPr>
          </a:p>
        </p:txBody>
      </p:sp>
      <p:sp>
        <p:nvSpPr>
          <p:cNvPr id="4" name="TextBox 3"/>
          <p:cNvSpPr txBox="1"/>
          <p:nvPr/>
        </p:nvSpPr>
        <p:spPr>
          <a:xfrm>
            <a:off x="3786182" y="2214554"/>
            <a:ext cx="4643471" cy="3477875"/>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Светлана </a:t>
            </a:r>
            <a:r>
              <a:rPr lang="ru-RU" sz="2200" dirty="0" err="1" smtClean="0">
                <a:latin typeface="Times New Roman" pitchFamily="18" charset="0"/>
                <a:cs typeface="Times New Roman" pitchFamily="18" charset="0"/>
              </a:rPr>
              <a:t>Мастеркова</a:t>
            </a:r>
            <a:r>
              <a:rPr lang="ru-RU" sz="2200" dirty="0" smtClean="0">
                <a:latin typeface="Times New Roman" pitchFamily="18" charset="0"/>
                <a:cs typeface="Times New Roman" pitchFamily="18" charset="0"/>
              </a:rPr>
              <a:t> советская и российская легкоатлетка, специалист в беге на средние дистанции, родилась 17 января 1968 г., в г.  </a:t>
            </a:r>
            <a:r>
              <a:rPr lang="ru-RU" sz="2200" dirty="0" err="1" smtClean="0">
                <a:latin typeface="Times New Roman" pitchFamily="18" charset="0"/>
                <a:cs typeface="Times New Roman" pitchFamily="18" charset="0"/>
              </a:rPr>
              <a:t>Агинске</a:t>
            </a:r>
            <a:r>
              <a:rPr lang="ru-RU" sz="2200" dirty="0" smtClean="0">
                <a:latin typeface="Times New Roman" pitchFamily="18" charset="0"/>
                <a:cs typeface="Times New Roman" pitchFamily="18" charset="0"/>
              </a:rPr>
              <a:t> Краснодарского края. Двукратная олимпийская чемпионка 1996 г. в беге на 800 и 1500 м, чемпионка мира 1999 г. Ей до сих пор принадлежат мировые рекорды в беге на 1000 м и 1 милю.</a:t>
            </a:r>
            <a:endParaRPr lang="ru-RU" sz="2200" dirty="0">
              <a:latin typeface="Times New Roman" pitchFamily="18" charset="0"/>
              <a:cs typeface="Times New Roman" pitchFamily="18" charset="0"/>
            </a:endParaRPr>
          </a:p>
        </p:txBody>
      </p:sp>
      <p:pic>
        <p:nvPicPr>
          <p:cNvPr id="5" name="Рисунок 4" descr="masterkova_0.jpg"/>
          <p:cNvPicPr>
            <a:picLocks noChangeAspect="1"/>
          </p:cNvPicPr>
          <p:nvPr/>
        </p:nvPicPr>
        <p:blipFill>
          <a:blip r:embed="rId2" cstate="screen"/>
          <a:stretch>
            <a:fillRect/>
          </a:stretch>
        </p:blipFill>
        <p:spPr>
          <a:xfrm>
            <a:off x="1285852" y="2428868"/>
            <a:ext cx="1950686" cy="2928958"/>
          </a:xfrm>
          <a:prstGeom prst="roundRect">
            <a:avLst/>
          </a:prstGeom>
          <a:ln w="28575">
            <a:solidFill>
              <a:schemeClr val="accent1"/>
            </a:solid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7" name="TextBox 16"/>
          <p:cNvSpPr txBox="1"/>
          <p:nvPr/>
        </p:nvSpPr>
        <p:spPr>
          <a:xfrm>
            <a:off x="3420000" y="1188000"/>
            <a:ext cx="3143272" cy="540000"/>
          </a:xfrm>
          <a:prstGeom prst="roundRect">
            <a:avLst/>
          </a:prstGeom>
          <a:solidFill>
            <a:srgbClr val="5D5E99"/>
          </a:solidFill>
          <a:ln w="28575">
            <a:solidFill>
              <a:srgbClr val="7575FF"/>
            </a:solidFill>
          </a:ln>
        </p:spPr>
        <p:txBody>
          <a:bodyPr wrap="square" rtlCol="0">
            <a:spAutoFit/>
          </a:bodyPr>
          <a:lstStyle/>
          <a:p>
            <a:r>
              <a:rPr lang="ru-RU" sz="2800" i="1" dirty="0" smtClean="0">
                <a:ln>
                  <a:solidFill>
                    <a:schemeClr val="bg1"/>
                  </a:solidFill>
                </a:ln>
                <a:solidFill>
                  <a:schemeClr val="bg1"/>
                </a:solidFill>
                <a:latin typeface="+mj-lt"/>
              </a:rPr>
              <a:t> </a:t>
            </a:r>
            <a:r>
              <a:rPr lang="ru-RU" sz="2400" i="1" dirty="0" smtClean="0">
                <a:ln w="19050">
                  <a:solidFill>
                    <a:schemeClr val="bg1"/>
                  </a:solidFill>
                </a:ln>
                <a:solidFill>
                  <a:schemeClr val="bg1"/>
                </a:solidFill>
                <a:latin typeface="+mj-lt"/>
              </a:rPr>
              <a:t>ЕЛЕНА   ИСИНБАЕВА</a:t>
            </a:r>
            <a:endParaRPr lang="ru-RU" sz="2400" i="1" dirty="0">
              <a:ln w="19050">
                <a:solidFill>
                  <a:schemeClr val="bg1"/>
                </a:solidFill>
              </a:ln>
              <a:solidFill>
                <a:schemeClr val="bg1"/>
              </a:solidFill>
              <a:latin typeface="+mj-lt"/>
            </a:endParaRPr>
          </a:p>
        </p:txBody>
      </p:sp>
      <p:pic>
        <p:nvPicPr>
          <p:cNvPr id="9" name="Рисунок 8" descr="исимбаева4.jpg"/>
          <p:cNvPicPr>
            <a:picLocks noChangeAspect="1"/>
          </p:cNvPicPr>
          <p:nvPr/>
        </p:nvPicPr>
        <p:blipFill>
          <a:blip r:embed="rId2" cstate="screen"/>
          <a:stretch>
            <a:fillRect/>
          </a:stretch>
        </p:blipFill>
        <p:spPr>
          <a:xfrm>
            <a:off x="1285200" y="2143116"/>
            <a:ext cx="2494800" cy="1753103"/>
          </a:xfrm>
          <a:prstGeom prst="roundRect">
            <a:avLst/>
          </a:prstGeom>
          <a:ln w="38100">
            <a:solidFill>
              <a:schemeClr val="accent1"/>
            </a:solidFill>
          </a:ln>
        </p:spPr>
      </p:pic>
      <p:pic>
        <p:nvPicPr>
          <p:cNvPr id="11" name="Рисунок 10" descr="исембаева4.jpg"/>
          <p:cNvPicPr>
            <a:picLocks noChangeAspect="1"/>
          </p:cNvPicPr>
          <p:nvPr/>
        </p:nvPicPr>
        <p:blipFill>
          <a:blip r:embed="rId3" cstate="screen"/>
          <a:stretch>
            <a:fillRect/>
          </a:stretch>
        </p:blipFill>
        <p:spPr>
          <a:xfrm>
            <a:off x="1285852" y="4143380"/>
            <a:ext cx="2496152" cy="1857600"/>
          </a:xfrm>
          <a:prstGeom prst="roundRect">
            <a:avLst/>
          </a:prstGeom>
          <a:ln w="28575">
            <a:solidFill>
              <a:schemeClr val="accent1"/>
            </a:solidFill>
          </a:ln>
        </p:spPr>
      </p:pic>
      <p:sp>
        <p:nvSpPr>
          <p:cNvPr id="12" name="Прямоугольник 11"/>
          <p:cNvSpPr/>
          <p:nvPr/>
        </p:nvSpPr>
        <p:spPr>
          <a:xfrm>
            <a:off x="4000496" y="2143116"/>
            <a:ext cx="4572032" cy="3785652"/>
          </a:xfrm>
          <a:prstGeom prst="rect">
            <a:avLst/>
          </a:prstGeom>
        </p:spPr>
        <p:txBody>
          <a:bodyPr wrap="square">
            <a:spAutoFit/>
          </a:bodyPr>
          <a:lstStyle/>
          <a:p>
            <a:pPr algn="just"/>
            <a:r>
              <a:rPr lang="ru-RU" sz="2000" dirty="0" smtClean="0">
                <a:latin typeface="Times New Roman" pitchFamily="18" charset="0"/>
                <a:cs typeface="Times New Roman" pitchFamily="18" charset="0"/>
              </a:rPr>
              <a:t>Самой титулованной легкоатлеткой за всю новейшую историю является </a:t>
            </a:r>
          </a:p>
          <a:p>
            <a:pPr algn="just"/>
            <a:r>
              <a:rPr lang="ru-RU" sz="2000" dirty="0" smtClean="0">
                <a:latin typeface="Times New Roman" pitchFamily="18" charset="0"/>
                <a:cs typeface="Times New Roman" pitchFamily="18" charset="0"/>
              </a:rPr>
              <a:t>российская прыгунья Елена  </a:t>
            </a:r>
            <a:r>
              <a:rPr lang="ru-RU" sz="2000" dirty="0" err="1" smtClean="0">
                <a:latin typeface="Times New Roman" pitchFamily="18" charset="0"/>
                <a:cs typeface="Times New Roman" pitchFamily="18" charset="0"/>
              </a:rPr>
              <a:t>Исинбаева</a:t>
            </a:r>
            <a:r>
              <a:rPr lang="ru-RU" sz="2000" dirty="0" smtClean="0">
                <a:latin typeface="Times New Roman" pitchFamily="18" charset="0"/>
                <a:cs typeface="Times New Roman" pitchFamily="18" charset="0"/>
              </a:rPr>
              <a:t>,  прыжки с шестом, родилась 3 июня 1982 г в Волгограде. Двукратная  Олимпийская чемпионка  2004г.,  2008г,</a:t>
            </a:r>
          </a:p>
          <a:p>
            <a:pPr algn="just"/>
            <a:r>
              <a:rPr lang="ru-RU" sz="2000" dirty="0" smtClean="0">
                <a:latin typeface="Times New Roman" pitchFamily="18" charset="0"/>
                <a:cs typeface="Times New Roman" pitchFamily="18" charset="0"/>
              </a:rPr>
              <a:t> обладательница бронзовой медали  Олимпийских игр 2012 г,  3-х кратная чемпионка мира на открытом воздухе и 4-х кратная - в помещении. Обладательница 28 мировых рекордов </a:t>
            </a:r>
          </a:p>
          <a:p>
            <a:pPr algn="just"/>
            <a:r>
              <a:rPr lang="ru-RU" sz="2000" dirty="0" smtClean="0">
                <a:latin typeface="Times New Roman" pitchFamily="18" charset="0"/>
                <a:cs typeface="Times New Roman" pitchFamily="18" charset="0"/>
              </a:rPr>
              <a:t>в прыжках с шестом среди  женщин.</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5" name="Рисунок 4" descr="maxresdefault.jpg"/>
          <p:cNvPicPr>
            <a:picLocks noChangeAspect="1"/>
          </p:cNvPicPr>
          <p:nvPr/>
        </p:nvPicPr>
        <p:blipFill>
          <a:blip r:embed="rId2" cstate="screen"/>
          <a:stretch>
            <a:fillRect/>
          </a:stretch>
        </p:blipFill>
        <p:spPr>
          <a:xfrm>
            <a:off x="1714480" y="2143116"/>
            <a:ext cx="3025256" cy="1800000"/>
          </a:xfrm>
          <a:prstGeom prst="roundRect">
            <a:avLst/>
          </a:prstGeom>
          <a:ln w="28575">
            <a:solidFill>
              <a:schemeClr val="accent1"/>
            </a:solidFill>
          </a:ln>
          <a:effectLst/>
        </p:spPr>
      </p:pic>
      <p:pic>
        <p:nvPicPr>
          <p:cNvPr id="7" name="Рисунок 6" descr="греки.jpg"/>
          <p:cNvPicPr>
            <a:picLocks noChangeAspect="1"/>
          </p:cNvPicPr>
          <p:nvPr/>
        </p:nvPicPr>
        <p:blipFill>
          <a:blip r:embed="rId3"/>
          <a:srcRect/>
          <a:stretch>
            <a:fillRect/>
          </a:stretch>
        </p:blipFill>
        <p:spPr>
          <a:xfrm>
            <a:off x="5857884" y="2071678"/>
            <a:ext cx="1844112" cy="1800000"/>
          </a:xfrm>
          <a:prstGeom prst="ellipse">
            <a:avLst/>
          </a:prstGeom>
          <a:ln w="28575">
            <a:solidFill>
              <a:schemeClr val="accent1"/>
            </a:solidFill>
          </a:ln>
          <a:effectLst/>
        </p:spPr>
      </p:pic>
      <p:sp>
        <p:nvSpPr>
          <p:cNvPr id="8" name="Прямоугольник 7"/>
          <p:cNvSpPr/>
          <p:nvPr/>
        </p:nvSpPr>
        <p:spPr>
          <a:xfrm>
            <a:off x="1285852" y="4214818"/>
            <a:ext cx="7215238" cy="2123658"/>
          </a:xfrm>
          <a:prstGeom prst="rect">
            <a:avLst/>
          </a:prstGeom>
        </p:spPr>
        <p:txBody>
          <a:bodyPr wrap="square">
            <a:spAutoFit/>
          </a:bodyPr>
          <a:lstStyle/>
          <a:p>
            <a:pPr algn="just"/>
            <a:r>
              <a:rPr lang="ru-RU" sz="2200" dirty="0" smtClean="0">
                <a:latin typeface="Times New Roman" pitchFamily="18" charset="0"/>
                <a:cs typeface="Times New Roman" pitchFamily="18" charset="0"/>
              </a:rPr>
              <a:t>Легкая атлетика - один из древнейших видов спорта. Человеку с древности было необходимо уметь быстро бегать, далеко прыгать и метать разные предметы. От этих умений зависела жизнь человека, поэтому история развития легкой атлетики начинается глубоко  в древности.</a:t>
            </a:r>
            <a:endParaRPr lang="ru-RU"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7" name="Рисунок 6" descr="медаль 80.jpg"/>
          <p:cNvPicPr>
            <a:picLocks noChangeAspect="1"/>
          </p:cNvPicPr>
          <p:nvPr/>
        </p:nvPicPr>
        <p:blipFill>
          <a:blip r:embed="rId3" cstate="screen"/>
          <a:srcRect/>
          <a:stretch>
            <a:fillRect/>
          </a:stretch>
        </p:blipFill>
        <p:spPr>
          <a:xfrm>
            <a:off x="4500562" y="2214554"/>
            <a:ext cx="4018498" cy="2052000"/>
          </a:xfrm>
          <a:prstGeom prst="roundRect">
            <a:avLst/>
          </a:prstGeom>
          <a:ln w="28575">
            <a:solidFill>
              <a:schemeClr val="accent1"/>
            </a:solidFill>
          </a:ln>
        </p:spPr>
      </p:pic>
      <p:pic>
        <p:nvPicPr>
          <p:cNvPr id="9" name="Рисунок 8" descr="золото олимпиады.jpg"/>
          <p:cNvPicPr>
            <a:picLocks noChangeAspect="1"/>
          </p:cNvPicPr>
          <p:nvPr/>
        </p:nvPicPr>
        <p:blipFill>
          <a:blip r:embed="rId4" cstate="screen"/>
          <a:stretch>
            <a:fillRect/>
          </a:stretch>
        </p:blipFill>
        <p:spPr>
          <a:xfrm>
            <a:off x="1285852" y="1785926"/>
            <a:ext cx="2864921" cy="2052000"/>
          </a:xfrm>
          <a:prstGeom prst="roundRect">
            <a:avLst/>
          </a:prstGeom>
          <a:ln w="38100">
            <a:solidFill>
              <a:schemeClr val="accent1"/>
            </a:solidFill>
          </a:ln>
        </p:spPr>
      </p:pic>
      <p:sp>
        <p:nvSpPr>
          <p:cNvPr id="11" name="Прямоугольник 10"/>
          <p:cNvSpPr/>
          <p:nvPr/>
        </p:nvSpPr>
        <p:spPr>
          <a:xfrm>
            <a:off x="1285852" y="4572008"/>
            <a:ext cx="7215238" cy="1446550"/>
          </a:xfrm>
          <a:prstGeom prst="rect">
            <a:avLst/>
          </a:prstGeom>
        </p:spPr>
        <p:txBody>
          <a:bodyPr wrap="square">
            <a:spAutoFit/>
          </a:bodyPr>
          <a:lstStyle/>
          <a:p>
            <a:pPr algn="just"/>
            <a:r>
              <a:rPr lang="ru-RU" sz="2200" dirty="0" smtClean="0">
                <a:latin typeface="Times New Roman" pitchFamily="18" charset="0"/>
                <a:cs typeface="Times New Roman" pitchFamily="18" charset="0"/>
              </a:rPr>
              <a:t>Наша национальная команда по легкой атлетике за всю историю завоевала 97 золотых, 92 серебряных  и 102 </a:t>
            </a:r>
          </a:p>
          <a:p>
            <a:pPr algn="just"/>
            <a:r>
              <a:rPr lang="ru-RU" sz="2200" dirty="0" smtClean="0">
                <a:latin typeface="Times New Roman" pitchFamily="18" charset="0"/>
                <a:cs typeface="Times New Roman" pitchFamily="18" charset="0"/>
              </a:rPr>
              <a:t>бронзовых медалей  на Олимпийских играх.</a:t>
            </a:r>
          </a:p>
          <a:p>
            <a:pPr algn="just"/>
            <a:endParaRPr lang="ru-RU" sz="22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lgs.jpg"/>
          <p:cNvPicPr>
            <a:picLocks noChangeAspect="1"/>
          </p:cNvPicPr>
          <p:nvPr/>
        </p:nvPicPr>
        <p:blipFill>
          <a:blip r:embed="rId2">
            <a:duotone>
              <a:schemeClr val="accent1">
                <a:shade val="45000"/>
                <a:satMod val="135000"/>
              </a:schemeClr>
              <a:prstClr val="white"/>
            </a:duotone>
            <a:lum bright="10000"/>
          </a:blip>
          <a:stretch>
            <a:fillRect/>
          </a:stretch>
        </p:blipFill>
        <p:spPr>
          <a:xfrm>
            <a:off x="1643042" y="1428736"/>
            <a:ext cx="6888361" cy="4870071"/>
          </a:xfrm>
          <a:prstGeom prst="rect">
            <a:avLst/>
          </a:prstGeom>
        </p:spPr>
      </p:pic>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1428728" y="2071678"/>
            <a:ext cx="7286675" cy="3139321"/>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Легкая атлетика получила большое распространение по всему миру, став одним из самых популярных видов спорта. Почти все виды спорта так или иначе используют упражнения из легкой атлетики для подготовки спортсменов. Во время тренировок и соревнований по легкой атлетике проводятся научные эксперименты, которые в дальнейшем помогают развиваться таким наукам, как физиология, биомеханика, спортивная медицина, теория физкультуры и спорта и т.д.</a:t>
            </a:r>
            <a:endParaRPr lang="ru-RU"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04" y="432000"/>
            <a:ext cx="6811352"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ЮНЫМ   СПОРТСМЕНАМ</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1357290" y="4572008"/>
            <a:ext cx="6929486" cy="1107996"/>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Занимайтесь легкой атлетикой, друзья! Включайте в свой тренинг легкоатлетические упражнения, результат не заставит себя долго ждать!</a:t>
            </a:r>
          </a:p>
        </p:txBody>
      </p:sp>
      <p:pic>
        <p:nvPicPr>
          <p:cNvPr id="4" name="Рисунок 3" descr="barnaulmc2.jpg"/>
          <p:cNvPicPr>
            <a:picLocks noChangeAspect="1"/>
          </p:cNvPicPr>
          <p:nvPr/>
        </p:nvPicPr>
        <p:blipFill>
          <a:blip r:embed="rId2" cstate="screen">
            <a:lum contrast="10000"/>
          </a:blip>
          <a:stretch>
            <a:fillRect/>
          </a:stretch>
        </p:blipFill>
        <p:spPr>
          <a:xfrm>
            <a:off x="1357290" y="1714488"/>
            <a:ext cx="2639001" cy="1980000"/>
          </a:xfrm>
          <a:prstGeom prst="roundRect">
            <a:avLst/>
          </a:prstGeom>
          <a:ln w="28575">
            <a:solidFill>
              <a:schemeClr val="accent1"/>
            </a:solidFill>
          </a:ln>
        </p:spPr>
      </p:pic>
      <p:pic>
        <p:nvPicPr>
          <p:cNvPr id="5" name="Рисунок 4" descr="kartinki24_sport_0017.jpg"/>
          <p:cNvPicPr>
            <a:picLocks noChangeAspect="1"/>
          </p:cNvPicPr>
          <p:nvPr/>
        </p:nvPicPr>
        <p:blipFill>
          <a:blip r:embed="rId3" cstate="screen"/>
          <a:stretch>
            <a:fillRect/>
          </a:stretch>
        </p:blipFill>
        <p:spPr>
          <a:xfrm>
            <a:off x="4786314" y="2214554"/>
            <a:ext cx="3520000" cy="1980000"/>
          </a:xfrm>
          <a:prstGeom prst="roundRect">
            <a:avLst/>
          </a:prstGeom>
          <a:ln w="19050">
            <a:solidFill>
              <a:schemeClr val="accent1"/>
            </a:solid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43240" y="432000"/>
            <a:ext cx="3555845"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ЛИТЕРАТУРА</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642910" y="1571612"/>
            <a:ext cx="8072494" cy="4678204"/>
          </a:xfrm>
          <a:prstGeom prst="rect">
            <a:avLst/>
          </a:prstGeom>
          <a:noFill/>
        </p:spPr>
        <p:txBody>
          <a:bodyPr wrap="square" rtlCol="0">
            <a:spAutoFit/>
          </a:bodyPr>
          <a:lstStyle/>
          <a:p>
            <a:pPr marL="342900" indent="-342900">
              <a:buAutoNum type="arabicPeriod"/>
            </a:pPr>
            <a:r>
              <a:rPr lang="ru-RU" sz="2000" dirty="0" smtClean="0">
                <a:latin typeface="Times New Roman" pitchFamily="18" charset="0"/>
                <a:cs typeface="Times New Roman" pitchFamily="18" charset="0"/>
              </a:rPr>
              <a:t>Статья «Зарождение и история легкой атлетики. История легкой атлетики в России»:</a:t>
            </a:r>
            <a:r>
              <a:rPr lang="ru-RU" sz="2000" dirty="0" smtClean="0"/>
              <a:t>  </a:t>
            </a:r>
            <a:r>
              <a:rPr lang="ru-RU" sz="2000" dirty="0" smtClean="0">
                <a:latin typeface="Times New Roman" pitchFamily="18" charset="0"/>
                <a:cs typeface="Times New Roman" pitchFamily="18" charset="0"/>
                <a:hlinkClick r:id="rId3"/>
              </a:rPr>
              <a:t>http://fb.ru/article/160267/zarojdenie-i-istoriya-legkoy-atletiki-istoriya-legkoy-atletiki-v-rossii</a:t>
            </a:r>
            <a:endParaRPr lang="ru-RU" sz="2000" dirty="0" smtClean="0">
              <a:latin typeface="Times New Roman" pitchFamily="18" charset="0"/>
              <a:cs typeface="Times New Roman" pitchFamily="18" charset="0"/>
            </a:endParaRPr>
          </a:p>
          <a:p>
            <a:pPr marL="342900" indent="-342900">
              <a:buAutoNum type="arabicPeriod"/>
            </a:pPr>
            <a:r>
              <a:rPr lang="ru-RU" sz="2000" dirty="0" smtClean="0">
                <a:latin typeface="Times New Roman" pitchFamily="18" charset="0"/>
                <a:cs typeface="Times New Roman" pitchFamily="18" charset="0"/>
              </a:rPr>
              <a:t>Статья «Легенды легкой атлетики»: </a:t>
            </a:r>
            <a:r>
              <a:rPr lang="en-US" sz="2000" dirty="0" smtClean="0">
                <a:latin typeface="Times New Roman" pitchFamily="18" charset="0"/>
                <a:cs typeface="Times New Roman" pitchFamily="18" charset="0"/>
                <a:hlinkClick r:id="rId4"/>
              </a:rPr>
              <a:t>http://74213sp1.edusite.ru/p53aa1.html</a:t>
            </a:r>
            <a:r>
              <a:rPr lang="ru-RU" sz="2000" dirty="0" smtClean="0">
                <a:latin typeface="Times New Roman" pitchFamily="18" charset="0"/>
                <a:cs typeface="Times New Roman" pitchFamily="18" charset="0"/>
              </a:rPr>
              <a:t> </a:t>
            </a:r>
          </a:p>
          <a:p>
            <a:pPr marL="342900" indent="-342900">
              <a:buAutoNum type="arabicPeriod"/>
            </a:pPr>
            <a:r>
              <a:rPr lang="ru-RU" sz="2000" dirty="0" smtClean="0">
                <a:latin typeface="Times New Roman" pitchFamily="18" charset="0"/>
                <a:cs typeface="Times New Roman" pitchFamily="18" charset="0"/>
              </a:rPr>
              <a:t>Статья «Легенды легкой атлетики»: </a:t>
            </a:r>
            <a:r>
              <a:rPr lang="en-US" sz="2000" dirty="0" smtClean="0">
                <a:latin typeface="Times New Roman" pitchFamily="18" charset="0"/>
                <a:cs typeface="Times New Roman" pitchFamily="18" charset="0"/>
                <a:hlinkClick r:id="rId5"/>
              </a:rPr>
              <a:t>http://light-sport2011.narod.ru/name.html</a:t>
            </a:r>
            <a:r>
              <a:rPr lang="ru-RU" sz="2000" dirty="0" smtClean="0">
                <a:latin typeface="Times New Roman" pitchFamily="18" charset="0"/>
                <a:cs typeface="Times New Roman" pitchFamily="18" charset="0"/>
              </a:rPr>
              <a:t>  </a:t>
            </a:r>
          </a:p>
          <a:p>
            <a:pPr marL="342900" indent="-342900">
              <a:buAutoNum type="arabicPeriod"/>
            </a:pPr>
            <a:r>
              <a:rPr lang="ru-RU" sz="2000" dirty="0" smtClean="0">
                <a:latin typeface="Times New Roman" pitchFamily="18" charset="0"/>
                <a:cs typeface="Times New Roman" pitchFamily="18" charset="0"/>
              </a:rPr>
              <a:t>Статья «Знаменитые легкоатлеты»: </a:t>
            </a:r>
            <a:r>
              <a:rPr lang="en-US" sz="2000" dirty="0" smtClean="0">
                <a:latin typeface="Times New Roman" pitchFamily="18" charset="0"/>
                <a:cs typeface="Times New Roman" pitchFamily="18" charset="0"/>
                <a:hlinkClick r:id="rId6"/>
              </a:rPr>
              <a:t>http://persones.ru/person-cat-43.html</a:t>
            </a:r>
            <a:r>
              <a:rPr lang="ru-RU" sz="2000" dirty="0" smtClean="0">
                <a:latin typeface="Times New Roman" pitchFamily="18" charset="0"/>
                <a:cs typeface="Times New Roman" pitchFamily="18" charset="0"/>
              </a:rPr>
              <a:t> </a:t>
            </a:r>
          </a:p>
          <a:p>
            <a:pPr marL="342900" indent="-342900">
              <a:buAutoNum type="arabicPeriod"/>
            </a:pPr>
            <a:r>
              <a:rPr lang="ru-RU" sz="2000" dirty="0" smtClean="0">
                <a:latin typeface="Times New Roman" pitchFamily="18" charset="0"/>
                <a:cs typeface="Times New Roman" pitchFamily="18" charset="0"/>
              </a:rPr>
              <a:t>Материал из </a:t>
            </a:r>
            <a:r>
              <a:rPr lang="ru-RU" sz="2000" dirty="0" err="1" smtClean="0">
                <a:latin typeface="Times New Roman" pitchFamily="18" charset="0"/>
                <a:cs typeface="Times New Roman" pitchFamily="18" charset="0"/>
              </a:rPr>
              <a:t>Википедии</a:t>
            </a:r>
            <a:r>
              <a:rPr lang="ru-RU" sz="2000" dirty="0" smtClean="0">
                <a:latin typeface="Times New Roman" pitchFamily="18" charset="0"/>
                <a:cs typeface="Times New Roman" pitchFamily="18" charset="0"/>
              </a:rPr>
              <a:t> «Легкоатлеты СССР»: </a:t>
            </a:r>
            <a:r>
              <a:rPr lang="en-US" sz="2000" dirty="0" smtClean="0">
                <a:latin typeface="Times New Roman" pitchFamily="18" charset="0"/>
                <a:cs typeface="Times New Roman" pitchFamily="18" charset="0"/>
                <a:hlinkClick r:id="rId7"/>
              </a:rPr>
              <a:t>https://ru.wikipedia.org/wiki/%D0%9A%D0%B0%D1%82%D0%B5%D0%B3%D0%BE%D1%80%D0%B8%D1%8F:%D0%9B%D0%B5%D0%B3%D0%BA%D0%BE%D0%B0%D1%82%D0%BB%D0%B5%D1%82%D1%8B_%D0%A1%D0%A1%D0%A1%D0%A0</a:t>
            </a:r>
            <a:r>
              <a:rPr lang="ru-RU" sz="2000" dirty="0" smtClean="0">
                <a:latin typeface="Times New Roman" pitchFamily="18" charset="0"/>
                <a:cs typeface="Times New Roman" pitchFamily="18" charset="0"/>
              </a:rPr>
              <a:t> </a:t>
            </a:r>
          </a:p>
          <a:p>
            <a:pPr marL="342900" indent="-342900">
              <a:buAutoNum type="arabicPeriod"/>
            </a:pPr>
            <a:endParaRPr lang="ru-RU"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4286248" y="2285992"/>
            <a:ext cx="4286280" cy="3170099"/>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Археологические находки – вазы, медальоны, монеты, скульптуры  помогают представить сегодня, как у древних греков проходили</a:t>
            </a:r>
          </a:p>
          <a:p>
            <a:pPr algn="just"/>
            <a:r>
              <a:rPr lang="ru-RU" sz="2200" dirty="0" smtClean="0">
                <a:latin typeface="Times New Roman" pitchFamily="18" charset="0"/>
                <a:cs typeface="Times New Roman" pitchFamily="18" charset="0"/>
              </a:rPr>
              <a:t>состязания, которые теперь называются легкоатлетическими. Самым древним соревнованием считается бег.</a:t>
            </a:r>
          </a:p>
          <a:p>
            <a:endParaRPr lang="ru-RU" sz="2400" dirty="0"/>
          </a:p>
        </p:txBody>
      </p:sp>
      <p:pic>
        <p:nvPicPr>
          <p:cNvPr id="4" name="Рисунок 3" descr="9767123.jpg"/>
          <p:cNvPicPr>
            <a:picLocks noChangeAspect="1"/>
          </p:cNvPicPr>
          <p:nvPr/>
        </p:nvPicPr>
        <p:blipFill>
          <a:blip r:embed="rId2" cstate="screen"/>
          <a:stretch>
            <a:fillRect/>
          </a:stretch>
        </p:blipFill>
        <p:spPr>
          <a:xfrm>
            <a:off x="1785918" y="2214554"/>
            <a:ext cx="1941572" cy="3033706"/>
          </a:xfrm>
          <a:prstGeom prst="roundRect">
            <a:avLst/>
          </a:prstGeom>
          <a:ln w="28575">
            <a:solidFill>
              <a:schemeClr val="accent1"/>
            </a:solidFill>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4429124" y="2214554"/>
            <a:ext cx="4214842" cy="3139321"/>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Согласно одной из легенд, первые состязания были организованы Гераклом в честь победы над царем Авгием и проводились в беге между четырьмя братьями. По преданию, Геракл начертил место для начала бега, затем отмерил 600 ступней.   </a:t>
            </a:r>
            <a:endParaRPr lang="ru-RU" sz="2200" dirty="0">
              <a:latin typeface="Times New Roman" pitchFamily="18" charset="0"/>
              <a:cs typeface="Times New Roman" pitchFamily="18" charset="0"/>
            </a:endParaRPr>
          </a:p>
        </p:txBody>
      </p:sp>
      <p:pic>
        <p:nvPicPr>
          <p:cNvPr id="4" name="Рисунок 3" descr="греция.jpg"/>
          <p:cNvPicPr>
            <a:picLocks noChangeAspect="1"/>
          </p:cNvPicPr>
          <p:nvPr/>
        </p:nvPicPr>
        <p:blipFill>
          <a:blip r:embed="rId2" cstate="screen"/>
          <a:stretch>
            <a:fillRect/>
          </a:stretch>
        </p:blipFill>
        <p:spPr>
          <a:xfrm>
            <a:off x="1214414" y="2571744"/>
            <a:ext cx="2951991" cy="2031092"/>
          </a:xfrm>
          <a:prstGeom prst="roundRect">
            <a:avLst/>
          </a:prstGeom>
          <a:ln w="28575">
            <a:solidFill>
              <a:srgbClr val="5D5E99"/>
            </a:solidFill>
          </a:ln>
          <a:effectLst/>
        </p:spPr>
      </p:pic>
      <p:sp>
        <p:nvSpPr>
          <p:cNvPr id="5" name="Прямоугольник 4"/>
          <p:cNvSpPr/>
          <p:nvPr/>
        </p:nvSpPr>
        <p:spPr>
          <a:xfrm>
            <a:off x="1285852" y="5214950"/>
            <a:ext cx="7429552" cy="769441"/>
          </a:xfrm>
          <a:prstGeom prst="rect">
            <a:avLst/>
          </a:prstGeom>
        </p:spPr>
        <p:txBody>
          <a:bodyPr wrap="square">
            <a:spAutoFit/>
          </a:bodyPr>
          <a:lstStyle/>
          <a:p>
            <a:r>
              <a:rPr lang="ru-RU" sz="2200" dirty="0" smtClean="0">
                <a:solidFill>
                  <a:prstClr val="black"/>
                </a:solidFill>
                <a:latin typeface="Times New Roman" pitchFamily="18" charset="0"/>
                <a:cs typeface="Times New Roman" pitchFamily="18" charset="0"/>
              </a:rPr>
              <a:t>Эта дистанция стала длиной стадиона и называлась стадией (193 м).</a:t>
            </a:r>
            <a:endParaRPr lang="ru-RU" sz="2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TextBox 2"/>
          <p:cNvSpPr txBox="1"/>
          <p:nvPr/>
        </p:nvSpPr>
        <p:spPr>
          <a:xfrm>
            <a:off x="4214810" y="2214554"/>
            <a:ext cx="4357717" cy="3477875"/>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История легкой атлетики началась с соревнований в беге на Олимпийских играх  в Древней Греции (776 до н.э.) Программа </a:t>
            </a:r>
            <a:r>
              <a:rPr lang="en-US" sz="2000" dirty="0" smtClean="0">
                <a:latin typeface="Times New Roman" pitchFamily="18" charset="0"/>
                <a:cs typeface="Times New Roman" pitchFamily="18" charset="0"/>
              </a:rPr>
              <a:t>I </a:t>
            </a:r>
            <a:r>
              <a:rPr lang="ru-RU" sz="2000" dirty="0" smtClean="0">
                <a:latin typeface="Times New Roman" pitchFamily="18" charset="0"/>
                <a:cs typeface="Times New Roman" pitchFamily="18" charset="0"/>
              </a:rPr>
              <a:t>Олимпиады состояла всего из одной дисциплины - бег 193м (один стадий). Участвовали лишь мужчины, которым нельзя было даже обувать сандалии. Женщинам запрещалось не только участвовать, но и присутствовать. Победителей чтили не меньше ,чем богов</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descr="3f203d34621855cfb001362930c655da_w960_h2048.jpg"/>
          <p:cNvPicPr>
            <a:picLocks noChangeAspect="1"/>
          </p:cNvPicPr>
          <p:nvPr/>
        </p:nvPicPr>
        <p:blipFill>
          <a:blip r:embed="rId2" cstate="screen"/>
          <a:stretch>
            <a:fillRect/>
          </a:stretch>
        </p:blipFill>
        <p:spPr>
          <a:xfrm>
            <a:off x="1285852" y="2214554"/>
            <a:ext cx="2571768" cy="1828799"/>
          </a:xfrm>
          <a:prstGeom prst="roundRect">
            <a:avLst/>
          </a:prstGeom>
          <a:ln w="28575">
            <a:solidFill>
              <a:schemeClr val="accent1"/>
            </a:solidFill>
          </a:ln>
          <a:effectLst/>
        </p:spPr>
      </p:pic>
      <p:pic>
        <p:nvPicPr>
          <p:cNvPr id="5" name="Рисунок 4" descr="1.jpg"/>
          <p:cNvPicPr>
            <a:picLocks noChangeAspect="1"/>
          </p:cNvPicPr>
          <p:nvPr/>
        </p:nvPicPr>
        <p:blipFill>
          <a:blip r:embed="rId3" cstate="screen"/>
          <a:stretch>
            <a:fillRect/>
          </a:stretch>
        </p:blipFill>
        <p:spPr>
          <a:xfrm>
            <a:off x="1285852" y="4286256"/>
            <a:ext cx="2570400" cy="1567317"/>
          </a:xfrm>
          <a:prstGeom prst="roundRect">
            <a:avLst/>
          </a:prstGeom>
          <a:ln w="28575">
            <a:solidFill>
              <a:schemeClr val="accent1"/>
            </a:solidFill>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4" name="Рисунок 3" descr="0005-005-Olimpiada.jpg"/>
          <p:cNvPicPr>
            <a:picLocks noChangeAspect="1"/>
          </p:cNvPicPr>
          <p:nvPr/>
        </p:nvPicPr>
        <p:blipFill>
          <a:blip r:embed="rId2"/>
          <a:srcRect/>
          <a:stretch>
            <a:fillRect/>
          </a:stretch>
        </p:blipFill>
        <p:spPr>
          <a:xfrm>
            <a:off x="1285852" y="2643182"/>
            <a:ext cx="2187162" cy="2286016"/>
          </a:xfrm>
          <a:prstGeom prst="roundRect">
            <a:avLst/>
          </a:prstGeom>
          <a:ln w="28575">
            <a:solidFill>
              <a:schemeClr val="accent1"/>
            </a:solidFill>
          </a:ln>
          <a:effectLst/>
        </p:spPr>
      </p:pic>
      <p:sp>
        <p:nvSpPr>
          <p:cNvPr id="5" name="TextBox 4"/>
          <p:cNvSpPr txBox="1"/>
          <p:nvPr/>
        </p:nvSpPr>
        <p:spPr>
          <a:xfrm>
            <a:off x="4214810" y="2214554"/>
            <a:ext cx="4286280" cy="3477875"/>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Олимпийские игры проводились в     «священном» для греков округе Алтис, который назывался также Олимпия. Гордость Всей Олимпии была статуя Зевса, находящаяся в храме. Известно, что маленькие государства постоянно воевали друг с другом,  разорялись города, гибли плоды человеческого труда. </a:t>
            </a:r>
            <a:endParaRPr lang="ru-RU" sz="2200" dirty="0">
              <a:latin typeface="Times New Roman" pitchFamily="18" charset="0"/>
              <a:cs typeface="Times New Roman" pitchFamily="18" charset="0"/>
            </a:endParaRPr>
          </a:p>
        </p:txBody>
      </p:sp>
      <p:sp>
        <p:nvSpPr>
          <p:cNvPr id="7" name="Прямоугольник 6"/>
          <p:cNvSpPr/>
          <p:nvPr/>
        </p:nvSpPr>
        <p:spPr>
          <a:xfrm>
            <a:off x="1285852" y="5643578"/>
            <a:ext cx="7715304" cy="430887"/>
          </a:xfrm>
          <a:prstGeom prst="rect">
            <a:avLst/>
          </a:prstGeom>
        </p:spPr>
        <p:txBody>
          <a:bodyPr wrap="square">
            <a:spAutoFit/>
          </a:bodyPr>
          <a:lstStyle/>
          <a:p>
            <a:r>
              <a:rPr lang="ru-RU" sz="2200" dirty="0" smtClean="0">
                <a:solidFill>
                  <a:prstClr val="black"/>
                </a:solidFill>
                <a:latin typeface="Times New Roman" pitchFamily="18" charset="0"/>
                <a:cs typeface="Times New Roman" pitchFamily="18" charset="0"/>
              </a:rPr>
              <a:t>Стремление людей к миру было заложено в идеи Олимпиад.</a:t>
            </a:r>
            <a:endParaRPr lang="ru-RU" sz="2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8" name="Рисунок 7" descr="KLS_SPb_1913.jpeg"/>
          <p:cNvPicPr>
            <a:picLocks noChangeAspect="1"/>
          </p:cNvPicPr>
          <p:nvPr/>
        </p:nvPicPr>
        <p:blipFill>
          <a:blip r:embed="rId2" cstate="screen"/>
          <a:stretch>
            <a:fillRect/>
          </a:stretch>
        </p:blipFill>
        <p:spPr>
          <a:xfrm>
            <a:off x="1785918" y="2143116"/>
            <a:ext cx="2701524" cy="2052000"/>
          </a:xfrm>
          <a:prstGeom prst="roundRect">
            <a:avLst/>
          </a:prstGeom>
          <a:ln w="28575">
            <a:solidFill>
              <a:schemeClr val="accent1"/>
            </a:solidFill>
          </a:ln>
          <a:effectLst/>
        </p:spPr>
      </p:pic>
      <p:pic>
        <p:nvPicPr>
          <p:cNvPr id="9" name="Рисунок 8" descr="large.jpg"/>
          <p:cNvPicPr>
            <a:picLocks noChangeAspect="1"/>
          </p:cNvPicPr>
          <p:nvPr/>
        </p:nvPicPr>
        <p:blipFill>
          <a:blip r:embed="rId3"/>
          <a:stretch>
            <a:fillRect/>
          </a:stretch>
        </p:blipFill>
        <p:spPr>
          <a:xfrm>
            <a:off x="5929322" y="2143116"/>
            <a:ext cx="1860070" cy="2052000"/>
          </a:xfrm>
          <a:prstGeom prst="roundRect">
            <a:avLst/>
          </a:prstGeom>
          <a:ln w="28575">
            <a:solidFill>
              <a:schemeClr val="accent1"/>
            </a:solidFill>
          </a:ln>
          <a:effectLst/>
        </p:spPr>
      </p:pic>
      <p:sp>
        <p:nvSpPr>
          <p:cNvPr id="10" name="Прямоугольник 9"/>
          <p:cNvSpPr/>
          <p:nvPr/>
        </p:nvSpPr>
        <p:spPr>
          <a:xfrm>
            <a:off x="1285852" y="4357694"/>
            <a:ext cx="7500990" cy="1785104"/>
          </a:xfrm>
          <a:prstGeom prst="rect">
            <a:avLst/>
          </a:prstGeom>
        </p:spPr>
        <p:txBody>
          <a:bodyPr wrap="square">
            <a:spAutoFit/>
          </a:bodyPr>
          <a:lstStyle/>
          <a:p>
            <a:pPr algn="just"/>
            <a:r>
              <a:rPr lang="ru-RU" sz="2200" dirty="0" smtClean="0">
                <a:latin typeface="Times New Roman" pitchFamily="18" charset="0"/>
                <a:cs typeface="Times New Roman" pitchFamily="18" charset="0"/>
              </a:rPr>
              <a:t>Официальной датой рождения легкой атлетики в России принято считать 1888г.  Группа молодых людей создала кружок любителей бега под Петербургом и провели первые соревнования по бегу. В 1911г. был создан  Всероссийский союз любителей легкой атлетики. </a:t>
            </a:r>
            <a:endParaRPr lang="ru-RU"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432000"/>
            <a:ext cx="5718104" cy="132343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ОТ  ИСТОКОВ  -</a:t>
            </a:r>
          </a:p>
          <a:p>
            <a:pPr algn="ctr"/>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  СОВРЕМЕННОСТИ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8" name="Рисунок 7" descr="Sloneczna-Olimpiada.jpg"/>
          <p:cNvPicPr>
            <a:picLocks noChangeAspect="1"/>
          </p:cNvPicPr>
          <p:nvPr/>
        </p:nvPicPr>
        <p:blipFill>
          <a:blip r:embed="rId2"/>
          <a:stretch>
            <a:fillRect/>
          </a:stretch>
        </p:blipFill>
        <p:spPr>
          <a:xfrm>
            <a:off x="2000232" y="2142000"/>
            <a:ext cx="2405596" cy="1853147"/>
          </a:xfrm>
          <a:prstGeom prst="roundRect">
            <a:avLst/>
          </a:prstGeom>
          <a:ln w="28575">
            <a:solidFill>
              <a:schemeClr val="accent1"/>
            </a:solidFill>
          </a:ln>
          <a:effectLst/>
        </p:spPr>
      </p:pic>
      <p:pic>
        <p:nvPicPr>
          <p:cNvPr id="9" name="Рисунок 8" descr="mstockholm1.jpg"/>
          <p:cNvPicPr>
            <a:picLocks noChangeAspect="1"/>
          </p:cNvPicPr>
          <p:nvPr/>
        </p:nvPicPr>
        <p:blipFill>
          <a:blip r:embed="rId3" cstate="screen"/>
          <a:srcRect/>
          <a:stretch>
            <a:fillRect/>
          </a:stretch>
        </p:blipFill>
        <p:spPr>
          <a:xfrm>
            <a:off x="5786446" y="2143116"/>
            <a:ext cx="1854000" cy="1854000"/>
          </a:xfrm>
          <a:prstGeom prst="ellipse">
            <a:avLst/>
          </a:prstGeom>
          <a:ln w="28575">
            <a:solidFill>
              <a:schemeClr val="accent1"/>
            </a:solidFill>
          </a:ln>
          <a:effectLst/>
        </p:spPr>
      </p:pic>
      <p:sp>
        <p:nvSpPr>
          <p:cNvPr id="10" name="Прямоугольник 9"/>
          <p:cNvSpPr/>
          <p:nvPr/>
        </p:nvSpPr>
        <p:spPr>
          <a:xfrm>
            <a:off x="1214414" y="4143380"/>
            <a:ext cx="7643866" cy="2123658"/>
          </a:xfrm>
          <a:prstGeom prst="rect">
            <a:avLst/>
          </a:prstGeom>
        </p:spPr>
        <p:txBody>
          <a:bodyPr wrap="square">
            <a:spAutoFit/>
          </a:bodyPr>
          <a:lstStyle/>
          <a:p>
            <a:pPr algn="just"/>
            <a:r>
              <a:rPr lang="ru-RU" sz="2200" dirty="0" smtClean="0">
                <a:latin typeface="Times New Roman" pitchFamily="18" charset="0"/>
                <a:cs typeface="Times New Roman" pitchFamily="18" charset="0"/>
              </a:rPr>
              <a:t>Несмотря на то, что первые современные Олимпийские игры состоялись в 1896 году, русские легкоатлеты только в 1912 г. впервые приняли участие в Олимпийских играх. В программу этих Игр было включено 12 легкоатлетических дисциплин. </a:t>
            </a:r>
          </a:p>
          <a:p>
            <a:pPr algn="just"/>
            <a:r>
              <a:rPr lang="ru-RU" sz="2200" dirty="0" smtClean="0">
                <a:latin typeface="Times New Roman" pitchFamily="18" charset="0"/>
                <a:cs typeface="Times New Roman" pitchFamily="18" charset="0"/>
              </a:rPr>
              <a:t>С этого момента началась славная история легкой атлетики нашей страны.</a:t>
            </a:r>
            <a:endParaRPr lang="ru-RU"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62407576_Avilov.jpg"/>
          <p:cNvPicPr>
            <a:picLocks noChangeAspect="1"/>
          </p:cNvPicPr>
          <p:nvPr/>
        </p:nvPicPr>
        <p:blipFill>
          <a:blip r:embed="rId2"/>
          <a:stretch>
            <a:fillRect/>
          </a:stretch>
        </p:blipFill>
        <p:spPr>
          <a:xfrm>
            <a:off x="3000364" y="2143116"/>
            <a:ext cx="1409702" cy="1855709"/>
          </a:xfrm>
          <a:prstGeom prst="roundRect">
            <a:avLst/>
          </a:prstGeom>
          <a:ln w="28575">
            <a:solidFill>
              <a:schemeClr val="accent1"/>
            </a:solidFill>
          </a:ln>
          <a:effectLst/>
        </p:spPr>
      </p:pic>
      <p:pic>
        <p:nvPicPr>
          <p:cNvPr id="16" name="Рисунок 15" descr="MaureenGardnerWinsHeatTwoOfWomens80mHurdles.jpg"/>
          <p:cNvPicPr>
            <a:picLocks noChangeAspect="1"/>
          </p:cNvPicPr>
          <p:nvPr/>
        </p:nvPicPr>
        <p:blipFill>
          <a:blip r:embed="rId3" cstate="screen">
            <a:grayscl/>
            <a:lum bright="10000" contrast="20000"/>
          </a:blip>
          <a:stretch>
            <a:fillRect/>
          </a:stretch>
        </p:blipFill>
        <p:spPr>
          <a:xfrm>
            <a:off x="1285852" y="3357562"/>
            <a:ext cx="1802016" cy="1428741"/>
          </a:xfrm>
          <a:prstGeom prst="roundRect">
            <a:avLst/>
          </a:prstGeom>
          <a:ln w="28575">
            <a:solidFill>
              <a:schemeClr val="accent1"/>
            </a:solidFill>
          </a:ln>
          <a:effectLst/>
        </p:spPr>
      </p:pic>
      <p:pic>
        <p:nvPicPr>
          <p:cNvPr id="13" name="Рисунок 12" descr="preview_1358261964.jpg"/>
          <p:cNvPicPr>
            <a:picLocks noChangeAspect="1"/>
          </p:cNvPicPr>
          <p:nvPr/>
        </p:nvPicPr>
        <p:blipFill>
          <a:blip r:embed="rId4" cstate="screen">
            <a:lum contrast="10000"/>
          </a:blip>
          <a:stretch>
            <a:fillRect/>
          </a:stretch>
        </p:blipFill>
        <p:spPr>
          <a:xfrm>
            <a:off x="2571736" y="4214818"/>
            <a:ext cx="1879863" cy="1357302"/>
          </a:xfrm>
          <a:prstGeom prst="roundRect">
            <a:avLst/>
          </a:prstGeom>
          <a:ln w="28575">
            <a:solidFill>
              <a:schemeClr val="accent1"/>
            </a:solidFill>
          </a:ln>
        </p:spPr>
      </p:pic>
      <p:sp>
        <p:nvSpPr>
          <p:cNvPr id="6" name="TextBox 5"/>
          <p:cNvSpPr txBox="1"/>
          <p:nvPr/>
        </p:nvSpPr>
        <p:spPr>
          <a:xfrm>
            <a:off x="1440000" y="432000"/>
            <a:ext cx="7261603" cy="707886"/>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ОНИ  ТВОРИЛИ  ИСТОРИЮ</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Прямоугольник 7"/>
          <p:cNvSpPr/>
          <p:nvPr/>
        </p:nvSpPr>
        <p:spPr>
          <a:xfrm>
            <a:off x="4643438" y="1928802"/>
            <a:ext cx="4214842" cy="3816429"/>
          </a:xfrm>
          <a:prstGeom prst="rect">
            <a:avLst/>
          </a:prstGeom>
        </p:spPr>
        <p:txBody>
          <a:bodyPr wrap="square">
            <a:spAutoFit/>
          </a:bodyPr>
          <a:lstStyle/>
          <a:p>
            <a:r>
              <a:rPr lang="ru-RU" sz="2200" dirty="0" smtClean="0">
                <a:latin typeface="Times New Roman" pitchFamily="18" charset="0"/>
                <a:cs typeface="Times New Roman" pitchFamily="18" charset="0"/>
              </a:rPr>
              <a:t>История хранит много громких имен спортсменов ставшими</a:t>
            </a:r>
          </a:p>
          <a:p>
            <a:r>
              <a:rPr lang="ru-RU" sz="2200" dirty="0" smtClean="0">
                <a:latin typeface="Times New Roman" pitchFamily="18" charset="0"/>
                <a:cs typeface="Times New Roman" pitchFamily="18" charset="0"/>
              </a:rPr>
              <a:t>звездами международного масштаба - братья Знаменские, </a:t>
            </a:r>
          </a:p>
          <a:p>
            <a:r>
              <a:rPr lang="ru-RU" sz="2200" dirty="0" smtClean="0">
                <a:latin typeface="Times New Roman" pitchFamily="18" charset="0"/>
                <a:cs typeface="Times New Roman" pitchFamily="18" charset="0"/>
              </a:rPr>
              <a:t>Сергей  </a:t>
            </a:r>
            <a:r>
              <a:rPr lang="ru-RU" sz="2200" dirty="0" err="1" smtClean="0">
                <a:latin typeface="Times New Roman" pitchFamily="18" charset="0"/>
                <a:cs typeface="Times New Roman" pitchFamily="18" charset="0"/>
              </a:rPr>
              <a:t>Бубка</a:t>
            </a:r>
            <a:r>
              <a:rPr lang="ru-RU" sz="2200" dirty="0" smtClean="0">
                <a:latin typeface="Times New Roman" pitchFamily="18" charset="0"/>
                <a:cs typeface="Times New Roman" pitchFamily="18" charset="0"/>
              </a:rPr>
              <a:t>,  Валерий Брумель, </a:t>
            </a:r>
          </a:p>
          <a:p>
            <a:r>
              <a:rPr lang="ru-RU" sz="2200" dirty="0" smtClean="0">
                <a:latin typeface="Times New Roman" pitchFamily="18" charset="0"/>
                <a:cs typeface="Times New Roman" pitchFamily="18" charset="0"/>
              </a:rPr>
              <a:t>Татьяна  </a:t>
            </a:r>
            <a:r>
              <a:rPr lang="ru-RU" sz="2200" dirty="0" err="1" smtClean="0">
                <a:latin typeface="Times New Roman" pitchFamily="18" charset="0"/>
                <a:cs typeface="Times New Roman" pitchFamily="18" charset="0"/>
              </a:rPr>
              <a:t>Казанкина</a:t>
            </a:r>
            <a:r>
              <a:rPr lang="ru-RU" sz="2200" dirty="0" smtClean="0">
                <a:latin typeface="Times New Roman" pitchFamily="18" charset="0"/>
                <a:cs typeface="Times New Roman" pitchFamily="18" charset="0"/>
              </a:rPr>
              <a:t>,  Владимир Куц, Нина Пономарева,  Петр Болотников и многие другие. </a:t>
            </a:r>
          </a:p>
          <a:p>
            <a:r>
              <a:rPr lang="ru-RU" sz="2200" dirty="0" smtClean="0">
                <a:latin typeface="Times New Roman" pitchFamily="18" charset="0"/>
                <a:cs typeface="Times New Roman" pitchFamily="18" charset="0"/>
              </a:rPr>
              <a:t>Все они вошли в историю мировой легкой атлетики.</a:t>
            </a:r>
          </a:p>
          <a:p>
            <a:endParaRPr lang="ru-RU" sz="2200" dirty="0" smtClean="0">
              <a:latin typeface="Times New Roman" pitchFamily="18" charset="0"/>
              <a:cs typeface="Times New Roman" pitchFamily="18" charset="0"/>
            </a:endParaRPr>
          </a:p>
        </p:txBody>
      </p:sp>
      <p:pic>
        <p:nvPicPr>
          <p:cNvPr id="11" name="Рисунок 10" descr="1376640677_1-zdorovyy-chel.jpg"/>
          <p:cNvPicPr>
            <a:picLocks noChangeAspect="1"/>
          </p:cNvPicPr>
          <p:nvPr/>
        </p:nvPicPr>
        <p:blipFill>
          <a:blip r:embed="rId5" cstate="screen">
            <a:lum contrast="10000"/>
          </a:blip>
          <a:srcRect/>
          <a:stretch>
            <a:fillRect/>
          </a:stretch>
        </p:blipFill>
        <p:spPr>
          <a:xfrm>
            <a:off x="1285852" y="4929198"/>
            <a:ext cx="1928826" cy="1338258"/>
          </a:xfrm>
          <a:prstGeom prst="roundRect">
            <a:avLst/>
          </a:prstGeom>
          <a:ln w="28575">
            <a:solidFill>
              <a:schemeClr val="accent1"/>
            </a:solidFill>
          </a:ln>
        </p:spPr>
      </p:pic>
      <p:pic>
        <p:nvPicPr>
          <p:cNvPr id="9" name="Рисунок 8" descr="0_9b118_cfda6a80_XXL.jpg"/>
          <p:cNvPicPr>
            <a:picLocks noChangeAspect="1"/>
          </p:cNvPicPr>
          <p:nvPr/>
        </p:nvPicPr>
        <p:blipFill>
          <a:blip r:embed="rId6">
            <a:lum bright="10000"/>
          </a:blip>
          <a:stretch>
            <a:fillRect/>
          </a:stretch>
        </p:blipFill>
        <p:spPr>
          <a:xfrm>
            <a:off x="1285852" y="1857364"/>
            <a:ext cx="1928826" cy="1324184"/>
          </a:xfrm>
          <a:prstGeom prst="roundRect">
            <a:avLst/>
          </a:prstGeom>
          <a:ln w="28575">
            <a:solidFill>
              <a:schemeClr val="accent1"/>
            </a:solidFill>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3080</TotalTime>
  <Words>1216</Words>
  <Application>Microsoft Office PowerPoint</Application>
  <PresentationFormat>Экран (4:3)</PresentationFormat>
  <Paragraphs>90</Paragraphs>
  <Slides>23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Галина</cp:lastModifiedBy>
  <cp:revision>332</cp:revision>
  <dcterms:created xsi:type="dcterms:W3CDTF">2015-12-25T10:59:35Z</dcterms:created>
  <dcterms:modified xsi:type="dcterms:W3CDTF">2016-03-20T08:20:09Z</dcterms:modified>
</cp:coreProperties>
</file>