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338" r:id="rId2"/>
    <p:sldId id="256" r:id="rId3"/>
    <p:sldId id="336" r:id="rId4"/>
    <p:sldId id="258" r:id="rId5"/>
    <p:sldId id="261" r:id="rId6"/>
    <p:sldId id="272" r:id="rId7"/>
    <p:sldId id="316" r:id="rId8"/>
    <p:sldId id="324" r:id="rId9"/>
    <p:sldId id="325" r:id="rId10"/>
    <p:sldId id="326" r:id="rId11"/>
    <p:sldId id="327" r:id="rId12"/>
    <p:sldId id="328" r:id="rId13"/>
    <p:sldId id="329" r:id="rId14"/>
    <p:sldId id="330" r:id="rId15"/>
    <p:sldId id="331" r:id="rId16"/>
    <p:sldId id="332" r:id="rId17"/>
    <p:sldId id="333" r:id="rId18"/>
    <p:sldId id="337" r:id="rId19"/>
    <p:sldId id="335" r:id="rId20"/>
    <p:sldId id="334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Rg st="1" end="20"/>
    <p:penClr>
      <a:srgbClr val="FF0000"/>
    </p:penClr>
  </p:showPr>
  <p:clrMru>
    <a:srgbClr val="990033"/>
    <a:srgbClr val="FF5050"/>
    <a:srgbClr val="FFFFFF"/>
    <a:srgbClr val="000000"/>
    <a:srgbClr val="FFCCFF"/>
    <a:srgbClr val="663300"/>
    <a:srgbClr val="8A4500"/>
    <a:srgbClr val="57578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7" autoAdjust="0"/>
    <p:restoredTop sz="94691" autoAdjust="0"/>
  </p:normalViewPr>
  <p:slideViewPr>
    <p:cSldViewPr>
      <p:cViewPr varScale="1">
        <p:scale>
          <a:sx n="86" d="100"/>
          <a:sy n="86" d="100"/>
        </p:scale>
        <p:origin x="-105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553D3-5298-469F-86BD-59DF14789F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E4E94-C8C4-4E64-B669-7CB3121048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BFA56-33E0-4002-8E81-9D7740A59F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3C727-8564-49CE-90D9-B948AF65D3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EB0B4-83C7-4DE4-AF2F-670DA16AA4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85F0E-3BD2-4E31-9DC4-FC8B4B9E37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FC9CE-3C5C-4F7D-8C16-2FA09DCE34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55873-7136-4596-B132-936B9BBEC1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4D71B-772A-49BF-BD6B-C9703EDA28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3DC6F-DABC-4349-81A4-ADB0FA5DA2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D9347-801A-49F8-8FB7-23E14D1F81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66E75D57-6904-4994-B18E-D0F6DF723C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54;&#1050;&#1057;&#1040;&#1053;&#1040;\&#1084;&#1091;&#1079;&#1099;&#1082;&#1072;%20&#1084;&#1086;&#1103;\&#1076;&#1077;&#1090;&#1089;&#1082;&#1080;&#1077;\&#1044;&#1077;&#1090;&#1089;&#1082;&#1080;&#1077;%20&#1087;&#1077;&#1089;&#1085;&#1080;%20-%20&#1052;&#1072;&#1084;&#1072;%20-%20&#1083;&#1091;&#1095;&#1096;&#1080;&#1081;%20&#1076;&#1088;&#1091;&#1075;.mp3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preobrazenie.ucoz.ru/forum/30-1745-1" TargetMode="External"/><Relationship Id="rId3" Type="http://schemas.openxmlformats.org/officeDocument/2006/relationships/hyperlink" Target="http://www.detkityumen.ru/forum/thread/255096/" TargetMode="External"/><Relationship Id="rId7" Type="http://schemas.openxmlformats.org/officeDocument/2006/relationships/hyperlink" Target="http://afisha.westsib.ru/action/view/10653" TargetMode="External"/><Relationship Id="rId2" Type="http://schemas.openxmlformats.org/officeDocument/2006/relationships/hyperlink" Target="http://zatosvetly.ru/city/socs/obrazovanie/dopolnitelnie_organizacii/hydogestvennaa_shkola/novosti_hydogestvennaa_shkola/index.php?ELEMENT_ID=2941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rostovtsum.ru/?jn=skachat-stsenariy-na-den-materi" TargetMode="External"/><Relationship Id="rId11" Type="http://schemas.openxmlformats.org/officeDocument/2006/relationships/hyperlink" Target="http://www.playcast.ru/view/2405547/312b08825f9a2c0f46c971c990bab1bcd2d11778pl" TargetMode="External"/><Relationship Id="rId5" Type="http://schemas.openxmlformats.org/officeDocument/2006/relationships/hyperlink" Target="http://www.&#1088;&#1086;&#1089;&#1103;&#1084;&#1072;.&#1088;&#1092;/news/2012/05/12/382582" TargetMode="External"/><Relationship Id="rId10" Type="http://schemas.openxmlformats.org/officeDocument/2006/relationships/hyperlink" Target="http://kozhuhovo.com/forum/viewtopic.php?t=15365" TargetMode="External"/><Relationship Id="rId4" Type="http://schemas.openxmlformats.org/officeDocument/2006/relationships/hyperlink" Target="http://thesims3.ru/forum/33-5546-43" TargetMode="External"/><Relationship Id="rId9" Type="http://schemas.openxmlformats.org/officeDocument/2006/relationships/hyperlink" Target="http://hugsforyou.ucoz.co.uk/blog/den_materi_2010_rezh_darren_linn_bousman_smotret_na_meta_foto/2013-06-03-26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WINDOWS\Desktop\&#1087;&#1088;&#1080;&#1079;&#1077;&#1085;&#1090;&#1072;&#1094;&#1080;&#1103;%20&#1086;%20&#1084;&#1072;&#1084;&#1077;\konfere258.wav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WINDOWS\Desktop\&#1087;&#1088;&#1080;&#1079;&#1077;&#1085;&#1090;&#1072;&#1094;&#1080;&#1103;%20&#1086;%20&#1084;&#1072;&#1084;&#1077;\konfere261.wav" TargetMode="Externa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WINDOWS\Desktop\&#1087;&#1088;&#1080;&#1079;&#1077;&#1085;&#1090;&#1072;&#1094;&#1080;&#1103;%20&#1086;%20&#1084;&#1072;&#1084;&#1077;\konfere272.wav" TargetMode="Externa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WINDOWS\Desktop\&#1087;&#1088;&#1080;&#1079;&#1077;&#1085;&#1090;&#1072;&#1094;&#1080;&#1103;%20&#1086;%20&#1084;&#1072;&#1084;&#1077;\konfere316.wav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3096343"/>
          </a:xfrm>
        </p:spPr>
        <p:txBody>
          <a:bodyPr/>
          <a:lstStyle/>
          <a:p>
            <a:r>
              <a:rPr lang="ru-RU" sz="3600" dirty="0" smtClean="0">
                <a:solidFill>
                  <a:srgbClr val="C00000"/>
                </a:solidFill>
              </a:rPr>
              <a:t>Методическая </a:t>
            </a:r>
            <a:r>
              <a:rPr lang="ru-RU" sz="3600" smtClean="0">
                <a:solidFill>
                  <a:srgbClr val="C00000"/>
                </a:solidFill>
              </a:rPr>
              <a:t>разработка занятия по </a:t>
            </a:r>
            <a:r>
              <a:rPr lang="ru-RU" sz="3600" dirty="0" smtClean="0">
                <a:solidFill>
                  <a:srgbClr val="C00000"/>
                </a:solidFill>
              </a:rPr>
              <a:t>теме : </a:t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>«МАМА»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365104"/>
            <a:ext cx="6400800" cy="1872208"/>
          </a:xfrm>
        </p:spPr>
        <p:txBody>
          <a:bodyPr/>
          <a:lstStyle/>
          <a:p>
            <a:r>
              <a:rPr lang="ru-RU" sz="1800" dirty="0" smtClean="0">
                <a:solidFill>
                  <a:srgbClr val="C00000"/>
                </a:solidFill>
              </a:rPr>
              <a:t>Автор : Гусейнова </a:t>
            </a:r>
            <a:r>
              <a:rPr lang="ru-RU" sz="1800" dirty="0" err="1" smtClean="0">
                <a:solidFill>
                  <a:srgbClr val="C00000"/>
                </a:solidFill>
              </a:rPr>
              <a:t>Зарема</a:t>
            </a:r>
            <a:r>
              <a:rPr lang="ru-RU" sz="1800" dirty="0" smtClean="0">
                <a:solidFill>
                  <a:srgbClr val="C00000"/>
                </a:solidFill>
              </a:rPr>
              <a:t> </a:t>
            </a:r>
            <a:r>
              <a:rPr lang="ru-RU" sz="1800" dirty="0" err="1" smtClean="0">
                <a:solidFill>
                  <a:srgbClr val="C00000"/>
                </a:solidFill>
              </a:rPr>
              <a:t>Ахмедхановна</a:t>
            </a:r>
            <a:r>
              <a:rPr lang="ru-RU" sz="1800" dirty="0" smtClean="0">
                <a:solidFill>
                  <a:srgbClr val="C00000"/>
                </a:solidFill>
              </a:rPr>
              <a:t> , </a:t>
            </a:r>
          </a:p>
          <a:p>
            <a:r>
              <a:rPr lang="ru-RU" sz="1800" dirty="0" smtClean="0">
                <a:solidFill>
                  <a:srgbClr val="C00000"/>
                </a:solidFill>
              </a:rPr>
              <a:t>воспитатель </a:t>
            </a:r>
          </a:p>
          <a:p>
            <a:r>
              <a:rPr lang="ru-RU" sz="1800" dirty="0" smtClean="0">
                <a:solidFill>
                  <a:srgbClr val="C00000"/>
                </a:solidFill>
              </a:rPr>
              <a:t>ГПД ГБОУ СОШ №72</a:t>
            </a:r>
            <a:endParaRPr lang="ru-RU" sz="1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772400" cy="1512168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ЕСЛИ МАМА ПОЦЕЛУЕТ…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764704"/>
            <a:ext cx="8099177" cy="2952328"/>
          </a:xfrm>
        </p:spPr>
        <p:txBody>
          <a:bodyPr/>
          <a:lstStyle/>
          <a:p>
            <a:r>
              <a:rPr lang="ru-RU" sz="2400" dirty="0" smtClean="0"/>
              <a:t>Мама, как волшебница:</a:t>
            </a:r>
            <a:br>
              <a:rPr lang="ru-RU" sz="2400" dirty="0" smtClean="0"/>
            </a:br>
            <a:r>
              <a:rPr lang="ru-RU" sz="2400" dirty="0" smtClean="0"/>
              <a:t>Если улыбается –</a:t>
            </a:r>
            <a:br>
              <a:rPr lang="ru-RU" sz="2400" dirty="0" smtClean="0"/>
            </a:br>
            <a:r>
              <a:rPr lang="ru-RU" sz="2400" dirty="0" smtClean="0"/>
              <a:t>Каждое желание у меня сбывается.</a:t>
            </a:r>
            <a:br>
              <a:rPr lang="ru-RU" sz="2400" dirty="0" smtClean="0"/>
            </a:br>
            <a:r>
              <a:rPr lang="ru-RU" sz="2400" dirty="0" smtClean="0"/>
              <a:t>Поцелует мама – плохое забывается.</a:t>
            </a:r>
            <a:br>
              <a:rPr lang="ru-RU" sz="2400" dirty="0" smtClean="0"/>
            </a:br>
            <a:r>
              <a:rPr lang="ru-RU" sz="2400" dirty="0" smtClean="0"/>
              <a:t>Новый день, весёлый день</a:t>
            </a:r>
            <a:br>
              <a:rPr lang="ru-RU" sz="2400" dirty="0" smtClean="0"/>
            </a:br>
            <a:r>
              <a:rPr lang="ru-RU" sz="2400" dirty="0" smtClean="0"/>
              <a:t>С мамой начинается.</a:t>
            </a:r>
          </a:p>
          <a:p>
            <a:endParaRPr lang="ru-RU" dirty="0"/>
          </a:p>
        </p:txBody>
      </p:sp>
      <p:pic>
        <p:nvPicPr>
          <p:cNvPr id="1027" name="Picture 3" descr="C:\Users\Зарема\Desktop\yw3JdVjdBP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212976"/>
            <a:ext cx="4812334" cy="320291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16632"/>
            <a:ext cx="7772400" cy="936103"/>
          </a:xfrm>
        </p:spPr>
        <p:txBody>
          <a:bodyPr/>
          <a:lstStyle/>
          <a:p>
            <a:r>
              <a:rPr lang="ru-RU" dirty="0" smtClean="0"/>
              <a:t>           День матери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124744"/>
            <a:ext cx="7772400" cy="5328592"/>
          </a:xfrm>
        </p:spPr>
        <p:txBody>
          <a:bodyPr/>
          <a:lstStyle/>
          <a:p>
            <a:r>
              <a:rPr lang="ru-RU" sz="1200" dirty="0" smtClean="0"/>
              <a:t>День Матери – международный праздник. В этот день принято поздравлять матерей и беременных женщин, в отличие от Международного женского дня, когда поздравляют всех женщин. В разных странах этот день приходится на разные даты, в основном этот праздник отмечается каждое второе воскресение мая.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В России же праздник «День Матери» отмечается в последнее ноябрьское воскресенье. В России это ещё очень молодой праздник, ему только 10 и празднуется он только с 1998 году. Главное назначение этого праздника – особо отметить роль самого главного человека в нашей жизни главного – Матери.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Празднование Дня Матери уходит своими корнями в глубину веков. Вот как он зарождался в других странах.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С XVII – XIX века в Великобритании отмечалось так называемое «Материнское воскресенье» - четвертое воскресенье Великого поста, посвященное чествованию матерей по всей стране.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В США День Матери впервые был публично поддержан известной американкой Джулией Уорд </a:t>
            </a:r>
            <a:r>
              <a:rPr lang="ru-RU" sz="1200" dirty="0" err="1" smtClean="0"/>
              <a:t>Хоув</a:t>
            </a:r>
            <a:r>
              <a:rPr lang="ru-RU" sz="1200" dirty="0" smtClean="0"/>
              <a:t> в 1872 году, но к сожалению, она не нашла широкой поддержки ни в США, ни в других странах.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В 1907 году американка Анна Джарвис из Филадельфии выступила с инициативой отмечать этот праздник, она написала письма в государственные учреждения и выдающимся личностям с тем, чтобы посвятить один день в году матерям. И вначале в штате </a:t>
            </a:r>
            <a:r>
              <a:rPr lang="ru-RU" sz="1200" dirty="0" err="1" smtClean="0"/>
              <a:t>Вирджиния</a:t>
            </a:r>
            <a:r>
              <a:rPr lang="ru-RU" sz="1200" dirty="0" smtClean="0"/>
              <a:t> (1910 г.), а потом и президентом США </a:t>
            </a:r>
            <a:r>
              <a:rPr lang="ru-RU" sz="1200" dirty="0" err="1" smtClean="0"/>
              <a:t>Видро</a:t>
            </a:r>
            <a:r>
              <a:rPr lang="ru-RU" sz="1200" dirty="0" smtClean="0"/>
              <a:t> Вильсоном (в 1914 г.) было объявлено второе воскресенье мая национальным праздником в честь всех американских матерей.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Вслед за США второе воскресенье мая объявили 23 страны, а еще более 30 стран отмечают этот праздник в другие дни.</a:t>
            </a:r>
          </a:p>
          <a:p>
            <a:r>
              <a:rPr lang="ru-RU" sz="800" dirty="0" smtClean="0"/>
              <a:t/>
            </a:r>
            <a:br>
              <a:rPr lang="ru-RU" sz="800" dirty="0" smtClean="0"/>
            </a:br>
            <a:endParaRPr lang="ru-RU" sz="800" dirty="0" smtClean="0"/>
          </a:p>
          <a:p>
            <a:endParaRPr lang="ru-RU" sz="800" dirty="0"/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88641"/>
            <a:ext cx="7772400" cy="792088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ПРИЗНАНИЕ МАМЕ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980729"/>
            <a:ext cx="7772400" cy="3384376"/>
          </a:xfrm>
        </p:spPr>
        <p:txBody>
          <a:bodyPr/>
          <a:lstStyle/>
          <a:p>
            <a:r>
              <a:rPr lang="ru-RU" dirty="0" smtClean="0"/>
              <a:t>Люблю тебя мама, за что я не знаю,</a:t>
            </a:r>
          </a:p>
          <a:p>
            <a:r>
              <a:rPr lang="ru-RU" dirty="0" smtClean="0"/>
              <a:t>Наверно, за то, что живу и мечтаю,</a:t>
            </a:r>
          </a:p>
          <a:p>
            <a:r>
              <a:rPr lang="ru-RU" dirty="0" smtClean="0"/>
              <a:t>И радуюсь солнцу, и светлому дню.</a:t>
            </a:r>
          </a:p>
          <a:p>
            <a:r>
              <a:rPr lang="ru-RU" dirty="0" smtClean="0"/>
              <a:t>За что тебя я, родная, люблю?</a:t>
            </a:r>
          </a:p>
          <a:p>
            <a:r>
              <a:rPr lang="ru-RU" dirty="0" smtClean="0"/>
              <a:t>За небо, за ветер, за воздух вокруг.</a:t>
            </a:r>
          </a:p>
          <a:p>
            <a:r>
              <a:rPr lang="ru-RU" dirty="0" smtClean="0"/>
              <a:t>Люблю тебя, мама,</a:t>
            </a:r>
          </a:p>
          <a:p>
            <a:r>
              <a:rPr lang="ru-RU" dirty="0" smtClean="0"/>
              <a:t>Ты – лучший мой друг.</a:t>
            </a:r>
          </a:p>
          <a:p>
            <a:endParaRPr lang="ru-RU" sz="1100" dirty="0"/>
          </a:p>
        </p:txBody>
      </p:sp>
      <p:pic>
        <p:nvPicPr>
          <p:cNvPr id="7170" name="Picture 2" descr="C:\Users\Зарема\Desktop\problemy-materi-i-docheri-500x33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573016"/>
            <a:ext cx="4699422" cy="312041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2656"/>
            <a:ext cx="7772400" cy="1008111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Поздравление МАМЕ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836712"/>
            <a:ext cx="7772400" cy="3600399"/>
          </a:xfrm>
        </p:spPr>
        <p:txBody>
          <a:bodyPr/>
          <a:lstStyle/>
          <a:p>
            <a:r>
              <a:rPr lang="ru-RU" dirty="0" smtClean="0"/>
              <a:t>Дорогие наши мамы,</a:t>
            </a:r>
            <a:br>
              <a:rPr lang="ru-RU" dirty="0" smtClean="0"/>
            </a:br>
            <a:r>
              <a:rPr lang="ru-RU" dirty="0" smtClean="0"/>
              <a:t>Вам спасибо, что вы есть!</a:t>
            </a:r>
            <a:br>
              <a:rPr lang="ru-RU" dirty="0" smtClean="0"/>
            </a:br>
            <a:r>
              <a:rPr lang="ru-RU" dirty="0" smtClean="0"/>
              <a:t>Что прилежно воспитали,</a:t>
            </a:r>
            <a:br>
              <a:rPr lang="ru-RU" dirty="0" smtClean="0"/>
            </a:br>
            <a:r>
              <a:rPr lang="ru-RU" dirty="0" smtClean="0"/>
              <a:t>Там, где нужно, отругали,</a:t>
            </a:r>
            <a:br>
              <a:rPr lang="ru-RU" dirty="0" smtClean="0"/>
            </a:br>
            <a:r>
              <a:rPr lang="ru-RU" dirty="0" smtClean="0"/>
              <a:t>В неудачах утешали,</a:t>
            </a:r>
            <a:br>
              <a:rPr lang="ru-RU" dirty="0" smtClean="0"/>
            </a:br>
            <a:r>
              <a:rPr lang="ru-RU" dirty="0" smtClean="0"/>
              <a:t>Объяснив, что нет печали.</a:t>
            </a:r>
            <a:br>
              <a:rPr lang="ru-RU" dirty="0" smtClean="0"/>
            </a:br>
            <a:r>
              <a:rPr lang="ru-RU" dirty="0" smtClean="0"/>
              <a:t>Что нас любите всегда</a:t>
            </a:r>
            <a:br>
              <a:rPr lang="ru-RU" dirty="0" smtClean="0"/>
            </a:br>
            <a:r>
              <a:rPr lang="ru-RU" dirty="0" smtClean="0"/>
              <a:t>И на долгие год</a:t>
            </a:r>
            <a:r>
              <a:rPr lang="ru-RU" u="sng" dirty="0" smtClean="0"/>
              <a:t>а.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8197" name="Picture 5" descr="C:\Users\Зарема\Desktop\012815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852936"/>
            <a:ext cx="4449682" cy="355974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04665"/>
            <a:ext cx="7772400" cy="720080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Мама - это солнечный свет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1124745"/>
            <a:ext cx="8387209" cy="4248472"/>
          </a:xfrm>
        </p:spPr>
        <p:txBody>
          <a:bodyPr/>
          <a:lstStyle/>
          <a:p>
            <a:r>
              <a:rPr lang="ru-RU" b="1" dirty="0" smtClean="0"/>
              <a:t>Мама - это солнечный свет, </a:t>
            </a:r>
            <a:br>
              <a:rPr lang="ru-RU" b="1" dirty="0" smtClean="0"/>
            </a:br>
            <a:r>
              <a:rPr lang="ru-RU" b="1" dirty="0" smtClean="0"/>
              <a:t>Взгляд чудесных ласковых глаз. </a:t>
            </a:r>
            <a:br>
              <a:rPr lang="ru-RU" b="1" dirty="0" smtClean="0"/>
            </a:br>
            <a:r>
              <a:rPr lang="ru-RU" b="1" dirty="0" smtClean="0"/>
              <a:t>Сохранит от тысячи бед </a:t>
            </a:r>
            <a:br>
              <a:rPr lang="ru-RU" b="1" dirty="0" smtClean="0"/>
            </a:br>
            <a:r>
              <a:rPr lang="ru-RU" b="1" dirty="0" smtClean="0"/>
              <a:t>И поможет тысячу раз. 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Детство - золотая пора. </a:t>
            </a:r>
            <a:br>
              <a:rPr lang="ru-RU" b="1" dirty="0" smtClean="0"/>
            </a:br>
            <a:r>
              <a:rPr lang="ru-RU" b="1" dirty="0" smtClean="0"/>
              <a:t>Как чудесно знать, что со мной </a:t>
            </a:r>
            <a:br>
              <a:rPr lang="ru-RU" b="1" dirty="0" smtClean="0"/>
            </a:br>
            <a:r>
              <a:rPr lang="ru-RU" b="1" dirty="0" smtClean="0"/>
              <a:t>Мама, словно ангел, добра, </a:t>
            </a:r>
            <a:br>
              <a:rPr lang="ru-RU" b="1" dirty="0" smtClean="0"/>
            </a:br>
            <a:r>
              <a:rPr lang="ru-RU" b="1" dirty="0" smtClean="0"/>
              <a:t>Друг мой самый лучший, родной. 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9218" name="Picture 2" descr="C:\Users\Зарема\Desktop\0_8f209_89b13fca_X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852936"/>
            <a:ext cx="4442025" cy="296195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88640"/>
            <a:ext cx="7772400" cy="1008111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ЛЮБИМЫМ МАМАМ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124743"/>
            <a:ext cx="8243193" cy="4176465"/>
          </a:xfrm>
        </p:spPr>
        <p:txBody>
          <a:bodyPr/>
          <a:lstStyle/>
          <a:p>
            <a:r>
              <a:rPr lang="ru-RU" b="1" dirty="0" smtClean="0"/>
              <a:t>С кем первым мы встречаемся,</a:t>
            </a:r>
          </a:p>
          <a:p>
            <a:r>
              <a:rPr lang="ru-RU" b="1" dirty="0" smtClean="0"/>
              <a:t>Придя на белый свет, -</a:t>
            </a:r>
          </a:p>
          <a:p>
            <a:r>
              <a:rPr lang="ru-RU" b="1" dirty="0" smtClean="0"/>
              <a:t>Так это наша мамочка,</a:t>
            </a:r>
          </a:p>
          <a:p>
            <a:r>
              <a:rPr lang="ru-RU" b="1" dirty="0" smtClean="0"/>
              <a:t>Ее милее нет.</a:t>
            </a:r>
          </a:p>
          <a:p>
            <a:r>
              <a:rPr lang="en-US" b="1" dirty="0" smtClean="0"/>
              <a:t> </a:t>
            </a:r>
            <a:endParaRPr lang="ru-RU" b="1" dirty="0" smtClean="0"/>
          </a:p>
          <a:p>
            <a:r>
              <a:rPr lang="ru-RU" b="1" dirty="0" smtClean="0"/>
              <a:t>Вся жизнь вокруг нее вращается,</a:t>
            </a:r>
          </a:p>
          <a:p>
            <a:r>
              <a:rPr lang="ru-RU" b="1" dirty="0" smtClean="0"/>
              <a:t>Весь мир наш ею обогрет,</a:t>
            </a:r>
          </a:p>
          <a:p>
            <a:r>
              <a:rPr lang="ru-RU" b="1" dirty="0" smtClean="0"/>
              <a:t>Весь век она старается</a:t>
            </a:r>
          </a:p>
          <a:p>
            <a:r>
              <a:rPr lang="ru-RU" b="1" dirty="0" smtClean="0"/>
              <a:t>Нас уберечь от бед.</a:t>
            </a:r>
          </a:p>
          <a:p>
            <a:endParaRPr lang="ru-RU" dirty="0"/>
          </a:p>
        </p:txBody>
      </p:sp>
      <p:pic>
        <p:nvPicPr>
          <p:cNvPr id="10242" name="Picture 2" descr="C:\Users\Зарема\Desktop\karapuza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060848"/>
            <a:ext cx="4388532" cy="292568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"/>
            <a:ext cx="7772400" cy="980728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Любимым бабушкам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980729"/>
            <a:ext cx="8243193" cy="4536504"/>
          </a:xfrm>
        </p:spPr>
        <p:txBody>
          <a:bodyPr/>
          <a:lstStyle/>
          <a:p>
            <a:r>
              <a:rPr lang="ru-RU" b="1" dirty="0" smtClean="0"/>
              <a:t>Мама, - друга нет дороже </a:t>
            </a:r>
          </a:p>
          <a:p>
            <a:r>
              <a:rPr lang="ru-RU" b="1" dirty="0" smtClean="0"/>
              <a:t>- Веришь ты в наш каждый взлет!     </a:t>
            </a:r>
          </a:p>
          <a:p>
            <a:r>
              <a:rPr lang="ru-RU" b="1" dirty="0" smtClean="0"/>
              <a:t>Кто еще, как ты, поможет?! </a:t>
            </a:r>
          </a:p>
          <a:p>
            <a:r>
              <a:rPr lang="ru-RU" b="1" dirty="0" smtClean="0"/>
              <a:t>Кто еще, как ты, поймет?! </a:t>
            </a:r>
          </a:p>
          <a:p>
            <a:r>
              <a:rPr lang="ru-RU" b="1" dirty="0" smtClean="0"/>
              <a:t>Конечно, моя бабушка!</a:t>
            </a:r>
          </a:p>
          <a:p>
            <a:r>
              <a:rPr lang="ru-RU" b="1" dirty="0" smtClean="0"/>
              <a:t>Здравствуй, милая моя,</a:t>
            </a:r>
          </a:p>
          <a:p>
            <a:r>
              <a:rPr lang="ru-RU" b="1" dirty="0" smtClean="0"/>
              <a:t>Обниму тебя, любя!</a:t>
            </a:r>
            <a:br>
              <a:rPr lang="ru-RU" b="1" dirty="0" smtClean="0"/>
            </a:br>
            <a:r>
              <a:rPr lang="ru-RU" b="1" dirty="0" smtClean="0"/>
              <a:t>Знает пусть весь белый свет,</a:t>
            </a:r>
            <a:br>
              <a:rPr lang="ru-RU" b="1" dirty="0" smtClean="0"/>
            </a:br>
            <a:r>
              <a:rPr lang="ru-RU" b="1" dirty="0" smtClean="0"/>
              <a:t>Что родней бабули нет!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C:\Users\Зарема\Desktop\132192.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412776"/>
            <a:ext cx="4248472" cy="352839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"/>
            <a:ext cx="7772400" cy="836712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Спасибо вам!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836713"/>
            <a:ext cx="7772400" cy="4320480"/>
          </a:xfrm>
        </p:spPr>
        <p:txBody>
          <a:bodyPr/>
          <a:lstStyle/>
          <a:p>
            <a:r>
              <a:rPr lang="ru-RU" b="1" dirty="0" smtClean="0"/>
              <a:t>Они— опора в доме,</a:t>
            </a:r>
          </a:p>
          <a:p>
            <a:r>
              <a:rPr lang="ru-RU" b="1" dirty="0" smtClean="0"/>
              <a:t>Хлопочут каждый час.</a:t>
            </a:r>
          </a:p>
          <a:p>
            <a:r>
              <a:rPr lang="ru-RU" b="1" dirty="0" smtClean="0"/>
              <a:t>И никого нет кроме,</a:t>
            </a:r>
          </a:p>
          <a:p>
            <a:r>
              <a:rPr lang="ru-RU" b="1" dirty="0" smtClean="0"/>
              <a:t>Кто так любил бы нас.</a:t>
            </a:r>
          </a:p>
          <a:p>
            <a:r>
              <a:rPr lang="en-US" b="1" dirty="0" smtClean="0"/>
              <a:t> </a:t>
            </a:r>
            <a:endParaRPr lang="ru-RU" b="1" dirty="0" smtClean="0"/>
          </a:p>
          <a:p>
            <a:r>
              <a:rPr lang="ru-RU" b="1" dirty="0" smtClean="0"/>
              <a:t> Так счастья им  побольше,</a:t>
            </a:r>
          </a:p>
          <a:p>
            <a:r>
              <a:rPr lang="ru-RU" b="1" dirty="0" smtClean="0"/>
              <a:t>И жизни лет подольше,</a:t>
            </a:r>
          </a:p>
          <a:p>
            <a:r>
              <a:rPr lang="ru-RU" b="1" dirty="0" smtClean="0"/>
              <a:t>И радость им  в удел,</a:t>
            </a:r>
          </a:p>
          <a:p>
            <a:r>
              <a:rPr lang="ru-RU" b="1" dirty="0" smtClean="0"/>
              <a:t>И меньше грустных дел!</a:t>
            </a:r>
          </a:p>
          <a:p>
            <a:endParaRPr lang="ru-RU" dirty="0"/>
          </a:p>
        </p:txBody>
      </p:sp>
      <p:pic>
        <p:nvPicPr>
          <p:cNvPr id="11266" name="Picture 2" descr="C:\Users\Зарема\Desktop\cveti-na-den-mater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844824"/>
            <a:ext cx="4590331" cy="306022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"/>
            <a:ext cx="7772400" cy="980728"/>
          </a:xfrm>
        </p:spPr>
        <p:txBody>
          <a:bodyPr/>
          <a:lstStyle/>
          <a:p>
            <a:r>
              <a:rPr lang="ru-RU" dirty="0" smtClean="0"/>
              <a:t>            </a:t>
            </a:r>
            <a:r>
              <a:rPr lang="ru-RU" sz="3200" dirty="0" smtClean="0"/>
              <a:t>Я ЛЮБЛЮ ТЕБЯ,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052736"/>
            <a:ext cx="8243193" cy="5805263"/>
          </a:xfrm>
        </p:spPr>
        <p:txBody>
          <a:bodyPr/>
          <a:lstStyle/>
          <a:p>
            <a:endParaRPr lang="ru-RU" sz="1000" dirty="0" smtClean="0"/>
          </a:p>
          <a:p>
            <a:endParaRPr lang="ru-RU" sz="1000" dirty="0" smtClean="0"/>
          </a:p>
          <a:p>
            <a:endParaRPr lang="ru-RU" sz="1000" dirty="0" smtClean="0"/>
          </a:p>
          <a:p>
            <a:endParaRPr lang="ru-RU" sz="1000" dirty="0" smtClean="0"/>
          </a:p>
          <a:p>
            <a:endParaRPr lang="ru-RU" sz="1000" dirty="0" smtClean="0"/>
          </a:p>
          <a:p>
            <a:endParaRPr lang="ru-RU" sz="1000" dirty="0" smtClean="0"/>
          </a:p>
          <a:p>
            <a:endParaRPr lang="ru-RU" sz="1000" dirty="0" smtClean="0"/>
          </a:p>
          <a:p>
            <a:endParaRPr lang="ru-RU" sz="1000" dirty="0" smtClean="0"/>
          </a:p>
          <a:p>
            <a:endParaRPr lang="ru-RU" sz="1000" dirty="0" smtClean="0"/>
          </a:p>
          <a:p>
            <a:endParaRPr lang="ru-RU" sz="1000" dirty="0" smtClean="0"/>
          </a:p>
          <a:p>
            <a:endParaRPr lang="ru-RU" sz="1000" dirty="0" smtClean="0"/>
          </a:p>
          <a:p>
            <a:endParaRPr lang="ru-RU" sz="1000" dirty="0" smtClean="0"/>
          </a:p>
          <a:p>
            <a:endParaRPr lang="ru-RU" sz="1000" dirty="0" smtClean="0"/>
          </a:p>
          <a:p>
            <a:endParaRPr lang="ru-RU" sz="1000" dirty="0" smtClean="0"/>
          </a:p>
          <a:p>
            <a:r>
              <a:rPr lang="ru-RU" sz="1100" b="1" dirty="0" smtClean="0"/>
              <a:t>Мама занимает особое и большое место в жизни каждого человека! </a:t>
            </a:r>
            <a:br>
              <a:rPr lang="ru-RU" sz="1100" b="1" dirty="0" smtClean="0"/>
            </a:br>
            <a:r>
              <a:rPr lang="ru-RU" sz="1100" b="1" dirty="0" smtClean="0"/>
              <a:t>Недаром эта тема так актуальна и в литературе, живописи, кино... </a:t>
            </a:r>
            <a:br>
              <a:rPr lang="ru-RU" sz="1100" b="1" dirty="0" smtClean="0"/>
            </a:br>
            <a:r>
              <a:rPr lang="ru-RU" sz="1100" b="1" dirty="0" smtClean="0"/>
              <a:t>Свое отношение к материнству и роли мамы в воспитании ребенка </a:t>
            </a:r>
            <a:br>
              <a:rPr lang="ru-RU" sz="1100" b="1" dirty="0" smtClean="0"/>
            </a:br>
            <a:r>
              <a:rPr lang="ru-RU" sz="1100" b="1" dirty="0" smtClean="0"/>
              <a:t>люди также выражали в пословицах и поговорках.</a:t>
            </a:r>
            <a:endParaRPr lang="ru-RU" sz="1100" dirty="0" smtClean="0"/>
          </a:p>
          <a:p>
            <a:r>
              <a:rPr lang="ru-RU" sz="1100" dirty="0" smtClean="0"/>
              <a:t/>
            </a:r>
            <a:br>
              <a:rPr lang="ru-RU" sz="1100" dirty="0" smtClean="0"/>
            </a:br>
            <a:endParaRPr lang="ru-RU" sz="1100" dirty="0" smtClean="0"/>
          </a:p>
          <a:p>
            <a:r>
              <a:rPr lang="ru-RU" sz="1100" b="1" dirty="0" smtClean="0"/>
              <a:t>1.</a:t>
            </a:r>
            <a:r>
              <a:rPr lang="ru-RU" sz="1100" dirty="0" smtClean="0"/>
              <a:t> Материнское … мимо не молвится.</a:t>
            </a:r>
          </a:p>
          <a:p>
            <a:r>
              <a:rPr lang="ru-RU" sz="1100" b="1" dirty="0" smtClean="0"/>
              <a:t>2.</a:t>
            </a:r>
            <a:r>
              <a:rPr lang="ru-RU" sz="1100" dirty="0" smtClean="0"/>
              <a:t> При солнышке тепло, при матушке … .</a:t>
            </a:r>
          </a:p>
          <a:p>
            <a:r>
              <a:rPr lang="ru-RU" sz="1100" b="1" dirty="0" smtClean="0"/>
              <a:t>3.</a:t>
            </a:r>
            <a:r>
              <a:rPr lang="ru-RU" sz="1100" dirty="0" smtClean="0"/>
              <a:t> Материнская … конца не знает.</a:t>
            </a:r>
          </a:p>
          <a:p>
            <a:r>
              <a:rPr lang="ru-RU" sz="1100" b="1" dirty="0" smtClean="0"/>
              <a:t>4.</a:t>
            </a:r>
            <a:r>
              <a:rPr lang="ru-RU" sz="1100" dirty="0" smtClean="0"/>
              <a:t> … рада весне, а младенец – матери.</a:t>
            </a:r>
          </a:p>
          <a:p>
            <a:r>
              <a:rPr lang="ru-RU" sz="1100" b="1" dirty="0" smtClean="0"/>
              <a:t>5.</a:t>
            </a:r>
            <a:r>
              <a:rPr lang="ru-RU" sz="1100" dirty="0" smtClean="0"/>
              <a:t> Слепой … и тот к матери ползет.</a:t>
            </a:r>
          </a:p>
          <a:p>
            <a:r>
              <a:rPr lang="ru-RU" sz="1100" b="1" dirty="0" smtClean="0"/>
              <a:t>6.</a:t>
            </a:r>
            <a:r>
              <a:rPr lang="ru-RU" sz="1100" dirty="0" smtClean="0"/>
              <a:t> Мать кормит детей, как … людей.</a:t>
            </a:r>
          </a:p>
          <a:p>
            <a:r>
              <a:rPr lang="ru-RU" sz="1100" b="1" dirty="0" smtClean="0"/>
              <a:t>7.</a:t>
            </a:r>
            <a:r>
              <a:rPr lang="ru-RU" sz="1100" dirty="0" smtClean="0"/>
              <a:t> Добрая наседка одним глазом … видит, другим – коршуна.</a:t>
            </a:r>
          </a:p>
          <a:p>
            <a:r>
              <a:rPr lang="ru-RU" sz="1100" b="1" dirty="0" smtClean="0"/>
              <a:t>8.</a:t>
            </a:r>
            <a:r>
              <a:rPr lang="ru-RU" sz="1100" dirty="0" smtClean="0"/>
              <a:t> Маменька родимая - … неугасимая.</a:t>
            </a:r>
          </a:p>
          <a:p>
            <a:r>
              <a:rPr lang="ru-RU" sz="1100" dirty="0" smtClean="0"/>
              <a:t> </a:t>
            </a:r>
          </a:p>
          <a:p>
            <a:r>
              <a:rPr lang="ru-RU" sz="1100" dirty="0" smtClean="0"/>
              <a:t> </a:t>
            </a:r>
          </a:p>
          <a:p>
            <a:r>
              <a:rPr lang="ru-RU" sz="1100" b="1" dirty="0" smtClean="0"/>
              <a:t>ОТВЕТЫ:</a:t>
            </a:r>
            <a:endParaRPr lang="ru-RU" sz="1100" dirty="0" smtClean="0"/>
          </a:p>
          <a:p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>1. </a:t>
            </a:r>
            <a:r>
              <a:rPr lang="ru-RU" sz="1100" dirty="0" err="1" smtClean="0"/>
              <a:t>оволс</a:t>
            </a:r>
            <a:r>
              <a:rPr lang="ru-RU" sz="1100" dirty="0" smtClean="0"/>
              <a:t>, 2.  </a:t>
            </a:r>
            <a:r>
              <a:rPr lang="ru-RU" sz="1100" dirty="0" err="1" smtClean="0"/>
              <a:t>орбод</a:t>
            </a:r>
            <a:r>
              <a:rPr lang="ru-RU" sz="1100" dirty="0" smtClean="0"/>
              <a:t>, 3. </a:t>
            </a:r>
            <a:r>
              <a:rPr lang="ru-RU" sz="1100" dirty="0" err="1" smtClean="0"/>
              <a:t>аксал</a:t>
            </a:r>
            <a:r>
              <a:rPr lang="ru-RU" sz="1100" dirty="0" smtClean="0"/>
              <a:t>, 4. </a:t>
            </a:r>
            <a:r>
              <a:rPr lang="ru-RU" sz="1100" dirty="0" err="1" smtClean="0"/>
              <a:t>ацитп</a:t>
            </a:r>
            <a:r>
              <a:rPr lang="ru-RU" sz="1100" dirty="0" smtClean="0"/>
              <a:t>, 5. </a:t>
            </a:r>
            <a:r>
              <a:rPr lang="ru-RU" sz="1100" dirty="0" err="1" smtClean="0"/>
              <a:t>конещ</a:t>
            </a:r>
            <a:r>
              <a:rPr lang="ru-RU" sz="1100" dirty="0" smtClean="0"/>
              <a:t>, 6. </a:t>
            </a:r>
            <a:r>
              <a:rPr lang="ru-RU" sz="1100" dirty="0" err="1" smtClean="0"/>
              <a:t>ялмез</a:t>
            </a:r>
            <a:r>
              <a:rPr lang="ru-RU" sz="1100" dirty="0" smtClean="0"/>
              <a:t>, 7. </a:t>
            </a:r>
            <a:r>
              <a:rPr lang="ru-RU" sz="1100" dirty="0" err="1" smtClean="0"/>
              <a:t>онрез</a:t>
            </a:r>
            <a:r>
              <a:rPr lang="ru-RU" sz="1100" dirty="0" smtClean="0"/>
              <a:t>, 8. </a:t>
            </a:r>
            <a:r>
              <a:rPr lang="ru-RU" sz="1100" dirty="0" err="1" smtClean="0"/>
              <a:t>ачевс</a:t>
            </a:r>
            <a:r>
              <a:rPr lang="ru-RU" sz="1100" dirty="0" smtClean="0"/>
              <a:t>.</a:t>
            </a:r>
          </a:p>
          <a:p>
            <a:r>
              <a:rPr lang="ru-RU" sz="1100" dirty="0" smtClean="0"/>
              <a:t/>
            </a:r>
            <a:br>
              <a:rPr lang="ru-RU" sz="1100" dirty="0" smtClean="0"/>
            </a:br>
            <a:endParaRPr lang="ru-RU" sz="1100" dirty="0"/>
          </a:p>
        </p:txBody>
      </p:sp>
      <p:pic>
        <p:nvPicPr>
          <p:cNvPr id="31746" name="Picture 2" descr="C:\Users\Зарема\Desktop\kros_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764704"/>
            <a:ext cx="6624736" cy="1930597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48680"/>
            <a:ext cx="7772400" cy="1368151"/>
          </a:xfrm>
        </p:spPr>
        <p:txBody>
          <a:bodyPr/>
          <a:lstStyle/>
          <a:p>
            <a:r>
              <a:rPr lang="ru-RU" sz="3200" dirty="0" smtClean="0">
                <a:latin typeface="Georgia" pitchFamily="18" charset="0"/>
              </a:rPr>
              <a:t>Не ЗАБЫВАЙ 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2657"/>
            <a:ext cx="7772400" cy="4968551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Мама – человек, который дал нам жизнь! За это каждый из нас должен сказать спасибо своей матери.</a:t>
            </a:r>
          </a:p>
          <a:p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Помни и гордись этим!</a:t>
            </a:r>
          </a:p>
          <a:p>
            <a:endParaRPr lang="ru-RU" dirty="0"/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989138"/>
            <a:ext cx="7772400" cy="1943918"/>
          </a:xfrm>
        </p:spPr>
        <p:txBody>
          <a:bodyPr/>
          <a:lstStyle/>
          <a:p>
            <a:pPr eaLnBrk="1" hangingPunct="1"/>
            <a:r>
              <a:rPr lang="ru-RU" sz="9600" dirty="0" smtClean="0">
                <a:solidFill>
                  <a:srgbClr val="660066"/>
                </a:solidFill>
                <a:latin typeface="Comic Sans MS" pitchFamily="66" charset="0"/>
              </a:rPr>
              <a:t>МАМА</a:t>
            </a:r>
          </a:p>
        </p:txBody>
      </p:sp>
      <p:pic>
        <p:nvPicPr>
          <p:cNvPr id="4" name="Детские песни - Мама - лучший друг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643966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6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3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325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"/>
            <a:ext cx="7772400" cy="8367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836712"/>
            <a:ext cx="7772400" cy="6021287"/>
          </a:xfrm>
        </p:spPr>
        <p:txBody>
          <a:bodyPr/>
          <a:lstStyle/>
          <a:p>
            <a:pPr algn="ctr"/>
            <a:r>
              <a:rPr lang="ru-RU" dirty="0" smtClean="0"/>
              <a:t>ИНТЕРНЕТ - ИСТОЧНИКИ</a:t>
            </a:r>
          </a:p>
          <a:p>
            <a:r>
              <a:rPr lang="en-US" dirty="0" smtClean="0">
                <a:hlinkClick r:id="rId2"/>
              </a:rPr>
              <a:t>http://zatosvetly.ru/city/socs/obrazovanie/dopolnitelnie_organizacii/hydogestvennaa_shkola/novosti_hydogestvennaa_shkola/index.php?ELEMENT_ID=2941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http://www.detkityumen.ru/forum/thread/255096/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http://thesims3.ru/forum/33-5546-43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http://www.</a:t>
            </a:r>
            <a:r>
              <a:rPr lang="ru-RU" dirty="0" err="1" smtClean="0">
                <a:hlinkClick r:id="rId5"/>
              </a:rPr>
              <a:t>росяма.рф</a:t>
            </a:r>
            <a:r>
              <a:rPr lang="ru-RU" dirty="0" smtClean="0">
                <a:hlinkClick r:id="rId5"/>
              </a:rPr>
              <a:t>/</a:t>
            </a:r>
            <a:r>
              <a:rPr lang="en-US" dirty="0" smtClean="0">
                <a:hlinkClick r:id="rId5"/>
              </a:rPr>
              <a:t>news/2012/05/12/382582</a:t>
            </a:r>
            <a:endParaRPr lang="ru-RU" dirty="0" smtClean="0"/>
          </a:p>
          <a:p>
            <a:r>
              <a:rPr lang="en-US" dirty="0" smtClean="0">
                <a:hlinkClick r:id="rId6"/>
              </a:rPr>
              <a:t>http://rostovtsum.ru/?jn=skachat-stsenariy-na-den-materi</a:t>
            </a:r>
            <a:endParaRPr lang="ru-RU" dirty="0" smtClean="0"/>
          </a:p>
          <a:p>
            <a:r>
              <a:rPr lang="en-US" dirty="0" smtClean="0">
                <a:hlinkClick r:id="rId7"/>
              </a:rPr>
              <a:t>http://afisha.westsib.ru/action/view/10653</a:t>
            </a:r>
            <a:endParaRPr lang="ru-RU" dirty="0" smtClean="0"/>
          </a:p>
          <a:p>
            <a:r>
              <a:rPr lang="en-US" dirty="0" smtClean="0">
                <a:hlinkClick r:id="rId8"/>
              </a:rPr>
              <a:t>http://preobrazenie.ucoz.ru/forum/30-1745-1</a:t>
            </a:r>
            <a:endParaRPr lang="ru-RU" dirty="0" smtClean="0"/>
          </a:p>
          <a:p>
            <a:r>
              <a:rPr lang="en-US" dirty="0" smtClean="0">
                <a:hlinkClick r:id="rId9"/>
              </a:rPr>
              <a:t>http://hugsforyou.ucoz.co.uk/blog/den_materi_2010_rezh_darren_linn_bousman_smotret_na_meta_foto/2013-06-03-26</a:t>
            </a:r>
            <a:endParaRPr lang="ru-RU" dirty="0" smtClean="0"/>
          </a:p>
          <a:p>
            <a:r>
              <a:rPr lang="en-US" dirty="0" smtClean="0">
                <a:hlinkClick r:id="rId10"/>
              </a:rPr>
              <a:t>http://kozhuhovo.com/forum/viewtopic.php?t=15365</a:t>
            </a:r>
            <a:endParaRPr lang="ru-RU" dirty="0" smtClean="0"/>
          </a:p>
          <a:p>
            <a:r>
              <a:rPr lang="en-US" dirty="0" smtClean="0">
                <a:hlinkClick r:id="rId11"/>
              </a:rPr>
              <a:t>http://www.playcast.ru/view/2405547/312b08825f9a2c0f46c971c990bab1bcd2d11778pl</a:t>
            </a:r>
            <a:endParaRPr lang="ru-RU" dirty="0" smtClean="0"/>
          </a:p>
          <a:p>
            <a:r>
              <a:rPr lang="en-US" dirty="0" smtClean="0"/>
              <a:t>http://virtown.ru/jforum/posts/list/4325.page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u="sng" dirty="0" smtClean="0"/>
              <a:t>образовательные</a:t>
            </a:r>
            <a:r>
              <a:rPr lang="ru-RU" sz="2800" dirty="0" smtClean="0"/>
              <a:t>: познакомить с праздником «День Матери».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u="sng" dirty="0" smtClean="0"/>
              <a:t>ра</a:t>
            </a:r>
            <a:r>
              <a:rPr lang="ru-RU" sz="2800" b="1" u="sng" dirty="0" smtClean="0"/>
              <a:t>з</a:t>
            </a:r>
            <a:r>
              <a:rPr lang="ru-RU" sz="2800" u="sng" dirty="0" smtClean="0"/>
              <a:t>вивающие:</a:t>
            </a:r>
            <a:r>
              <a:rPr lang="ru-RU" sz="2800" dirty="0" smtClean="0"/>
              <a:t> развивать речь, память, внимание, творчество детей.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u="sng" dirty="0" smtClean="0"/>
              <a:t>воспитывающие:</a:t>
            </a:r>
            <a:r>
              <a:rPr lang="ru-RU" sz="2800" dirty="0" smtClean="0"/>
              <a:t> воспитывать любовь к матери, уважение к женщине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980728"/>
            <a:ext cx="8229600" cy="3816424"/>
          </a:xfrm>
        </p:spPr>
        <p:txBody>
          <a:bodyPr/>
          <a:lstStyle/>
          <a:p>
            <a:pPr eaLnBrk="1" hangingPunct="1"/>
            <a:r>
              <a:rPr lang="ru-RU" sz="4000" b="1" i="1" dirty="0" smtClean="0">
                <a:solidFill>
                  <a:srgbClr val="A50021"/>
                </a:solidFill>
              </a:rPr>
              <a:t>Мама – самое дорогое, что у нас есть.</a:t>
            </a:r>
            <a:r>
              <a:rPr lang="ru-RU" sz="4000" dirty="0" smtClean="0">
                <a:solidFill>
                  <a:srgbClr val="A50021"/>
                </a:solidFill>
              </a:rPr>
              <a:t> </a:t>
            </a:r>
          </a:p>
        </p:txBody>
      </p:sp>
      <p:pic>
        <p:nvPicPr>
          <p:cNvPr id="5" name="konfere258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127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573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333375"/>
            <a:ext cx="7416800" cy="1582738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CC6600"/>
                </a:solidFill>
              </a:rPr>
              <a:t>Мама... Это первое слово, которое произносит каждый ребёнок.</a:t>
            </a:r>
          </a:p>
        </p:txBody>
      </p:sp>
      <p:pic>
        <p:nvPicPr>
          <p:cNvPr id="5" name="konfere26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  <p:pic>
        <p:nvPicPr>
          <p:cNvPr id="3074" name="Picture 2" descr="C:\Users\Зарема\Desktop\rebenok-na-rukah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2564904"/>
            <a:ext cx="6029891" cy="3173338"/>
          </a:xfrm>
          <a:prstGeom prst="rect">
            <a:avLst/>
          </a:prstGeom>
          <a:noFill/>
        </p:spPr>
      </p:pic>
    </p:spTree>
  </p:cSld>
  <p:clrMapOvr>
    <a:masterClrMapping/>
  </p:clrMapOvr>
  <p:transition advTm="6766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04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4572000" y="1196753"/>
            <a:ext cx="4038600" cy="5112568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ru-RU" sz="2000" b="1" kern="0" dirty="0">
                <a:latin typeface="Times New Roman" pitchFamily="18" charset="0"/>
                <a:cs typeface="Times New Roman" pitchFamily="18" charset="0"/>
              </a:rPr>
              <a:t>Мама- это самое дорогое, что у тебя есть. Никто не может понять ребёнка, как его мама. Все мамы так волнуются за нас, за детей, так переживают, такая ответственность лежит на их плечах.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ru-RU" sz="2000" b="1" kern="0" dirty="0">
                <a:latin typeface="Times New Roman" pitchFamily="18" charset="0"/>
                <a:cs typeface="Times New Roman" pitchFamily="18" charset="0"/>
              </a:rPr>
              <a:t>Мы   всегда  должны</a:t>
            </a:r>
            <a:r>
              <a:rPr lang="ru-RU" sz="2400" b="1" kern="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kern="0" dirty="0">
                <a:latin typeface="Times New Roman" pitchFamily="18" charset="0"/>
                <a:cs typeface="Times New Roman" pitchFamily="18" charset="0"/>
              </a:rPr>
              <a:t>понимать мам, жалеть их, помогать им, ведь мамам очень трудно успевать везде: и на работе, и дома.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ru-RU" sz="2000" b="1" kern="0" dirty="0">
                <a:latin typeface="Times New Roman" pitchFamily="18" charset="0"/>
                <a:cs typeface="Times New Roman" pitchFamily="18" charset="0"/>
              </a:rPr>
              <a:t>Свою маму я очень люблю!</a:t>
            </a:r>
          </a:p>
        </p:txBody>
      </p:sp>
      <p:pic>
        <p:nvPicPr>
          <p:cNvPr id="8" name="konfere27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  <p:pic>
        <p:nvPicPr>
          <p:cNvPr id="4098" name="Picture 2" descr="C:\Users\Зарема\Desktop\104726115_5059459_67186863_e96f9bf7ec67_1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620688"/>
            <a:ext cx="4031601" cy="5537913"/>
          </a:xfrm>
          <a:prstGeom prst="rect">
            <a:avLst/>
          </a:prstGeom>
          <a:noFill/>
        </p:spPr>
      </p:pic>
    </p:spTree>
  </p:cSld>
  <p:clrMapOvr>
    <a:masterClrMapping/>
  </p:clrMapOvr>
  <p:transition advTm="13781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60350"/>
            <a:ext cx="8229600" cy="1143000"/>
          </a:xfrm>
        </p:spPr>
        <p:txBody>
          <a:bodyPr/>
          <a:lstStyle/>
          <a:p>
            <a:r>
              <a:rPr lang="ru-RU" sz="4000" dirty="0" smtClean="0">
                <a:latin typeface="Georgia" pitchFamily="18" charset="0"/>
              </a:rPr>
              <a:t>О  МАМЕ</a:t>
            </a:r>
            <a:endParaRPr lang="ru-RU" sz="4000" dirty="0">
              <a:latin typeface="Georgia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10" y="1412875"/>
            <a:ext cx="8072494" cy="4525963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i="1" dirty="0">
                <a:latin typeface="Georgia" pitchFamily="18" charset="0"/>
              </a:rPr>
              <a:t>Для меня нет никого дороже,</a:t>
            </a:r>
            <a:br>
              <a:rPr lang="ru-RU" i="1" dirty="0">
                <a:latin typeface="Georgia" pitchFamily="18" charset="0"/>
              </a:rPr>
            </a:br>
            <a:r>
              <a:rPr lang="ru-RU" i="1" dirty="0">
                <a:latin typeface="Georgia" pitchFamily="18" charset="0"/>
              </a:rPr>
              <a:t>Ты мой самый близкий в мире друг!</a:t>
            </a:r>
            <a:br>
              <a:rPr lang="ru-RU" i="1" dirty="0">
                <a:latin typeface="Georgia" pitchFamily="18" charset="0"/>
              </a:rPr>
            </a:br>
            <a:r>
              <a:rPr lang="ru-RU" i="1" dirty="0">
                <a:latin typeface="Georgia" pitchFamily="18" charset="0"/>
              </a:rPr>
              <a:t>Что бы ни случилось, мне поможет</a:t>
            </a:r>
            <a:br>
              <a:rPr lang="ru-RU" i="1" dirty="0">
                <a:latin typeface="Georgia" pitchFamily="18" charset="0"/>
              </a:rPr>
            </a:br>
            <a:r>
              <a:rPr lang="ru-RU" i="1" dirty="0">
                <a:latin typeface="Georgia" pitchFamily="18" charset="0"/>
              </a:rPr>
              <a:t>Теплый взгляд и нежность твоих рук!</a:t>
            </a:r>
            <a:br>
              <a:rPr lang="ru-RU" i="1" dirty="0">
                <a:latin typeface="Georgia" pitchFamily="18" charset="0"/>
              </a:rPr>
            </a:br>
            <a:r>
              <a:rPr lang="ru-RU" i="1" dirty="0">
                <a:latin typeface="Georgia" pitchFamily="18" charset="0"/>
              </a:rPr>
              <a:t/>
            </a:r>
            <a:br>
              <a:rPr lang="ru-RU" i="1" dirty="0">
                <a:latin typeface="Georgia" pitchFamily="18" charset="0"/>
              </a:rPr>
            </a:br>
            <a:r>
              <a:rPr lang="ru-RU" i="1" dirty="0">
                <a:latin typeface="Georgia" pitchFamily="18" charset="0"/>
              </a:rPr>
              <a:t>Мама, милая, тебя я обнимаю,</a:t>
            </a:r>
            <a:br>
              <a:rPr lang="ru-RU" i="1" dirty="0">
                <a:latin typeface="Georgia" pitchFamily="18" charset="0"/>
              </a:rPr>
            </a:br>
            <a:r>
              <a:rPr lang="ru-RU" i="1" dirty="0">
                <a:latin typeface="Georgia" pitchFamily="18" charset="0"/>
              </a:rPr>
              <a:t>И желаю счастья, красоты,</a:t>
            </a:r>
            <a:br>
              <a:rPr lang="ru-RU" i="1" dirty="0">
                <a:latin typeface="Georgia" pitchFamily="18" charset="0"/>
              </a:rPr>
            </a:br>
            <a:r>
              <a:rPr lang="ru-RU" i="1" dirty="0">
                <a:latin typeface="Georgia" pitchFamily="18" charset="0"/>
              </a:rPr>
              <a:t>Чтоб счастливой ты была, родная,</a:t>
            </a:r>
            <a:br>
              <a:rPr lang="ru-RU" i="1" dirty="0">
                <a:latin typeface="Georgia" pitchFamily="18" charset="0"/>
              </a:rPr>
            </a:br>
            <a:r>
              <a:rPr lang="ru-RU" i="1" dirty="0">
                <a:latin typeface="Georgia" pitchFamily="18" charset="0"/>
              </a:rPr>
              <a:t>Чтобы исполнялись все мечты! </a:t>
            </a:r>
            <a:br>
              <a:rPr lang="ru-RU" i="1" dirty="0">
                <a:latin typeface="Georgia" pitchFamily="18" charset="0"/>
              </a:rPr>
            </a:br>
            <a:endParaRPr lang="ru-RU" i="1" dirty="0">
              <a:latin typeface="Georgia" pitchFamily="18" charset="0"/>
            </a:endParaRPr>
          </a:p>
        </p:txBody>
      </p:sp>
      <p:pic>
        <p:nvPicPr>
          <p:cNvPr id="7" name="konfere316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4734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88639"/>
            <a:ext cx="7772400" cy="648073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              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476673"/>
            <a:ext cx="7739136" cy="6048672"/>
          </a:xfrm>
        </p:spPr>
        <p:txBody>
          <a:bodyPr/>
          <a:lstStyle/>
          <a:p>
            <a:r>
              <a:rPr lang="ru-RU" sz="1800" dirty="0" smtClean="0"/>
              <a:t>С кем первым мы встречаемся</a:t>
            </a:r>
          </a:p>
          <a:p>
            <a:r>
              <a:rPr lang="ru-RU" sz="1800" dirty="0" smtClean="0"/>
              <a:t>Придя на белый свет,-</a:t>
            </a:r>
          </a:p>
          <a:p>
            <a:r>
              <a:rPr lang="ru-RU" sz="1800" dirty="0" smtClean="0"/>
              <a:t>Так это наша мамочка,</a:t>
            </a:r>
          </a:p>
          <a:p>
            <a:r>
              <a:rPr lang="ru-RU" sz="1800" dirty="0" smtClean="0"/>
              <a:t>Её милее нет.</a:t>
            </a:r>
          </a:p>
          <a:p>
            <a:r>
              <a:rPr lang="ru-RU" sz="1800" dirty="0" smtClean="0"/>
              <a:t>Вся жизнь вокруг неё вращается,</a:t>
            </a:r>
          </a:p>
          <a:p>
            <a:r>
              <a:rPr lang="ru-RU" sz="1800" dirty="0" smtClean="0"/>
              <a:t>Весь мир наш ею обогрет,</a:t>
            </a:r>
          </a:p>
          <a:p>
            <a:r>
              <a:rPr lang="ru-RU" sz="1800" dirty="0" smtClean="0"/>
              <a:t>Весь век она старается</a:t>
            </a:r>
          </a:p>
          <a:p>
            <a:r>
              <a:rPr lang="ru-RU" sz="1800" dirty="0" smtClean="0"/>
              <a:t>Нас уберечь от бед.</a:t>
            </a:r>
          </a:p>
          <a:p>
            <a:r>
              <a:rPr lang="ru-RU" sz="1800" dirty="0" smtClean="0"/>
              <a:t>Она – опора в доме,</a:t>
            </a:r>
          </a:p>
          <a:p>
            <a:r>
              <a:rPr lang="ru-RU" sz="1800" dirty="0" smtClean="0"/>
              <a:t>Хлопочет каждый час.</a:t>
            </a:r>
          </a:p>
          <a:p>
            <a:r>
              <a:rPr lang="ru-RU" sz="1800" dirty="0" smtClean="0"/>
              <a:t>И никого нет кроме,</a:t>
            </a:r>
          </a:p>
          <a:p>
            <a:r>
              <a:rPr lang="ru-RU" sz="1800" dirty="0" smtClean="0"/>
              <a:t>Кто так любил бы нас.</a:t>
            </a:r>
          </a:p>
          <a:p>
            <a:r>
              <a:rPr lang="ru-RU" sz="1800" dirty="0" smtClean="0"/>
              <a:t>Так счастья ей побольше,</a:t>
            </a:r>
          </a:p>
          <a:p>
            <a:r>
              <a:rPr lang="ru-RU" sz="1800" dirty="0" smtClean="0"/>
              <a:t>И жизни лет подольше,</a:t>
            </a:r>
          </a:p>
          <a:p>
            <a:r>
              <a:rPr lang="ru-RU" sz="1800" dirty="0" smtClean="0"/>
              <a:t>И радость ей в удел,</a:t>
            </a:r>
          </a:p>
          <a:p>
            <a:r>
              <a:rPr lang="ru-RU" sz="1800" dirty="0" smtClean="0"/>
              <a:t>И меньше грустных дел!          </a:t>
            </a:r>
          </a:p>
          <a:p>
            <a:r>
              <a:rPr lang="ru-RU" sz="1800" dirty="0" smtClean="0"/>
              <a:t>                          </a:t>
            </a:r>
            <a:r>
              <a:rPr lang="ru-RU" sz="1800" dirty="0" err="1" smtClean="0"/>
              <a:t>В.Самченко</a:t>
            </a:r>
            <a:endParaRPr lang="ru-RU" sz="1800" dirty="0"/>
          </a:p>
        </p:txBody>
      </p:sp>
      <p:pic>
        <p:nvPicPr>
          <p:cNvPr id="5123" name="Picture 3" descr="C:\Users\Зарема\Desktop\553885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196752"/>
            <a:ext cx="4020319" cy="4824383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"/>
            <a:ext cx="7772400" cy="692695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ЛУЧШАЯ НА СВЕТЕ МАМА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836712"/>
            <a:ext cx="7772400" cy="6192688"/>
          </a:xfrm>
        </p:spPr>
        <p:txBody>
          <a:bodyPr/>
          <a:lstStyle/>
          <a:p>
            <a:r>
              <a:rPr lang="ru-RU" sz="1200" dirty="0" smtClean="0"/>
              <a:t>Кто открыл мне этот мир,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Не жалея своих сил?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И всегда оберегала?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Лучшая на свете …. МАМА (хором)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Кто на свете всех милее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И теплом свои согреет,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Любит больше чем себя?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Это …. МАМОЧКА моя (хором)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Книжки вечером читает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И всегда все понимает,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Даже если я упряма,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Знаю, любит меня …. МАМА (хором)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Я шагаю по дорожке,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Но устали мои ножки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Перепрыгнуть через яму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Кто поможет? Знаю – … МАМА. (хором)</a:t>
            </a:r>
            <a:br>
              <a:rPr lang="ru-RU" sz="1200" dirty="0" smtClean="0"/>
            </a:br>
            <a:endParaRPr lang="ru-RU" sz="1200" dirty="0" smtClean="0"/>
          </a:p>
          <a:p>
            <a:endParaRPr lang="ru-RU" dirty="0"/>
          </a:p>
        </p:txBody>
      </p:sp>
      <p:pic>
        <p:nvPicPr>
          <p:cNvPr id="6147" name="Picture 3" descr="C:\Users\Зарема\Desktop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124744"/>
            <a:ext cx="3799675" cy="481798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1141</TotalTime>
  <Words>526</Words>
  <Application>Microsoft Office PowerPoint</Application>
  <PresentationFormat>Экран (4:3)</PresentationFormat>
  <Paragraphs>124</Paragraphs>
  <Slides>20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Оформление по умолчанию</vt:lpstr>
      <vt:lpstr>Методическая разработка занятия по теме :   «МАМА»</vt:lpstr>
      <vt:lpstr>МАМА</vt:lpstr>
      <vt:lpstr>ЗАДАЧИ:</vt:lpstr>
      <vt:lpstr>Мама – самое дорогое, что у нас есть. </vt:lpstr>
      <vt:lpstr>Мама... Это первое слово, которое произносит каждый ребёнок.</vt:lpstr>
      <vt:lpstr>Слайд 6</vt:lpstr>
      <vt:lpstr>О  МАМЕ</vt:lpstr>
      <vt:lpstr>               </vt:lpstr>
      <vt:lpstr>ЛУЧШАЯ НА СВЕТЕ МАМА</vt:lpstr>
      <vt:lpstr>ЕСЛИ МАМА ПОЦЕЛУЕТ…</vt:lpstr>
      <vt:lpstr>           День матери</vt:lpstr>
      <vt:lpstr>ПРИЗНАНИЕ МАМЕ</vt:lpstr>
      <vt:lpstr>Поздравление МАМЕ</vt:lpstr>
      <vt:lpstr>Мама - это солнечный свет</vt:lpstr>
      <vt:lpstr>ЛЮБИМЫМ МАМАМ</vt:lpstr>
      <vt:lpstr>Любимым бабушкам</vt:lpstr>
      <vt:lpstr>Спасибо вам!</vt:lpstr>
      <vt:lpstr>            Я ЛЮБЛЮ ТЕБЯ, </vt:lpstr>
      <vt:lpstr>Не ЗАБЫВАЙ !</vt:lpstr>
      <vt:lpstr>Слайд 20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на тему: «Мама – человек, который дал нам жизнь»</dc:title>
  <dc:creator>Сергей</dc:creator>
  <cp:lastModifiedBy>Зарема</cp:lastModifiedBy>
  <cp:revision>204</cp:revision>
  <cp:lastPrinted>1601-01-01T00:00:00Z</cp:lastPrinted>
  <dcterms:created xsi:type="dcterms:W3CDTF">2010-11-21T13:54:49Z</dcterms:created>
  <dcterms:modified xsi:type="dcterms:W3CDTF">2016-03-22T20:13:24Z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5</vt:i4>
  </property>
</Properties>
</file>