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Override2.xml" ContentType="application/vnd.openxmlformats-officedocument.themeOverrid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4.xml" ContentType="application/vnd.openxmlformats-officedocument.theme+xml"/>
  <Override PartName="/ppt/theme/themeOverride3.xml" ContentType="application/vnd.openxmlformats-officedocument.themeOverride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5.xml" ContentType="application/vnd.openxmlformats-officedocument.theme+xml"/>
  <Override PartName="/ppt/theme/themeOverride4.xml" ContentType="application/vnd.openxmlformats-officedocument.themeOverride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6.xml" ContentType="application/vnd.openxmlformats-officedocument.theme+xml"/>
  <Override PartName="/ppt/theme/themeOverride5.xml" ContentType="application/vnd.openxmlformats-officedocument.themeOverride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heme/theme7.xml" ContentType="application/vnd.openxmlformats-officedocument.theme+xml"/>
  <Override PartName="/ppt/theme/themeOverride6.xml" ContentType="application/vnd.openxmlformats-officedocument.themeOverride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theme/theme8.xml" ContentType="application/vnd.openxmlformats-officedocument.theme+xml"/>
  <Override PartName="/ppt/theme/themeOverride7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92" r:id="rId2"/>
    <p:sldMasterId id="2147483803" r:id="rId3"/>
    <p:sldMasterId id="2147483814" r:id="rId4"/>
    <p:sldMasterId id="2147483825" r:id="rId5"/>
    <p:sldMasterId id="2147483836" r:id="rId6"/>
    <p:sldMasterId id="2147483847" r:id="rId7"/>
    <p:sldMasterId id="2147483858" r:id="rId8"/>
  </p:sldMasterIdLst>
  <p:sldIdLst>
    <p:sldId id="268" r:id="rId9"/>
    <p:sldId id="269" r:id="rId10"/>
    <p:sldId id="270" r:id="rId11"/>
    <p:sldId id="271" r:id="rId12"/>
    <p:sldId id="272" r:id="rId13"/>
    <p:sldId id="273" r:id="rId14"/>
    <p:sldId id="274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10" Type="http://schemas.openxmlformats.org/officeDocument/2006/relationships/slide" Target="slides/slide2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hemeOverride" Target="../theme/themeOverride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hemeOverride" Target="../theme/themeOverride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hemeOverride" Target="../theme/themeOverride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7.xml"/><Relationship Id="rId1" Type="http://schemas.openxmlformats.org/officeDocument/2006/relationships/themeOverride" Target="../theme/themeOverride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8.xml"/><Relationship Id="rId1" Type="http://schemas.openxmlformats.org/officeDocument/2006/relationships/themeOverride" Target="../theme/themeOverride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28B7C47-941B-413E-83C9-C6F03F4EEE85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FE8DDFE-B1F7-4FF0-8F60-4017AB0041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1566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9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10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11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Прямая соединительная линия 12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ая соединительная линия 14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Прямая соединительная линия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Овал 19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Овал 20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Овал 21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Овал 22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Прямая соединительная линия 25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61D140-E3B7-43EB-8755-E41D9BC3F071}" type="datetime1">
              <a:rPr lang="ru-RU">
                <a:solidFill>
                  <a:srgbClr val="C5D1D7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C5D1D7"/>
              </a:solidFill>
            </a:endParaRPr>
          </a:p>
        </p:txBody>
      </p:sp>
      <p:sp>
        <p:nvSpPr>
          <p:cNvPr id="21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C5D1D7"/>
              </a:solidFill>
            </a:endParaRPr>
          </a:p>
        </p:txBody>
      </p:sp>
      <p:sp>
        <p:nvSpPr>
          <p:cNvPr id="22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63958-73F8-4BF7-AD56-B1F8E2B239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17132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917E6-DA10-4709-832F-5ABAF3D4CD27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D63F96-8AF3-42E0-9DA0-9010B75A84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49210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715F7-AB8B-4A1F-AAFE-F281B7B91295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95EF1-0E81-42D6-9CA9-A833CF6867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28756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C7DDD6C-FECA-492A-BED7-5401494BCA70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3AF2A09-62A3-49C0-9D11-D03793AF81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0575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EFB13-12B9-4A85-AE16-21712329C2F2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2F9A19-850B-4AE2-B98D-70940B39C4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39113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Прямая соединительная линия 8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9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1" name="Овал 13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Дата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7C2636F-C66C-4CBB-8C12-E28E0A704904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13" name="Номер слайда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D951644-131D-43C0-8AB1-90CFECE4FB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6852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Овал 12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Прямая соединительная линия 19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1B9F16F-46B8-460B-A271-3BFC9D6335D3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13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A741583-19EF-4612-B65E-2EF9EEFEEB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1710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CC1F6-CDD2-491E-9DE5-C214B1F02050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80838-89C0-4A2F-965D-30C28B2B25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94021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6EAFCF-9B25-4C58-92F8-CCF62579A22A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B6746-6D14-4D8D-A86B-8290065E7C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7850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28B7C47-941B-413E-83C9-C6F03F4EEE85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FE8DDFE-B1F7-4FF0-8F60-4017AB0041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8458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9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10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11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Прямая соединительная линия 12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ая соединительная линия 14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Прямая соединительная линия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Овал 19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Овал 20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Овал 21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Овал 22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Прямая соединительная линия 25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61D140-E3B7-43EB-8755-E41D9BC3F071}" type="datetime1">
              <a:rPr lang="ru-RU">
                <a:solidFill>
                  <a:srgbClr val="C5D1D7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C5D1D7"/>
              </a:solidFill>
            </a:endParaRPr>
          </a:p>
        </p:txBody>
      </p:sp>
      <p:sp>
        <p:nvSpPr>
          <p:cNvPr id="21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C5D1D7"/>
              </a:solidFill>
            </a:endParaRPr>
          </a:p>
        </p:txBody>
      </p:sp>
      <p:sp>
        <p:nvSpPr>
          <p:cNvPr id="22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63958-73F8-4BF7-AD56-B1F8E2B239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85226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917E6-DA10-4709-832F-5ABAF3D4CD27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D63F96-8AF3-42E0-9DA0-9010B75A84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85149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715F7-AB8B-4A1F-AAFE-F281B7B91295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95EF1-0E81-42D6-9CA9-A833CF6867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593234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C7DDD6C-FECA-492A-BED7-5401494BCA70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3AF2A09-62A3-49C0-9D11-D03793AF81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082610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EFB13-12B9-4A85-AE16-21712329C2F2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2F9A19-850B-4AE2-B98D-70940B39C4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644637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Прямая соединительная линия 8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9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1" name="Овал 13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Дата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7C2636F-C66C-4CBB-8C12-E28E0A704904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13" name="Номер слайда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D951644-131D-43C0-8AB1-90CFECE4FB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23410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Овал 12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Прямая соединительная линия 19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1B9F16F-46B8-460B-A271-3BFC9D6335D3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13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A741583-19EF-4612-B65E-2EF9EEFEEB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881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CC1F6-CDD2-491E-9DE5-C214B1F02050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80838-89C0-4A2F-965D-30C28B2B25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993216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6EAFCF-9B25-4C58-92F8-CCF62579A22A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B6746-6D14-4D8D-A86B-8290065E7C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11032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28B7C47-941B-413E-83C9-C6F03F4EEE85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FE8DDFE-B1F7-4FF0-8F60-4017AB0041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328689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9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10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11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Прямая соединительная линия 12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ая соединительная линия 14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Прямая соединительная линия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Овал 19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Овал 20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Овал 21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Овал 22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Прямая соединительная линия 25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61D140-E3B7-43EB-8755-E41D9BC3F071}" type="datetime1">
              <a:rPr lang="ru-RU">
                <a:solidFill>
                  <a:srgbClr val="C5D1D7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C5D1D7"/>
              </a:solidFill>
            </a:endParaRPr>
          </a:p>
        </p:txBody>
      </p:sp>
      <p:sp>
        <p:nvSpPr>
          <p:cNvPr id="21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C5D1D7"/>
              </a:solidFill>
            </a:endParaRPr>
          </a:p>
        </p:txBody>
      </p:sp>
      <p:sp>
        <p:nvSpPr>
          <p:cNvPr id="22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63958-73F8-4BF7-AD56-B1F8E2B239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68478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917E6-DA10-4709-832F-5ABAF3D4CD27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D63F96-8AF3-42E0-9DA0-9010B75A84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430011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715F7-AB8B-4A1F-AAFE-F281B7B91295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95EF1-0E81-42D6-9CA9-A833CF6867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77408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C7DDD6C-FECA-492A-BED7-5401494BCA70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3AF2A09-62A3-49C0-9D11-D03793AF81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044733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EFB13-12B9-4A85-AE16-21712329C2F2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2F9A19-850B-4AE2-B98D-70940B39C4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535395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Прямая соединительная линия 8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9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1" name="Овал 13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Дата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7C2636F-C66C-4CBB-8C12-E28E0A704904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13" name="Номер слайда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D951644-131D-43C0-8AB1-90CFECE4FB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0394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Овал 12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Прямая соединительная линия 19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1B9F16F-46B8-460B-A271-3BFC9D6335D3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13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A741583-19EF-4612-B65E-2EF9EEFEEB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4726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CC1F6-CDD2-491E-9DE5-C214B1F02050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80838-89C0-4A2F-965D-30C28B2B25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855182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6EAFCF-9B25-4C58-92F8-CCF62579A22A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B6746-6D14-4D8D-A86B-8290065E7C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931889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28B7C47-941B-413E-83C9-C6F03F4EEE85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FE8DDFE-B1F7-4FF0-8F60-4017AB0041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25092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9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10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11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Прямая соединительная линия 12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ая соединительная линия 14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Прямая соединительная линия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Овал 19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Овал 20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Овал 21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Овал 22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Прямая соединительная линия 25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61D140-E3B7-43EB-8755-E41D9BC3F071}" type="datetime1">
              <a:rPr lang="ru-RU">
                <a:solidFill>
                  <a:srgbClr val="C5D1D7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C5D1D7"/>
              </a:solidFill>
            </a:endParaRPr>
          </a:p>
        </p:txBody>
      </p:sp>
      <p:sp>
        <p:nvSpPr>
          <p:cNvPr id="21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C5D1D7"/>
              </a:solidFill>
            </a:endParaRPr>
          </a:p>
        </p:txBody>
      </p:sp>
      <p:sp>
        <p:nvSpPr>
          <p:cNvPr id="22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63958-73F8-4BF7-AD56-B1F8E2B239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1774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917E6-DA10-4709-832F-5ABAF3D4CD27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D63F96-8AF3-42E0-9DA0-9010B75A84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871616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715F7-AB8B-4A1F-AAFE-F281B7B91295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95EF1-0E81-42D6-9CA9-A833CF6867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166044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C7DDD6C-FECA-492A-BED7-5401494BCA70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3AF2A09-62A3-49C0-9D11-D03793AF81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40879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EFB13-12B9-4A85-AE16-21712329C2F2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2F9A19-850B-4AE2-B98D-70940B39C4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796244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Прямая соединительная линия 8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9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1" name="Овал 13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Дата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7C2636F-C66C-4CBB-8C12-E28E0A704904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13" name="Номер слайда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D951644-131D-43C0-8AB1-90CFECE4FB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08484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Овал 12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Прямая соединительная линия 19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1B9F16F-46B8-460B-A271-3BFC9D6335D3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13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A741583-19EF-4612-B65E-2EF9EEFEEB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870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CC1F6-CDD2-491E-9DE5-C214B1F02050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80838-89C0-4A2F-965D-30C28B2B25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497690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6EAFCF-9B25-4C58-92F8-CCF62579A22A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B6746-6D14-4D8D-A86B-8290065E7C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469908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28B7C47-941B-413E-83C9-C6F03F4EEE85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FE8DDFE-B1F7-4FF0-8F60-4017AB0041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696992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9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10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11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Прямая соединительная линия 12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ая соединительная линия 14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Прямая соединительная линия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Овал 19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Овал 20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Овал 21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Овал 22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Прямая соединительная линия 25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61D140-E3B7-43EB-8755-E41D9BC3F071}" type="datetime1">
              <a:rPr lang="ru-RU">
                <a:solidFill>
                  <a:srgbClr val="C5D1D7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C5D1D7"/>
              </a:solidFill>
            </a:endParaRPr>
          </a:p>
        </p:txBody>
      </p:sp>
      <p:sp>
        <p:nvSpPr>
          <p:cNvPr id="21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C5D1D7"/>
              </a:solidFill>
            </a:endParaRPr>
          </a:p>
        </p:txBody>
      </p:sp>
      <p:sp>
        <p:nvSpPr>
          <p:cNvPr id="22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63958-73F8-4BF7-AD56-B1F8E2B239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44709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917E6-DA10-4709-832F-5ABAF3D4CD27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D63F96-8AF3-42E0-9DA0-9010B75A84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290466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715F7-AB8B-4A1F-AAFE-F281B7B91295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95EF1-0E81-42D6-9CA9-A833CF6867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431893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C7DDD6C-FECA-492A-BED7-5401494BCA70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3AF2A09-62A3-49C0-9D11-D03793AF81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620970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EFB13-12B9-4A85-AE16-21712329C2F2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2F9A19-850B-4AE2-B98D-70940B39C4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89521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Прямая соединительная линия 8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9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1" name="Овал 13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Дата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7C2636F-C66C-4CBB-8C12-E28E0A704904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13" name="Номер слайда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D951644-131D-43C0-8AB1-90CFECE4FB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362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Овал 12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Прямая соединительная линия 19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1B9F16F-46B8-460B-A271-3BFC9D6335D3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13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A741583-19EF-4612-B65E-2EF9EEFEEB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6925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CC1F6-CDD2-491E-9DE5-C214B1F02050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80838-89C0-4A2F-965D-30C28B2B25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959122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6EAFCF-9B25-4C58-92F8-CCF62579A22A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B6746-6D14-4D8D-A86B-8290065E7C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342769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28B7C47-941B-413E-83C9-C6F03F4EEE85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FE8DDFE-B1F7-4FF0-8F60-4017AB0041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19087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9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10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11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Прямая соединительная линия 12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ая соединительная линия 14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Прямая соединительная линия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Овал 19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Овал 20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Овал 21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Овал 22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Прямая соединительная линия 25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61D140-E3B7-43EB-8755-E41D9BC3F071}" type="datetime1">
              <a:rPr lang="ru-RU">
                <a:solidFill>
                  <a:srgbClr val="C5D1D7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C5D1D7"/>
              </a:solidFill>
            </a:endParaRPr>
          </a:p>
        </p:txBody>
      </p:sp>
      <p:sp>
        <p:nvSpPr>
          <p:cNvPr id="21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C5D1D7"/>
              </a:solidFill>
            </a:endParaRPr>
          </a:p>
        </p:txBody>
      </p:sp>
      <p:sp>
        <p:nvSpPr>
          <p:cNvPr id="22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63958-73F8-4BF7-AD56-B1F8E2B239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07044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917E6-DA10-4709-832F-5ABAF3D4CD27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D63F96-8AF3-42E0-9DA0-9010B75A84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656093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715F7-AB8B-4A1F-AAFE-F281B7B91295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95EF1-0E81-42D6-9CA9-A833CF6867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6708744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C7DDD6C-FECA-492A-BED7-5401494BCA70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3AF2A09-62A3-49C0-9D11-D03793AF81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23732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EFB13-12B9-4A85-AE16-21712329C2F2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2F9A19-850B-4AE2-B98D-70940B39C4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569852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Прямая соединительная линия 8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9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1" name="Овал 13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Дата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7C2636F-C66C-4CBB-8C12-E28E0A704904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13" name="Номер слайда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D951644-131D-43C0-8AB1-90CFECE4FB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37897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Овал 12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Прямая соединительная линия 19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1B9F16F-46B8-460B-A271-3BFC9D6335D3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13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A741583-19EF-4612-B65E-2EF9EEFEEB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835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CC1F6-CDD2-491E-9DE5-C214B1F02050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80838-89C0-4A2F-965D-30C28B2B25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1598009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6EAFCF-9B25-4C58-92F8-CCF62579A22A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B6746-6D14-4D8D-A86B-8290065E7C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332726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28B7C47-941B-413E-83C9-C6F03F4EEE85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FE8DDFE-B1F7-4FF0-8F60-4017AB0041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354308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9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10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11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Прямая соединительная линия 12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ая соединительная линия 14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Прямая соединительная линия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Овал 19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Овал 20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Овал 21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Овал 22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Прямая соединительная линия 25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61D140-E3B7-43EB-8755-E41D9BC3F071}" type="datetime1">
              <a:rPr lang="ru-RU">
                <a:solidFill>
                  <a:srgbClr val="C5D1D7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C5D1D7"/>
              </a:solidFill>
            </a:endParaRPr>
          </a:p>
        </p:txBody>
      </p:sp>
      <p:sp>
        <p:nvSpPr>
          <p:cNvPr id="21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C5D1D7"/>
              </a:solidFill>
            </a:endParaRPr>
          </a:p>
        </p:txBody>
      </p:sp>
      <p:sp>
        <p:nvSpPr>
          <p:cNvPr id="22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63958-73F8-4BF7-AD56-B1F8E2B239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79212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917E6-DA10-4709-832F-5ABAF3D4CD27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D63F96-8AF3-42E0-9DA0-9010B75A84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830419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715F7-AB8B-4A1F-AAFE-F281B7B91295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95EF1-0E81-42D6-9CA9-A833CF6867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2538786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C7DDD6C-FECA-492A-BED7-5401494BCA70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3AF2A09-62A3-49C0-9D11-D03793AF81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24785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EFB13-12B9-4A85-AE16-21712329C2F2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2F9A19-850B-4AE2-B98D-70940B39C4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6226904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Прямая соединительная линия 8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9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1" name="Овал 13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Дата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7C2636F-C66C-4CBB-8C12-E28E0A704904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13" name="Номер слайда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D951644-131D-43C0-8AB1-90CFECE4FB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0303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Овал 12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Прямая соединительная линия 19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1B9F16F-46B8-460B-A271-3BFC9D6335D3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13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A741583-19EF-4612-B65E-2EF9EEFEEB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4492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CC1F6-CDD2-491E-9DE5-C214B1F02050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80838-89C0-4A2F-965D-30C28B2B25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7985004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6EAFCF-9B25-4C58-92F8-CCF62579A22A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B6746-6D14-4D8D-A86B-8290065E7C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0487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4.xml"/><Relationship Id="rId7" Type="http://schemas.openxmlformats.org/officeDocument/2006/relationships/slideLayout" Target="../slideLayouts/slideLayout38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6" Type="http://schemas.openxmlformats.org/officeDocument/2006/relationships/slideLayout" Target="../slideLayouts/slideLayout37.xml"/><Relationship Id="rId11" Type="http://schemas.openxmlformats.org/officeDocument/2006/relationships/theme" Target="../theme/theme4.xml"/><Relationship Id="rId5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41.xml"/><Relationship Id="rId4" Type="http://schemas.openxmlformats.org/officeDocument/2006/relationships/slideLayout" Target="../slideLayouts/slideLayout35.xml"/><Relationship Id="rId9" Type="http://schemas.openxmlformats.org/officeDocument/2006/relationships/slideLayout" Target="../slideLayouts/slideLayout40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9.xml"/><Relationship Id="rId3" Type="http://schemas.openxmlformats.org/officeDocument/2006/relationships/slideLayout" Target="../slideLayouts/slideLayout44.xml"/><Relationship Id="rId7" Type="http://schemas.openxmlformats.org/officeDocument/2006/relationships/slideLayout" Target="../slideLayouts/slideLayout48.xml"/><Relationship Id="rId2" Type="http://schemas.openxmlformats.org/officeDocument/2006/relationships/slideLayout" Target="../slideLayouts/slideLayout43.xml"/><Relationship Id="rId1" Type="http://schemas.openxmlformats.org/officeDocument/2006/relationships/slideLayout" Target="../slideLayouts/slideLayout42.xml"/><Relationship Id="rId6" Type="http://schemas.openxmlformats.org/officeDocument/2006/relationships/slideLayout" Target="../slideLayouts/slideLayout47.xml"/><Relationship Id="rId11" Type="http://schemas.openxmlformats.org/officeDocument/2006/relationships/theme" Target="../theme/theme5.xml"/><Relationship Id="rId5" Type="http://schemas.openxmlformats.org/officeDocument/2006/relationships/slideLayout" Target="../slideLayouts/slideLayout46.xml"/><Relationship Id="rId10" Type="http://schemas.openxmlformats.org/officeDocument/2006/relationships/slideLayout" Target="../slideLayouts/slideLayout51.xml"/><Relationship Id="rId4" Type="http://schemas.openxmlformats.org/officeDocument/2006/relationships/slideLayout" Target="../slideLayouts/slideLayout45.xml"/><Relationship Id="rId9" Type="http://schemas.openxmlformats.org/officeDocument/2006/relationships/slideLayout" Target="../slideLayouts/slideLayout50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9.xml"/><Relationship Id="rId3" Type="http://schemas.openxmlformats.org/officeDocument/2006/relationships/slideLayout" Target="../slideLayouts/slideLayout54.xml"/><Relationship Id="rId7" Type="http://schemas.openxmlformats.org/officeDocument/2006/relationships/slideLayout" Target="../slideLayouts/slideLayout58.xml"/><Relationship Id="rId2" Type="http://schemas.openxmlformats.org/officeDocument/2006/relationships/slideLayout" Target="../slideLayouts/slideLayout53.xml"/><Relationship Id="rId1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7.xml"/><Relationship Id="rId11" Type="http://schemas.openxmlformats.org/officeDocument/2006/relationships/theme" Target="../theme/theme6.xml"/><Relationship Id="rId5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61.xml"/><Relationship Id="rId4" Type="http://schemas.openxmlformats.org/officeDocument/2006/relationships/slideLayout" Target="../slideLayouts/slideLayout55.xml"/><Relationship Id="rId9" Type="http://schemas.openxmlformats.org/officeDocument/2006/relationships/slideLayout" Target="../slideLayouts/slideLayout60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9.xml"/><Relationship Id="rId3" Type="http://schemas.openxmlformats.org/officeDocument/2006/relationships/slideLayout" Target="../slideLayouts/slideLayout64.xml"/><Relationship Id="rId7" Type="http://schemas.openxmlformats.org/officeDocument/2006/relationships/slideLayout" Target="../slideLayouts/slideLayout68.xml"/><Relationship Id="rId2" Type="http://schemas.openxmlformats.org/officeDocument/2006/relationships/slideLayout" Target="../slideLayouts/slideLayout63.xml"/><Relationship Id="rId1" Type="http://schemas.openxmlformats.org/officeDocument/2006/relationships/slideLayout" Target="../slideLayouts/slideLayout62.xml"/><Relationship Id="rId6" Type="http://schemas.openxmlformats.org/officeDocument/2006/relationships/slideLayout" Target="../slideLayouts/slideLayout67.xml"/><Relationship Id="rId11" Type="http://schemas.openxmlformats.org/officeDocument/2006/relationships/theme" Target="../theme/theme7.xml"/><Relationship Id="rId5" Type="http://schemas.openxmlformats.org/officeDocument/2006/relationships/slideLayout" Target="../slideLayouts/slideLayout66.xml"/><Relationship Id="rId10" Type="http://schemas.openxmlformats.org/officeDocument/2006/relationships/slideLayout" Target="../slideLayouts/slideLayout71.xml"/><Relationship Id="rId4" Type="http://schemas.openxmlformats.org/officeDocument/2006/relationships/slideLayout" Target="../slideLayouts/slideLayout65.xml"/><Relationship Id="rId9" Type="http://schemas.openxmlformats.org/officeDocument/2006/relationships/slideLayout" Target="../slideLayouts/slideLayout70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9.xml"/><Relationship Id="rId3" Type="http://schemas.openxmlformats.org/officeDocument/2006/relationships/slideLayout" Target="../slideLayouts/slideLayout74.xml"/><Relationship Id="rId7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3.xml"/><Relationship Id="rId1" Type="http://schemas.openxmlformats.org/officeDocument/2006/relationships/slideLayout" Target="../slideLayouts/slideLayout72.xml"/><Relationship Id="rId6" Type="http://schemas.openxmlformats.org/officeDocument/2006/relationships/slideLayout" Target="../slideLayouts/slideLayout77.xml"/><Relationship Id="rId11" Type="http://schemas.openxmlformats.org/officeDocument/2006/relationships/theme" Target="../theme/theme8.xml"/><Relationship Id="rId5" Type="http://schemas.openxmlformats.org/officeDocument/2006/relationships/slideLayout" Target="../slideLayouts/slideLayout76.xml"/><Relationship Id="rId10" Type="http://schemas.openxmlformats.org/officeDocument/2006/relationships/slideLayout" Target="../slideLayouts/slideLayout81.xml"/><Relationship Id="rId4" Type="http://schemas.openxmlformats.org/officeDocument/2006/relationships/slideLayout" Target="../slideLayouts/slideLayout75.xml"/><Relationship Id="rId9" Type="http://schemas.openxmlformats.org/officeDocument/2006/relationships/slideLayout" Target="../slideLayouts/slideLayout8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8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D90639A3-7709-45FE-9F63-293B2D242088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032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34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1CC7C1F0-B68F-4D16-9DCB-BD87BD4266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2039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B8563F"/>
        </a:buClr>
        <a:buSzPct val="6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E5B7B1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E2D6AA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8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D90639A3-7709-45FE-9F63-293B2D242088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032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34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1CC7C1F0-B68F-4D16-9DCB-BD87BD4266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4988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B8563F"/>
        </a:buClr>
        <a:buSzPct val="6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E5B7B1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E2D6AA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8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D90639A3-7709-45FE-9F63-293B2D242088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032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34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1CC7C1F0-B68F-4D16-9DCB-BD87BD4266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3977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B8563F"/>
        </a:buClr>
        <a:buSzPct val="6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E5B7B1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E2D6AA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8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D90639A3-7709-45FE-9F63-293B2D242088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032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34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1CC7C1F0-B68F-4D16-9DCB-BD87BD4266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3798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6" r:id="rId1"/>
    <p:sldLayoutId id="2147483827" r:id="rId2"/>
    <p:sldLayoutId id="2147483828" r:id="rId3"/>
    <p:sldLayoutId id="2147483829" r:id="rId4"/>
    <p:sldLayoutId id="2147483830" r:id="rId5"/>
    <p:sldLayoutId id="2147483831" r:id="rId6"/>
    <p:sldLayoutId id="2147483832" r:id="rId7"/>
    <p:sldLayoutId id="2147483833" r:id="rId8"/>
    <p:sldLayoutId id="2147483834" r:id="rId9"/>
    <p:sldLayoutId id="2147483835" r:id="rId10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B8563F"/>
        </a:buClr>
        <a:buSzPct val="6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E5B7B1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E2D6AA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8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D90639A3-7709-45FE-9F63-293B2D242088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032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34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1CC7C1F0-B68F-4D16-9DCB-BD87BD4266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9057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B8563F"/>
        </a:buClr>
        <a:buSzPct val="6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E5B7B1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E2D6AA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8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D90639A3-7709-45FE-9F63-293B2D242088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032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34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1CC7C1F0-B68F-4D16-9DCB-BD87BD4266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1537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49" r:id="rId2"/>
    <p:sldLayoutId id="214748385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  <p:sldLayoutId id="2147483857" r:id="rId10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B8563F"/>
        </a:buClr>
        <a:buSzPct val="6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E5B7B1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E2D6AA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8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D90639A3-7709-45FE-9F63-293B2D242088}" type="datetime1">
              <a:rPr lang="ru-RU">
                <a:solidFill>
                  <a:srgbClr val="646B86"/>
                </a:solidFill>
              </a:rPr>
              <a:pPr>
                <a:defRPr/>
              </a:pPr>
              <a:t>21.03.2016</a:t>
            </a:fld>
            <a:endParaRPr lang="ru-RU">
              <a:solidFill>
                <a:srgbClr val="646B86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srgbClr val="646B86"/>
              </a:solidFill>
            </a:endParaRPr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032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34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1CC7C1F0-B68F-4D16-9DCB-BD87BD4266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9505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B8563F"/>
        </a:buClr>
        <a:buSzPct val="6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E5B7B1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E2D6AA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bannikov.narod.ru/" TargetMode="External"/><Relationship Id="rId13" Type="http://schemas.openxmlformats.org/officeDocument/2006/relationships/hyperlink" Target="http://festivel.1september.ru/articles/314907/" TargetMode="External"/><Relationship Id="rId3" Type="http://schemas.openxmlformats.org/officeDocument/2006/relationships/hyperlink" Target="http://vcell.ndsu.nodak.edu/animation" TargetMode="External"/><Relationship Id="rId7" Type="http://schemas.openxmlformats.org/officeDocument/2006/relationships/hyperlink" Target="http://festival.1september.ru/articles/513181" TargetMode="External"/><Relationship Id="rId12" Type="http://schemas.openxmlformats.org/officeDocument/2006/relationships/hyperlink" Target="http://www.cultinfo.ru/fulltext/1/001/008/079/228.htm" TargetMode="External"/><Relationship Id="rId2" Type="http://schemas.openxmlformats.org/officeDocument/2006/relationships/hyperlink" Target="http://omsk.openet.ru/other/rc/doc/genetika.doc" TargetMode="External"/><Relationship Id="rId16" Type="http://schemas.openxmlformats.org/officeDocument/2006/relationships/hyperlink" Target="http://festival/1september.ru/articles/212828" TargetMode="External"/><Relationship Id="rId1" Type="http://schemas.openxmlformats.org/officeDocument/2006/relationships/slideLayout" Target="../slideLayouts/slideLayout73.xml"/><Relationship Id="rId6" Type="http://schemas.openxmlformats.org/officeDocument/2006/relationships/hyperlink" Target="http://mylearn.ru/" TargetMode="External"/><Relationship Id="rId11" Type="http://schemas.openxmlformats.org/officeDocument/2006/relationships/hyperlink" Target="http://macroevolution.narod.ru/nazarenko2002.htm" TargetMode="External"/><Relationship Id="rId5" Type="http://schemas.openxmlformats.org/officeDocument/2006/relationships/hyperlink" Target="http://www.cellbiol.ru/" TargetMode="External"/><Relationship Id="rId15" Type="http://schemas.openxmlformats.org/officeDocument/2006/relationships/hyperlink" Target="http://mylearn.ru/kurs/17/753" TargetMode="External"/><Relationship Id="rId10" Type="http://schemas.openxmlformats.org/officeDocument/2006/relationships/hyperlink" Target="http://elementy.ru/news/431027" TargetMode="External"/><Relationship Id="rId4" Type="http://schemas.openxmlformats.org/officeDocument/2006/relationships/hyperlink" Target="http://dic.academic.ru/" TargetMode="External"/><Relationship Id="rId9" Type="http://schemas.openxmlformats.org/officeDocument/2006/relationships/hyperlink" Target="http://bse.sci-lib.com/" TargetMode="External"/><Relationship Id="rId14" Type="http://schemas.openxmlformats.org/officeDocument/2006/relationships/hyperlink" Target="http://home-edu.ru/pages/shpit/rodoslovnaja/zanitie-1-2/zanitie-1-2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Текст 4"/>
          <p:cNvSpPr>
            <a:spLocks noGrp="1"/>
          </p:cNvSpPr>
          <p:nvPr>
            <p:ph type="body" idx="4294967295"/>
          </p:nvPr>
        </p:nvSpPr>
        <p:spPr>
          <a:xfrm>
            <a:off x="0" y="214313"/>
            <a:ext cx="9144000" cy="6858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1800" smtClean="0">
                <a:solidFill>
                  <a:srgbClr val="8608B8"/>
                </a:solidFill>
                <a:latin typeface="Comic Sans MS" pitchFamily="66" charset="0"/>
              </a:rPr>
              <a:t>                                            </a:t>
            </a:r>
            <a:r>
              <a:rPr lang="ru-RU" sz="1800" b="1" smtClean="0">
                <a:solidFill>
                  <a:srgbClr val="8608B8"/>
                </a:solidFill>
                <a:latin typeface="Comic Sans MS" pitchFamily="66" charset="0"/>
              </a:rPr>
              <a:t>Эталоны ответов</a:t>
            </a:r>
          </a:p>
          <a:p>
            <a:pPr>
              <a:buFont typeface="Wingdings" pitchFamily="2" charset="2"/>
              <a:buNone/>
            </a:pPr>
            <a:r>
              <a:rPr lang="ru-RU" sz="1200" smtClean="0">
                <a:solidFill>
                  <a:srgbClr val="8608B8"/>
                </a:solidFill>
              </a:rPr>
              <a:t> </a:t>
            </a:r>
          </a:p>
          <a:p>
            <a:pPr>
              <a:buFont typeface="Wingdings" pitchFamily="2" charset="2"/>
              <a:buNone/>
            </a:pPr>
            <a:r>
              <a:rPr lang="ru-RU" sz="1400" smtClean="0">
                <a:solidFill>
                  <a:srgbClr val="8608B8"/>
                </a:solidFill>
                <a:latin typeface="Comic Sans MS" pitchFamily="66" charset="0"/>
              </a:rPr>
              <a:t>   </a:t>
            </a:r>
            <a:r>
              <a:rPr lang="ru-RU" sz="1400" b="1" u="sng" smtClean="0">
                <a:solidFill>
                  <a:srgbClr val="9409CB"/>
                </a:solidFill>
                <a:latin typeface="Comic Sans MS" pitchFamily="66" charset="0"/>
              </a:rPr>
              <a:t>Задание </a:t>
            </a:r>
            <a:r>
              <a:rPr lang="ru-RU" sz="1400" b="1" u="sng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№</a:t>
            </a:r>
            <a:r>
              <a:rPr lang="ru-RU" sz="1600" b="1" u="sng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1</a:t>
            </a:r>
            <a:r>
              <a:rPr lang="ru-RU" sz="1400" b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. 1-А,В ; 2- А,в ; 3- АА , Аа, ВВ, Вв ;  4- Аа, Вв ; </a:t>
            </a:r>
          </a:p>
          <a:p>
            <a:pPr>
              <a:buFont typeface="Wingdings" pitchFamily="2" charset="2"/>
              <a:buNone/>
            </a:pPr>
            <a:r>
              <a:rPr lang="ru-RU" sz="1400" b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  5- Аавв ; 6- АВ, Ав, Ав, Ав ; 7- Зигота – Аа ; 8- Формула По Генотипу 1АА : 2аа :               1аа ; 9- Родители- Р, Дети – </a:t>
            </a:r>
            <a:r>
              <a:rPr lang="en-US" sz="1400" b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F</a:t>
            </a:r>
            <a:r>
              <a:rPr lang="ru-RU" sz="1400" b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1, Внуки – </a:t>
            </a:r>
            <a:r>
              <a:rPr lang="en-US" sz="1400" b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F</a:t>
            </a:r>
            <a:r>
              <a:rPr lang="ru-RU" sz="1400" b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2 ; 10- Аа.</a:t>
            </a:r>
          </a:p>
          <a:p>
            <a:pPr>
              <a:buFont typeface="Wingdings" pitchFamily="2" charset="2"/>
              <a:buNone/>
            </a:pPr>
            <a:r>
              <a:rPr lang="ru-RU" sz="1400" b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  </a:t>
            </a:r>
            <a:r>
              <a:rPr lang="ru-RU" sz="1400" b="1" u="sng" smtClean="0">
                <a:solidFill>
                  <a:srgbClr val="9409CB"/>
                </a:solidFill>
                <a:latin typeface="Comic Sans MS" pitchFamily="66" charset="0"/>
              </a:rPr>
              <a:t>Задание </a:t>
            </a:r>
            <a:r>
              <a:rPr lang="ru-RU" sz="1400" b="1" u="sng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№</a:t>
            </a:r>
            <a:r>
              <a:rPr lang="ru-RU" sz="1600" b="1" u="sng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2</a:t>
            </a:r>
            <a:r>
              <a:rPr lang="ru-RU" sz="1400" b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. Одному Признаку; Генами; Доминантным; Рецессивным; Одним; Гибридное;    Гетерозиготным; Доминантным.</a:t>
            </a:r>
          </a:p>
          <a:p>
            <a:pPr>
              <a:buFont typeface="Wingdings" pitchFamily="2" charset="2"/>
              <a:buNone/>
            </a:pPr>
            <a:r>
              <a:rPr lang="ru-RU" sz="1400" b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   </a:t>
            </a:r>
            <a:r>
              <a:rPr lang="ru-RU" sz="1400" b="1" smtClean="0">
                <a:solidFill>
                  <a:srgbClr val="9409CB"/>
                </a:solidFill>
                <a:latin typeface="Comic Sans MS" pitchFamily="66" charset="0"/>
              </a:rPr>
              <a:t> </a:t>
            </a:r>
            <a:r>
              <a:rPr lang="ru-RU" sz="1400" b="1" u="sng" smtClean="0">
                <a:solidFill>
                  <a:srgbClr val="9409CB"/>
                </a:solidFill>
                <a:latin typeface="Comic Sans MS" pitchFamily="66" charset="0"/>
              </a:rPr>
              <a:t>Задание </a:t>
            </a:r>
            <a:r>
              <a:rPr lang="ru-RU" sz="1400" b="1" u="sng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№</a:t>
            </a:r>
            <a:r>
              <a:rPr lang="ru-RU" sz="1600" b="1" u="sng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3</a:t>
            </a:r>
            <a:r>
              <a:rPr lang="ru-RU" sz="1400" b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.  1. Генотип  2. Ген.  3. Наследственность. </a:t>
            </a:r>
          </a:p>
          <a:p>
            <a:pPr>
              <a:buFont typeface="Wingdings" pitchFamily="2" charset="2"/>
              <a:buNone/>
            </a:pPr>
            <a:r>
              <a:rPr lang="ru-RU" sz="1400" b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ru-RU" sz="1400" b="1" smtClean="0">
                <a:solidFill>
                  <a:srgbClr val="9409CB"/>
                </a:solidFill>
                <a:latin typeface="Comic Sans MS" pitchFamily="66" charset="0"/>
              </a:rPr>
              <a:t>Задание </a:t>
            </a:r>
            <a:r>
              <a:rPr lang="ru-RU" sz="1400" b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4. Моногибридное.  5. Аллельные.  6. Анализирующее.  7. Гетерозигота.  8. Аутосомы.  9. ХУ.  10. Норма Реакции.  11. Мутации.  12. Генные.  13. Полиплоидия  14. Цитогенетический, Генеалогический, Близнецовый.  15. Среды.</a:t>
            </a:r>
          </a:p>
          <a:p>
            <a:pPr>
              <a:buFont typeface="Wingdings" pitchFamily="2" charset="2"/>
              <a:buNone/>
            </a:pPr>
            <a:r>
              <a:rPr lang="ru-RU" sz="1400" b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  </a:t>
            </a:r>
            <a:r>
              <a:rPr lang="ru-RU" sz="1400" b="1" u="sng" smtClean="0">
                <a:solidFill>
                  <a:srgbClr val="9409CB"/>
                </a:solidFill>
                <a:latin typeface="Comic Sans MS" pitchFamily="66" charset="0"/>
              </a:rPr>
              <a:t>Задание </a:t>
            </a:r>
            <a:r>
              <a:rPr lang="ru-RU" sz="1400" b="1" u="sng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№</a:t>
            </a:r>
            <a:r>
              <a:rPr lang="ru-RU" sz="1600" b="1" u="sng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4</a:t>
            </a:r>
            <a:r>
              <a:rPr lang="ru-RU" sz="1400" b="1" u="sng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.</a:t>
            </a:r>
            <a:r>
              <a:rPr lang="ru-RU" sz="1400" b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  1-б , 2-б, 3-в, 4-в, 5-а, 6-в, 7-а, 8-а, 9-б, 10-а</a:t>
            </a:r>
          </a:p>
          <a:p>
            <a:pPr>
              <a:buFont typeface="Wingdings" pitchFamily="2" charset="2"/>
              <a:buNone/>
            </a:pPr>
            <a:r>
              <a:rPr lang="ru-RU" sz="1400" b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  </a:t>
            </a:r>
            <a:r>
              <a:rPr lang="ru-RU" sz="1400" b="1" smtClean="0">
                <a:solidFill>
                  <a:srgbClr val="9409CB"/>
                </a:solidFill>
                <a:latin typeface="Comic Sans MS" pitchFamily="66" charset="0"/>
              </a:rPr>
              <a:t>Задание </a:t>
            </a:r>
            <a:r>
              <a:rPr lang="ru-RU" sz="1400" b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№</a:t>
            </a:r>
            <a:r>
              <a:rPr lang="ru-RU" sz="1600" b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5</a:t>
            </a:r>
            <a:r>
              <a:rPr lang="ru-RU" sz="1400" b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.(Задача№1)  А-2,  Б-3,  В-25%, Г- 50%, Д-25%</a:t>
            </a:r>
          </a:p>
          <a:p>
            <a:pPr>
              <a:buFont typeface="Wingdings" pitchFamily="2" charset="2"/>
              <a:buNone/>
            </a:pPr>
            <a:r>
              <a:rPr lang="ru-RU" sz="1400" b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   (Задача№2)  А-25%, Б-4, В-4, Г-25%, Д-0, Е- Да, Ж- Нет</a:t>
            </a:r>
          </a:p>
          <a:p>
            <a:pPr>
              <a:buFont typeface="Wingdings" pitchFamily="2" charset="2"/>
              <a:buNone/>
            </a:pPr>
            <a:r>
              <a:rPr lang="ru-RU" sz="1400" b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  </a:t>
            </a:r>
            <a:r>
              <a:rPr lang="ru-RU" sz="1400" b="1" u="sng" smtClean="0">
                <a:solidFill>
                  <a:srgbClr val="9409CB"/>
                </a:solidFill>
                <a:latin typeface="Comic Sans MS" pitchFamily="66" charset="0"/>
              </a:rPr>
              <a:t>Задание </a:t>
            </a:r>
            <a:r>
              <a:rPr lang="ru-RU" sz="1400" b="1" u="sng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№</a:t>
            </a:r>
            <a:r>
              <a:rPr lang="ru-RU" sz="1600" b="1" u="sng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6</a:t>
            </a:r>
            <a:r>
              <a:rPr lang="ru-RU" sz="1400" b="1" u="sng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. </a:t>
            </a:r>
            <a:r>
              <a:rPr lang="ru-RU" sz="1400" b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Аутосомно-доминантный, Плейотропия, Синдром Марфана (А--).</a:t>
            </a:r>
          </a:p>
          <a:p>
            <a:pPr>
              <a:buFont typeface="Wingdings" pitchFamily="2" charset="2"/>
              <a:buNone/>
            </a:pPr>
            <a:r>
              <a:rPr lang="ru-RU" sz="1400" b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  </a:t>
            </a:r>
            <a:r>
              <a:rPr lang="ru-RU" sz="1400" b="1" u="sng" smtClean="0">
                <a:solidFill>
                  <a:srgbClr val="9409CB"/>
                </a:solidFill>
                <a:latin typeface="Comic Sans MS" pitchFamily="66" charset="0"/>
              </a:rPr>
              <a:t>Задание </a:t>
            </a:r>
            <a:r>
              <a:rPr lang="ru-RU" sz="1400" b="1" u="sng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№</a:t>
            </a:r>
            <a:r>
              <a:rPr lang="ru-RU" sz="1600" b="1" u="sng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7</a:t>
            </a:r>
            <a:r>
              <a:rPr lang="ru-RU" sz="1400" b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. Р1:  Аа Х АА        Р2: Аа Х Аа</a:t>
            </a:r>
          </a:p>
          <a:p>
            <a:pPr>
              <a:buFont typeface="Wingdings" pitchFamily="2" charset="2"/>
              <a:buNone/>
            </a:pPr>
            <a:r>
              <a:rPr lang="ru-RU" sz="1400" b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        </a:t>
            </a:r>
            <a:r>
              <a:rPr lang="en-US" sz="1400" b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F1</a:t>
            </a:r>
            <a:r>
              <a:rPr lang="ru-RU" sz="1400" b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:  Аа         Х        </a:t>
            </a:r>
            <a:r>
              <a:rPr lang="en-US" sz="1400" b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F2</a:t>
            </a:r>
            <a:r>
              <a:rPr lang="ru-RU" sz="1400" b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: Аа</a:t>
            </a:r>
          </a:p>
          <a:p>
            <a:pPr>
              <a:buFont typeface="Wingdings" pitchFamily="2" charset="2"/>
              <a:buNone/>
            </a:pPr>
            <a:r>
              <a:rPr lang="ru-RU" sz="1400" b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        </a:t>
            </a:r>
            <a:r>
              <a:rPr lang="en-US" sz="1400" b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F</a:t>
            </a:r>
            <a:r>
              <a:rPr lang="ru-RU" sz="1400" b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3:  Аа</a:t>
            </a:r>
          </a:p>
          <a:p>
            <a:pPr>
              <a:buFont typeface="Wingdings" pitchFamily="2" charset="2"/>
              <a:buNone/>
            </a:pPr>
            <a:r>
              <a:rPr lang="ru-RU" sz="1400" b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  </a:t>
            </a:r>
            <a:r>
              <a:rPr lang="ru-RU" sz="1400" b="1" u="sng" smtClean="0">
                <a:solidFill>
                  <a:srgbClr val="9409CB"/>
                </a:solidFill>
                <a:latin typeface="Comic Sans MS" pitchFamily="66" charset="0"/>
              </a:rPr>
              <a:t>Задание </a:t>
            </a:r>
            <a:r>
              <a:rPr lang="ru-RU" sz="1400" b="1" u="sng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№</a:t>
            </a:r>
            <a:r>
              <a:rPr lang="ru-RU" sz="1600" b="1" u="sng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8</a:t>
            </a:r>
            <a:r>
              <a:rPr lang="ru-RU" sz="1400" b="1" u="sng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. </a:t>
            </a:r>
            <a:r>
              <a:rPr lang="ru-RU" sz="1400" b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Аутосомно-доминантный Тип Наследования</a:t>
            </a:r>
          </a:p>
          <a:p>
            <a:pPr>
              <a:buFont typeface="Wingdings" pitchFamily="2" charset="2"/>
              <a:buNone/>
            </a:pPr>
            <a:r>
              <a:rPr lang="ru-RU" sz="1400" b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         Аа   Аа   Аа                Аа   Аа   Аа</a:t>
            </a:r>
          </a:p>
          <a:p>
            <a:pPr>
              <a:buFont typeface="Wingdings" pitchFamily="2" charset="2"/>
              <a:buNone/>
            </a:pPr>
            <a:r>
              <a:rPr lang="ru-RU" sz="1400" b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                 Аа   Аа   Аа   Аа   Аа Аа</a:t>
            </a:r>
          </a:p>
          <a:p>
            <a:pPr>
              <a:buFont typeface="Wingdings" pitchFamily="2" charset="2"/>
              <a:buNone/>
            </a:pPr>
            <a:r>
              <a:rPr lang="ru-RU" sz="1400" b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          Аа    Аа                       Аа   Аа   Аа   Аа   Аа</a:t>
            </a:r>
          </a:p>
          <a:p>
            <a:pPr>
              <a:buFont typeface="Wingdings" pitchFamily="2" charset="2"/>
              <a:buNone/>
            </a:pPr>
            <a:r>
              <a:rPr lang="ru-RU" sz="1400" b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 </a:t>
            </a:r>
          </a:p>
          <a:p>
            <a:pPr>
              <a:buFont typeface="Wingdings" pitchFamily="2" charset="2"/>
              <a:buNone/>
            </a:pPr>
            <a:r>
              <a:rPr lang="ru-RU" sz="1400" smtClean="0">
                <a:solidFill>
                  <a:srgbClr val="8608B8"/>
                </a:solidFill>
                <a:latin typeface="Comic Sans MS" pitchFamily="66" charset="0"/>
              </a:rPr>
              <a:t> </a:t>
            </a:r>
          </a:p>
          <a:p>
            <a:pPr>
              <a:buFont typeface="Wingdings" pitchFamily="2" charset="2"/>
              <a:buNone/>
            </a:pPr>
            <a:r>
              <a:rPr lang="ru-RU" sz="1300" b="1" smtClean="0">
                <a:solidFill>
                  <a:srgbClr val="8608B8"/>
                </a:solidFill>
              </a:rPr>
              <a:t> </a:t>
            </a:r>
            <a:endParaRPr lang="ru-RU" sz="1300" smtClean="0">
              <a:solidFill>
                <a:srgbClr val="8608B8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ru-RU" sz="1200" b="1" smtClean="0">
                <a:solidFill>
                  <a:srgbClr val="8608B8"/>
                </a:solidFill>
              </a:rPr>
              <a:t> </a:t>
            </a:r>
            <a:endParaRPr lang="ru-RU" sz="1200" smtClean="0">
              <a:solidFill>
                <a:srgbClr val="8608B8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ru-RU" sz="1200" b="1" smtClean="0">
                <a:solidFill>
                  <a:srgbClr val="8608B8"/>
                </a:solidFill>
              </a:rPr>
              <a:t> </a:t>
            </a:r>
            <a:endParaRPr lang="ru-RU" sz="1200" smtClean="0">
              <a:solidFill>
                <a:srgbClr val="8608B8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ru-RU" sz="1200" b="1" smtClean="0">
                <a:solidFill>
                  <a:srgbClr val="8608B8"/>
                </a:solidFill>
              </a:rPr>
              <a:t>  </a:t>
            </a:r>
            <a:endParaRPr lang="ru-RU" sz="1200" smtClean="0">
              <a:solidFill>
                <a:srgbClr val="8608B8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8F90925-5256-41D3-B596-C16A8DCB64F2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4390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Прямоугольник 3"/>
          <p:cNvSpPr>
            <a:spLocks noChangeArrowheads="1"/>
          </p:cNvSpPr>
          <p:nvPr/>
        </p:nvSpPr>
        <p:spPr bwMode="auto">
          <a:xfrm>
            <a:off x="214313" y="142875"/>
            <a:ext cx="143351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u="sng" smtClean="0">
                <a:solidFill>
                  <a:srgbClr val="9409CB"/>
                </a:solidFill>
                <a:latin typeface="Comic Sans MS" pitchFamily="66" charset="0"/>
              </a:rPr>
              <a:t>Задание  </a:t>
            </a:r>
            <a:r>
              <a:rPr lang="ru-RU" sz="1400" b="1" u="sng" smtClean="0">
                <a:solidFill>
                  <a:srgbClr val="8608B8"/>
                </a:solidFill>
                <a:latin typeface="Arial" charset="0"/>
              </a:rPr>
              <a:t>№</a:t>
            </a:r>
            <a:r>
              <a:rPr lang="ru-RU" sz="1600" b="1" u="sng" smtClean="0">
                <a:solidFill>
                  <a:srgbClr val="8608B8"/>
                </a:solidFill>
                <a:latin typeface="Arial" charset="0"/>
              </a:rPr>
              <a:t>9</a:t>
            </a:r>
            <a:r>
              <a:rPr lang="ru-RU" sz="1400" b="1" smtClean="0">
                <a:solidFill>
                  <a:srgbClr val="8608B8"/>
                </a:solidFill>
                <a:latin typeface="Arial" charset="0"/>
              </a:rPr>
              <a:t>.</a:t>
            </a:r>
            <a:endParaRPr lang="ru-RU" sz="1400" smtClean="0">
              <a:solidFill>
                <a:prstClr val="black"/>
              </a:solidFill>
              <a:latin typeface="Arial" charset="0"/>
            </a:endParaRPr>
          </a:p>
        </p:txBody>
      </p:sp>
      <p:grpSp>
        <p:nvGrpSpPr>
          <p:cNvPr id="50179" name="Группа 4"/>
          <p:cNvGrpSpPr>
            <a:grpSpLocks/>
          </p:cNvGrpSpPr>
          <p:nvPr/>
        </p:nvGrpSpPr>
        <p:grpSpPr bwMode="auto">
          <a:xfrm>
            <a:off x="857250" y="642938"/>
            <a:ext cx="6286500" cy="5715000"/>
            <a:chOff x="3143240" y="1000108"/>
            <a:chExt cx="5286412" cy="5214974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3143240" y="1000108"/>
              <a:ext cx="5286412" cy="5214974"/>
            </a:xfrm>
            <a:prstGeom prst="rect">
              <a:avLst/>
            </a:prstGeom>
            <a:solidFill>
              <a:srgbClr val="9409C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dirty="0">
                <a:solidFill>
                  <a:srgbClr val="8608B8"/>
                </a:solidFill>
              </a:endParaRPr>
            </a:p>
          </p:txBody>
        </p:sp>
        <p:pic>
          <p:nvPicPr>
            <p:cNvPr id="50182" name="Picture 3" descr="Безымянный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4678" y="1071546"/>
              <a:ext cx="5146898" cy="50873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A80B537-06CB-4183-9709-7A23CB8B32AD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6076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50" y="142875"/>
            <a:ext cx="8229600" cy="67151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1400" b="1" u="sng" dirty="0" smtClean="0"/>
              <a:t> </a:t>
            </a:r>
            <a:r>
              <a:rPr lang="ru-RU" sz="1400" b="1" u="sng" dirty="0" smtClean="0">
                <a:solidFill>
                  <a:srgbClr val="9409CB"/>
                </a:solidFill>
                <a:latin typeface="Comic Sans MS" pitchFamily="66" charset="0"/>
              </a:rPr>
              <a:t>Задание</a:t>
            </a:r>
            <a:r>
              <a:rPr lang="ru-RU" sz="1400" b="1" u="sng" dirty="0" smtClean="0"/>
              <a:t>  </a:t>
            </a:r>
            <a:r>
              <a:rPr lang="ru-RU" sz="1400" b="1" u="sng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№</a:t>
            </a:r>
            <a:r>
              <a:rPr lang="ru-RU" sz="1600" b="1" u="sng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10 </a:t>
            </a: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/>
            </a:r>
            <a:b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</a:b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 </a:t>
            </a:r>
            <a:b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</a:b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    Р1: </a:t>
            </a:r>
            <a:r>
              <a:rPr lang="ru-RU" sz="1400" b="1" spc="100" dirty="0" err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аа</a:t>
            </a: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  Х  </a:t>
            </a:r>
            <a:r>
              <a:rPr lang="ru-RU" sz="1400" b="1" spc="100" dirty="0" err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аа</a:t>
            </a: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                              Р2: </a:t>
            </a:r>
            <a:r>
              <a:rPr lang="ru-RU" sz="1400" b="1" spc="100" dirty="0" err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аа</a:t>
            </a: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 Х </a:t>
            </a:r>
            <a:r>
              <a:rPr lang="ru-RU" sz="1400" b="1" spc="100" dirty="0" err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аа</a:t>
            </a: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/>
            </a:r>
            <a:b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</a:b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  </a:t>
            </a:r>
            <a:b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</a:b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   </a:t>
            </a:r>
            <a:r>
              <a:rPr lang="en-US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f</a:t>
            </a: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1:аа; </a:t>
            </a:r>
            <a:r>
              <a:rPr lang="ru-RU" sz="1400" b="1" spc="100" dirty="0" err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аа</a:t>
            </a: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; </a:t>
            </a:r>
            <a:r>
              <a:rPr lang="ru-RU" sz="1400" b="1" spc="100" dirty="0" err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аа</a:t>
            </a: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; </a:t>
            </a:r>
            <a:r>
              <a:rPr lang="ru-RU" sz="1400" b="1" spc="100" dirty="0" err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аа</a:t>
            </a: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                        </a:t>
            </a:r>
            <a:r>
              <a:rPr lang="en-US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F</a:t>
            </a: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2: </a:t>
            </a:r>
            <a:r>
              <a:rPr lang="ru-RU" sz="1400" b="1" spc="100" dirty="0" err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аа</a:t>
            </a: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; </a:t>
            </a:r>
            <a:r>
              <a:rPr lang="ru-RU" sz="1400" b="1" spc="100" dirty="0" err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аа</a:t>
            </a: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; </a:t>
            </a:r>
            <a:r>
              <a:rPr lang="ru-RU" sz="1400" b="1" spc="100" dirty="0" err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аа</a:t>
            </a: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; </a:t>
            </a:r>
            <a:r>
              <a:rPr lang="ru-RU" sz="1400" b="1" spc="100" dirty="0" err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аа</a:t>
            </a: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/>
            </a:r>
            <a:b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</a:b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                                 </a:t>
            </a:r>
            <a:r>
              <a:rPr lang="en-US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F1,F2: </a:t>
            </a:r>
            <a:r>
              <a:rPr lang="en-US" sz="1400" b="1" spc="100" dirty="0" err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aa</a:t>
            </a:r>
            <a:r>
              <a:rPr lang="en-US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 X </a:t>
            </a:r>
            <a:r>
              <a:rPr lang="en-US" sz="1400" b="1" spc="100" dirty="0" err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aa</a:t>
            </a: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/>
            </a:r>
            <a:b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</a:b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                                 </a:t>
            </a:r>
            <a:r>
              <a:rPr lang="en-US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F3: </a:t>
            </a:r>
            <a:r>
              <a:rPr lang="en-US" sz="1400" b="1" spc="100" dirty="0" err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aa</a:t>
            </a: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; </a:t>
            </a:r>
            <a:r>
              <a:rPr lang="ru-RU" sz="1400" b="1" spc="100" dirty="0" err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аа</a:t>
            </a: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; </a:t>
            </a:r>
            <a:r>
              <a:rPr lang="ru-RU" sz="1400" b="1" spc="100" dirty="0" err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аа</a:t>
            </a: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; </a:t>
            </a:r>
            <a:r>
              <a:rPr lang="ru-RU" sz="1400" b="1" spc="100" dirty="0" err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аа</a:t>
            </a: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/>
            </a:r>
            <a:b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</a:b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ru-RU" sz="1400" b="1" u="sng" dirty="0" smtClean="0">
                <a:solidFill>
                  <a:srgbClr val="9409CB"/>
                </a:solidFill>
                <a:latin typeface="Comic Sans MS" pitchFamily="66" charset="0"/>
              </a:rPr>
              <a:t>Задание </a:t>
            </a:r>
            <a:r>
              <a:rPr lang="ru-RU" sz="1400" b="1" u="sng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№</a:t>
            </a:r>
            <a:r>
              <a:rPr lang="ru-RU" sz="1600" b="1" u="sng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11</a:t>
            </a:r>
            <a:r>
              <a:rPr lang="ru-RU" sz="1400" b="1" u="sng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d</a:t>
            </a: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-резистентный рахит; Х - сцепленный, доминантный тин наследования</a:t>
            </a:r>
            <a:b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</a:b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   </a:t>
            </a:r>
          </a:p>
          <a:p>
            <a:pPr>
              <a:defRPr/>
            </a:pP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ru-RU" sz="1400" b="1" u="sng" dirty="0" smtClean="0">
                <a:solidFill>
                  <a:srgbClr val="9409CB"/>
                </a:solidFill>
                <a:latin typeface="Comic Sans MS" pitchFamily="66" charset="0"/>
              </a:rPr>
              <a:t>Задание </a:t>
            </a:r>
            <a:r>
              <a:rPr lang="ru-RU" sz="1400" b="1" u="sng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№</a:t>
            </a:r>
            <a:r>
              <a:rPr lang="ru-RU" sz="1600" b="1" u="sng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12</a:t>
            </a:r>
            <a:r>
              <a:rPr lang="ru-RU" sz="1400" b="1" u="sng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  </a:t>
            </a: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Р:            </a:t>
            </a:r>
            <a:r>
              <a:rPr lang="ru-RU" sz="1400" b="1" u="sng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44</a:t>
            </a:r>
            <a:r>
              <a:rPr lang="en-US" sz="1400" b="1" u="sng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XX</a:t>
            </a: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                              </a:t>
            </a:r>
            <a:r>
              <a:rPr lang="en-US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P</a:t>
            </a: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: 44</a:t>
            </a:r>
            <a:r>
              <a:rPr lang="en-US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XY</a:t>
            </a: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        </a:t>
            </a:r>
            <a:b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</a:b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    </a:t>
            </a:r>
            <a:b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</a:b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              </a:t>
            </a:r>
            <a:r>
              <a:rPr lang="en-US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G</a:t>
            </a: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1:22 + 0 ; 22 + </a:t>
            </a:r>
            <a:r>
              <a:rPr lang="en-US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XX</a:t>
            </a: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                 </a:t>
            </a:r>
            <a:r>
              <a:rPr lang="en-US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G</a:t>
            </a: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1: 22+</a:t>
            </a:r>
            <a:r>
              <a:rPr lang="en-US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X</a:t>
            </a: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; 22+</a:t>
            </a:r>
            <a:r>
              <a:rPr lang="en-US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Y</a:t>
            </a: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b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</a:b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              </a:t>
            </a:r>
            <a:b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</a:b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              </a:t>
            </a:r>
            <a:r>
              <a:rPr lang="en-US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F</a:t>
            </a: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1:   44+</a:t>
            </a:r>
            <a:r>
              <a:rPr lang="en-US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X</a:t>
            </a: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;                                   44+</a:t>
            </a:r>
            <a:r>
              <a:rPr lang="en-US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XXY</a:t>
            </a: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/>
            </a:r>
            <a:b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</a:b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               синдром                                    </a:t>
            </a:r>
            <a:r>
              <a:rPr lang="ru-RU" sz="1400" b="1" spc="100" dirty="0" err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синдром</a:t>
            </a: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/>
            </a:r>
            <a:b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</a:b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               Тернера                                  </a:t>
            </a:r>
            <a:r>
              <a:rPr lang="ru-RU" sz="1400" b="1" spc="100" dirty="0" err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Клайнфельтера</a:t>
            </a: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/>
            </a:r>
            <a:b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</a:b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 </a:t>
            </a:r>
            <a:b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</a:b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         не расхождение половых хромосом во время мейоза.</a:t>
            </a:r>
            <a:b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</a:b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   </a:t>
            </a:r>
          </a:p>
          <a:p>
            <a:pPr>
              <a:defRPr/>
            </a:pPr>
            <a:r>
              <a:rPr lang="ru-RU" sz="1400" b="1" u="sng" dirty="0" smtClean="0">
                <a:solidFill>
                  <a:srgbClr val="9409CB"/>
                </a:solidFill>
                <a:latin typeface="Comic Sans MS" pitchFamily="66" charset="0"/>
              </a:rPr>
              <a:t>Задание </a:t>
            </a:r>
            <a:r>
              <a:rPr lang="ru-RU" sz="1400" b="1" u="sng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№</a:t>
            </a:r>
            <a:r>
              <a:rPr lang="ru-RU" sz="1600" b="1" u="sng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13</a:t>
            </a:r>
            <a:r>
              <a:rPr lang="ru-RU" sz="1400" b="1" u="sng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синдром </a:t>
            </a:r>
            <a:r>
              <a:rPr lang="ru-RU" sz="1400" b="1" spc="100" dirty="0" err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Патау</a:t>
            </a: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. Геномная мутация, </a:t>
            </a:r>
            <a:r>
              <a:rPr lang="ru-RU" sz="1400" b="1" spc="100" dirty="0" err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трисомия</a:t>
            </a: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 13-ой хромосомы.</a:t>
            </a:r>
            <a:b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</a:b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   </a:t>
            </a:r>
          </a:p>
          <a:p>
            <a:pPr>
              <a:defRPr/>
            </a:pPr>
            <a:r>
              <a:rPr lang="ru-RU" sz="1400" b="1" u="sng" dirty="0" smtClean="0">
                <a:solidFill>
                  <a:srgbClr val="9409CB"/>
                </a:solidFill>
                <a:latin typeface="Comic Sans MS" pitchFamily="66" charset="0"/>
              </a:rPr>
              <a:t>Задание </a:t>
            </a:r>
            <a:r>
              <a:rPr lang="ru-RU" sz="1400" b="1" u="sng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№</a:t>
            </a:r>
            <a:r>
              <a:rPr lang="ru-RU" sz="1600" b="1" u="sng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14</a:t>
            </a:r>
            <a:r>
              <a:rPr lang="ru-RU" sz="1400" b="1" u="sng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альбинизм. Аутосомно-рецессивный тип наследования.(</a:t>
            </a:r>
            <a:r>
              <a:rPr lang="ru-RU" sz="1400" b="1" spc="100" dirty="0" err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Аа</a:t>
            </a: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)</a:t>
            </a:r>
            <a:b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</a:b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  </a:t>
            </a:r>
          </a:p>
          <a:p>
            <a:pPr>
              <a:defRPr/>
            </a:pP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ru-RU" sz="1400" b="1" u="sng" dirty="0" smtClean="0">
                <a:solidFill>
                  <a:srgbClr val="9409CB"/>
                </a:solidFill>
                <a:latin typeface="Comic Sans MS" pitchFamily="66" charset="0"/>
              </a:rPr>
              <a:t>Задание </a:t>
            </a:r>
            <a:r>
              <a:rPr lang="ru-RU" sz="1400" b="1" u="sng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№</a:t>
            </a:r>
            <a:r>
              <a:rPr lang="ru-RU" sz="1600" b="1" u="sng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15</a:t>
            </a:r>
            <a:r>
              <a:rPr lang="ru-RU" sz="1400" b="1" u="sng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синдром Дауна. Анеуплоидия, </a:t>
            </a:r>
            <a:r>
              <a:rPr lang="ru-RU" sz="1400" b="1" spc="100" dirty="0" err="1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трисомия</a:t>
            </a: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 21-ой хромосомы. Относится к  группе хромосомных болезней.</a:t>
            </a:r>
            <a:b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</a:br>
            <a:r>
              <a:rPr lang="ru-RU" sz="1400" b="1" spc="100" dirty="0" smtClean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   </a:t>
            </a:r>
          </a:p>
          <a:p>
            <a:pPr>
              <a:defRPr/>
            </a:pPr>
            <a:endParaRPr lang="ru-RU" sz="1400" b="1" spc="100" dirty="0" smtClean="0">
              <a:solidFill>
                <a:srgbClr val="8608B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B45F57D-7A0B-4941-A0A1-F54B30F6ABCD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8290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1500" y="142875"/>
            <a:ext cx="8572500" cy="495458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b="1" spc="100" dirty="0">
              <a:solidFill>
                <a:srgbClr val="8608B8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u="sng" dirty="0">
                <a:solidFill>
                  <a:srgbClr val="9409CB"/>
                </a:solidFill>
                <a:latin typeface="Comic Sans MS" pitchFamily="66" charset="0"/>
              </a:rPr>
              <a:t>Задание </a:t>
            </a:r>
            <a:r>
              <a:rPr lang="ru-RU" sz="1400" b="1" u="sng" spc="100" dirty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№</a:t>
            </a:r>
            <a:r>
              <a:rPr lang="ru-RU" sz="1600" b="1" u="sng" spc="100" dirty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16</a:t>
            </a:r>
            <a:r>
              <a:rPr lang="ru-RU" sz="1600" b="1" spc="100" dirty="0">
                <a:solidFill>
                  <a:srgbClr val="860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spc="100" dirty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По горизонтали: 1. Признак. 2. Альтернативные. 3. Локус. 4. Горох. 5. Генотип. </a:t>
            </a:r>
            <a:br>
              <a:rPr lang="ru-RU" sz="1400" b="1" spc="100" dirty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</a:br>
            <a:r>
              <a:rPr lang="ru-RU" sz="1400" b="1" spc="100" dirty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6. Генетика. 7. Фенотип. 8. Наследственность. 9. Изменчивость.</a:t>
            </a:r>
            <a:br>
              <a:rPr lang="ru-RU" sz="1400" b="1" spc="100" dirty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</a:br>
            <a:r>
              <a:rPr lang="ru-RU" sz="1400" b="1" spc="100" dirty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По вертикали: 10. Гибридологический. 11. Аллельные. 12. Мендель. 13. Ген.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spc="100" dirty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u="sng" dirty="0">
                <a:solidFill>
                  <a:srgbClr val="9409CB"/>
                </a:solidFill>
                <a:latin typeface="Comic Sans MS" pitchFamily="66" charset="0"/>
              </a:rPr>
              <a:t>Задание </a:t>
            </a:r>
            <a:r>
              <a:rPr lang="ru-RU" sz="1400" b="1" u="sng" spc="100" dirty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№</a:t>
            </a:r>
            <a:r>
              <a:rPr lang="ru-RU" sz="1600" b="1" u="sng" spc="100" dirty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17 </a:t>
            </a:r>
            <a:r>
              <a:rPr lang="ru-RU" sz="1400" b="1" spc="100" dirty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1. Гамета. 2. Гемофилия. 3.Шестипалость.</a:t>
            </a:r>
            <a:br>
              <a:rPr lang="ru-RU" sz="1400" b="1" spc="100" dirty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</a:br>
            <a:r>
              <a:rPr lang="ru-RU" sz="1400" b="1" spc="100" dirty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        4. Доминирование. 5. Генотип. 6. Дигибридный.7. Наследственность.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spc="100" dirty="0">
                <a:solidFill>
                  <a:srgbClr val="8608B8"/>
                </a:solidFill>
                <a:latin typeface="Comic Sans MS" pitchFamily="66" charset="0"/>
                <a:cs typeface="Times New Roman" pitchFamily="18" charset="0"/>
              </a:rPr>
              <a:t>        8. Скрещивание. 9. Хромосома. 10. Дальтонизм. 11. Альбинизм 12. Зигота.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400" b="1" dirty="0">
              <a:solidFill>
                <a:srgbClr val="8608B8"/>
              </a:solidFill>
              <a:latin typeface="Comic Sans MS" pitchFamily="66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u="sng" dirty="0">
                <a:solidFill>
                  <a:srgbClr val="9409CB"/>
                </a:solidFill>
                <a:latin typeface="Comic Sans MS" pitchFamily="66" charset="0"/>
              </a:rPr>
              <a:t>Задание </a:t>
            </a:r>
            <a:r>
              <a:rPr lang="ru-RU" sz="1400" b="1" u="sng" dirty="0">
                <a:solidFill>
                  <a:srgbClr val="8608B8"/>
                </a:solidFill>
                <a:latin typeface="Comic Sans MS" pitchFamily="66" charset="0"/>
              </a:rPr>
              <a:t>№</a:t>
            </a:r>
            <a:r>
              <a:rPr lang="ru-RU" sz="1600" b="1" u="sng" dirty="0">
                <a:solidFill>
                  <a:srgbClr val="8608B8"/>
                </a:solidFill>
                <a:latin typeface="Comic Sans MS" pitchFamily="66" charset="0"/>
              </a:rPr>
              <a:t>18</a:t>
            </a:r>
            <a:r>
              <a:rPr lang="ru-RU" sz="1400" u="sng" dirty="0">
                <a:solidFill>
                  <a:srgbClr val="8608B8"/>
                </a:solidFill>
                <a:latin typeface="Comic Sans MS" pitchFamily="66" charset="0"/>
              </a:rPr>
              <a:t> </a:t>
            </a:r>
            <a:r>
              <a:rPr lang="ru-RU" sz="1400" b="1" dirty="0" err="1">
                <a:solidFill>
                  <a:srgbClr val="8608B8"/>
                </a:solidFill>
                <a:latin typeface="Comic Sans MS" pitchFamily="66" charset="0"/>
              </a:rPr>
              <a:t>Неогнедышащий</a:t>
            </a:r>
            <a:r>
              <a:rPr lang="ru-RU" sz="1400" b="1" dirty="0">
                <a:solidFill>
                  <a:srgbClr val="8608B8"/>
                </a:solidFill>
                <a:latin typeface="Comic Sans MS" pitchFamily="66" charset="0"/>
              </a:rPr>
              <a:t> дракон – доминантный </a:t>
            </a:r>
            <a:br>
              <a:rPr lang="ru-RU" sz="1400" b="1" dirty="0">
                <a:solidFill>
                  <a:srgbClr val="8608B8"/>
                </a:solidFill>
                <a:latin typeface="Comic Sans MS" pitchFamily="66" charset="0"/>
              </a:rPr>
            </a:br>
            <a:r>
              <a:rPr lang="ru-RU" sz="1400" b="1" dirty="0">
                <a:solidFill>
                  <a:srgbClr val="8608B8"/>
                </a:solidFill>
                <a:latin typeface="Comic Sans MS" pitchFamily="66" charset="0"/>
              </a:rPr>
              <a:t>признак – А--; Огнедышащий дракон – рецессивный признак – </a:t>
            </a:r>
            <a:r>
              <a:rPr lang="ru-RU" sz="1400" b="1" dirty="0" err="1">
                <a:solidFill>
                  <a:srgbClr val="8608B8"/>
                </a:solidFill>
                <a:latin typeface="Comic Sans MS" pitchFamily="66" charset="0"/>
              </a:rPr>
              <a:t>аа</a:t>
            </a:r>
            <a:r>
              <a:rPr lang="ru-RU" sz="1400" b="1" dirty="0">
                <a:solidFill>
                  <a:srgbClr val="8608B8"/>
                </a:solidFill>
                <a:latin typeface="Comic Sans MS" pitchFamily="66" charset="0"/>
              </a:rPr>
              <a:t>.</a:t>
            </a:r>
            <a:br>
              <a:rPr lang="ru-RU" sz="1400" b="1" dirty="0">
                <a:solidFill>
                  <a:srgbClr val="8608B8"/>
                </a:solidFill>
                <a:latin typeface="Comic Sans MS" pitchFamily="66" charset="0"/>
              </a:rPr>
            </a:br>
            <a:r>
              <a:rPr lang="ru-RU" sz="1400" b="1" dirty="0">
                <a:solidFill>
                  <a:srgbClr val="8608B8"/>
                </a:solidFill>
                <a:latin typeface="Comic Sans MS" pitchFamily="66" charset="0"/>
              </a:rPr>
              <a:t>1-е   </a:t>
            </a:r>
            <a:r>
              <a:rPr lang="ru-RU" sz="1400" b="1" dirty="0" err="1">
                <a:solidFill>
                  <a:srgbClr val="8608B8"/>
                </a:solidFill>
                <a:latin typeface="Comic Sans MS" pitchFamily="66" charset="0"/>
              </a:rPr>
              <a:t>аа</a:t>
            </a:r>
            <a:r>
              <a:rPr lang="ru-RU" sz="1400" b="1" dirty="0">
                <a:solidFill>
                  <a:srgbClr val="8608B8"/>
                </a:solidFill>
                <a:latin typeface="Comic Sans MS" pitchFamily="66" charset="0"/>
              </a:rPr>
              <a:t> </a:t>
            </a:r>
            <a:r>
              <a:rPr lang="ru-RU" sz="1400" b="1" dirty="0" err="1">
                <a:solidFill>
                  <a:srgbClr val="8608B8"/>
                </a:solidFill>
                <a:latin typeface="Comic Sans MS" pitchFamily="66" charset="0"/>
              </a:rPr>
              <a:t>х</a:t>
            </a:r>
            <a:r>
              <a:rPr lang="ru-RU" sz="1400" b="1" dirty="0">
                <a:solidFill>
                  <a:srgbClr val="8608B8"/>
                </a:solidFill>
                <a:latin typeface="Comic Sans MS" pitchFamily="66" charset="0"/>
              </a:rPr>
              <a:t> </a:t>
            </a:r>
            <a:r>
              <a:rPr lang="ru-RU" sz="1400" b="1" dirty="0" err="1">
                <a:solidFill>
                  <a:srgbClr val="8608B8"/>
                </a:solidFill>
                <a:latin typeface="Comic Sans MS" pitchFamily="66" charset="0"/>
              </a:rPr>
              <a:t>аа</a:t>
            </a:r>
            <a:r>
              <a:rPr lang="ru-RU" sz="1400" b="1" dirty="0">
                <a:solidFill>
                  <a:srgbClr val="8608B8"/>
                </a:solidFill>
                <a:latin typeface="Comic Sans MS" pitchFamily="66" charset="0"/>
              </a:rPr>
              <a:t>; 2-е  АА </a:t>
            </a:r>
            <a:r>
              <a:rPr lang="ru-RU" sz="1400" b="1" dirty="0" err="1">
                <a:solidFill>
                  <a:srgbClr val="8608B8"/>
                </a:solidFill>
                <a:latin typeface="Comic Sans MS" pitchFamily="66" charset="0"/>
              </a:rPr>
              <a:t>х</a:t>
            </a:r>
            <a:r>
              <a:rPr lang="ru-RU" sz="1400" b="1" dirty="0">
                <a:solidFill>
                  <a:srgbClr val="8608B8"/>
                </a:solidFill>
                <a:latin typeface="Comic Sans MS" pitchFamily="66" charset="0"/>
              </a:rPr>
              <a:t> АА; 3-е  </a:t>
            </a:r>
            <a:r>
              <a:rPr lang="ru-RU" sz="1400" b="1" dirty="0" err="1">
                <a:solidFill>
                  <a:srgbClr val="8608B8"/>
                </a:solidFill>
                <a:latin typeface="Comic Sans MS" pitchFamily="66" charset="0"/>
              </a:rPr>
              <a:t>Аа</a:t>
            </a:r>
            <a:r>
              <a:rPr lang="ru-RU" sz="1400" b="1" dirty="0">
                <a:solidFill>
                  <a:srgbClr val="8608B8"/>
                </a:solidFill>
                <a:latin typeface="Comic Sans MS" pitchFamily="66" charset="0"/>
              </a:rPr>
              <a:t> </a:t>
            </a:r>
            <a:r>
              <a:rPr lang="ru-RU" sz="1400" b="1" dirty="0" err="1">
                <a:solidFill>
                  <a:srgbClr val="8608B8"/>
                </a:solidFill>
                <a:latin typeface="Comic Sans MS" pitchFamily="66" charset="0"/>
              </a:rPr>
              <a:t>х</a:t>
            </a:r>
            <a:r>
              <a:rPr lang="ru-RU" sz="1400" b="1" dirty="0">
                <a:solidFill>
                  <a:srgbClr val="8608B8"/>
                </a:solidFill>
                <a:latin typeface="Comic Sans MS" pitchFamily="66" charset="0"/>
              </a:rPr>
              <a:t> </a:t>
            </a:r>
            <a:r>
              <a:rPr lang="ru-RU" sz="1400" b="1" dirty="0" err="1">
                <a:solidFill>
                  <a:srgbClr val="8608B8"/>
                </a:solidFill>
                <a:latin typeface="Comic Sans MS" pitchFamily="66" charset="0"/>
              </a:rPr>
              <a:t>аа</a:t>
            </a:r>
            <a:r>
              <a:rPr lang="ru-RU" sz="1400" b="1" dirty="0">
                <a:solidFill>
                  <a:srgbClr val="8608B8"/>
                </a:solidFill>
                <a:latin typeface="Comic Sans MS" pitchFamily="66" charset="0"/>
              </a:rPr>
              <a:t>; 4-е </a:t>
            </a:r>
            <a:r>
              <a:rPr lang="ru-RU" sz="1400" b="1" dirty="0" err="1">
                <a:solidFill>
                  <a:srgbClr val="8608B8"/>
                </a:solidFill>
                <a:latin typeface="Comic Sans MS" pitchFamily="66" charset="0"/>
              </a:rPr>
              <a:t>аа</a:t>
            </a:r>
            <a:r>
              <a:rPr lang="ru-RU" sz="1400" b="1" dirty="0">
                <a:solidFill>
                  <a:srgbClr val="8608B8"/>
                </a:solidFill>
                <a:latin typeface="Comic Sans MS" pitchFamily="66" charset="0"/>
              </a:rPr>
              <a:t> </a:t>
            </a:r>
            <a:r>
              <a:rPr lang="ru-RU" sz="1400" b="1" dirty="0" err="1">
                <a:solidFill>
                  <a:srgbClr val="8608B8"/>
                </a:solidFill>
                <a:latin typeface="Comic Sans MS" pitchFamily="66" charset="0"/>
              </a:rPr>
              <a:t>х</a:t>
            </a:r>
            <a:r>
              <a:rPr lang="ru-RU" sz="1400" b="1" dirty="0">
                <a:solidFill>
                  <a:srgbClr val="8608B8"/>
                </a:solidFill>
                <a:latin typeface="Comic Sans MS" pitchFamily="66" charset="0"/>
              </a:rPr>
              <a:t> АА   </a:t>
            </a:r>
            <a:br>
              <a:rPr lang="ru-RU" sz="1400" b="1" dirty="0">
                <a:solidFill>
                  <a:srgbClr val="8608B8"/>
                </a:solidFill>
                <a:latin typeface="Comic Sans MS" pitchFamily="66" charset="0"/>
              </a:rPr>
            </a:br>
            <a:r>
              <a:rPr lang="ru-RU" sz="1400" b="1" dirty="0">
                <a:solidFill>
                  <a:srgbClr val="8608B8"/>
                </a:solidFill>
                <a:latin typeface="Comic Sans MS" pitchFamily="66" charset="0"/>
              </a:rPr>
              <a:t> 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u="sng" dirty="0">
                <a:solidFill>
                  <a:srgbClr val="9409CB"/>
                </a:solidFill>
                <a:latin typeface="Comic Sans MS" pitchFamily="66" charset="0"/>
              </a:rPr>
              <a:t>Задание </a:t>
            </a:r>
            <a:r>
              <a:rPr lang="ru-RU" sz="1400" b="1" u="sng" dirty="0">
                <a:solidFill>
                  <a:srgbClr val="8608B8"/>
                </a:solidFill>
                <a:latin typeface="Comic Sans MS" pitchFamily="66" charset="0"/>
              </a:rPr>
              <a:t>№</a:t>
            </a:r>
            <a:r>
              <a:rPr lang="ru-RU" sz="1600" b="1" u="sng" dirty="0">
                <a:solidFill>
                  <a:srgbClr val="8608B8"/>
                </a:solidFill>
                <a:latin typeface="Comic Sans MS" pitchFamily="66" charset="0"/>
              </a:rPr>
              <a:t>19</a:t>
            </a:r>
            <a:r>
              <a:rPr lang="ru-RU" sz="1400" b="1" u="sng" dirty="0">
                <a:solidFill>
                  <a:srgbClr val="8608B8"/>
                </a:solidFill>
                <a:latin typeface="Comic Sans MS" pitchFamily="66" charset="0"/>
              </a:rPr>
              <a:t> </a:t>
            </a:r>
            <a:r>
              <a:rPr lang="ru-RU" sz="1400" b="1" dirty="0" err="1">
                <a:solidFill>
                  <a:srgbClr val="8608B8"/>
                </a:solidFill>
                <a:latin typeface="Comic Sans MS" pitchFamily="66" charset="0"/>
              </a:rPr>
              <a:t>Прогерия</a:t>
            </a:r>
            <a:r>
              <a:rPr lang="ru-RU" sz="1400" b="1" dirty="0">
                <a:solidFill>
                  <a:srgbClr val="8608B8"/>
                </a:solidFill>
                <a:latin typeface="Comic Sans MS" pitchFamily="66" charset="0"/>
              </a:rPr>
              <a:t>.</a:t>
            </a:r>
            <a:br>
              <a:rPr lang="ru-RU" sz="1400" b="1" dirty="0">
                <a:solidFill>
                  <a:srgbClr val="8608B8"/>
                </a:solidFill>
                <a:latin typeface="Comic Sans MS" pitchFamily="66" charset="0"/>
              </a:rPr>
            </a:br>
            <a:r>
              <a:rPr lang="ru-RU" sz="1400" b="1" dirty="0">
                <a:solidFill>
                  <a:srgbClr val="8608B8"/>
                </a:solidFill>
                <a:latin typeface="Comic Sans MS" pitchFamily="66" charset="0"/>
              </a:rPr>
              <a:t> 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>
                <a:solidFill>
                  <a:srgbClr val="8608B8"/>
                </a:solidFill>
                <a:latin typeface="Comic Sans MS" pitchFamily="66" charset="0"/>
              </a:rPr>
              <a:t> </a:t>
            </a:r>
            <a:r>
              <a:rPr lang="ru-RU" sz="1400" b="1" u="sng" dirty="0">
                <a:solidFill>
                  <a:srgbClr val="9409CB"/>
                </a:solidFill>
                <a:latin typeface="Comic Sans MS" pitchFamily="66" charset="0"/>
              </a:rPr>
              <a:t>Задание </a:t>
            </a:r>
            <a:r>
              <a:rPr lang="ru-RU" sz="1400" b="1" u="sng" dirty="0">
                <a:solidFill>
                  <a:srgbClr val="8608B8"/>
                </a:solidFill>
                <a:latin typeface="Comic Sans MS" pitchFamily="66" charset="0"/>
              </a:rPr>
              <a:t>№</a:t>
            </a:r>
            <a:r>
              <a:rPr lang="ru-RU" sz="1600" b="1" u="sng" dirty="0">
                <a:solidFill>
                  <a:srgbClr val="8608B8"/>
                </a:solidFill>
                <a:latin typeface="Comic Sans MS" pitchFamily="66" charset="0"/>
              </a:rPr>
              <a:t>20</a:t>
            </a:r>
            <a:r>
              <a:rPr lang="ru-RU" sz="1400" b="1" u="sng" dirty="0">
                <a:solidFill>
                  <a:srgbClr val="8608B8"/>
                </a:solidFill>
                <a:latin typeface="Comic Sans MS" pitchFamily="66" charset="0"/>
              </a:rPr>
              <a:t> </a:t>
            </a:r>
            <a:r>
              <a:rPr lang="ru-RU" sz="1400" b="1" dirty="0">
                <a:solidFill>
                  <a:srgbClr val="8608B8"/>
                </a:solidFill>
                <a:latin typeface="Comic Sans MS" pitchFamily="66" charset="0"/>
              </a:rPr>
              <a:t/>
            </a:r>
            <a:br>
              <a:rPr lang="ru-RU" sz="1400" b="1" dirty="0">
                <a:solidFill>
                  <a:srgbClr val="8608B8"/>
                </a:solidFill>
                <a:latin typeface="Comic Sans MS" pitchFamily="66" charset="0"/>
              </a:rPr>
            </a:br>
            <a:r>
              <a:rPr lang="ru-RU" sz="1400" b="1" dirty="0">
                <a:solidFill>
                  <a:srgbClr val="8608B8"/>
                </a:solidFill>
                <a:latin typeface="Comic Sans MS" pitchFamily="66" charset="0"/>
              </a:rPr>
              <a:t>      А – 1, 3, 6, 9, 10                      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>
                <a:solidFill>
                  <a:srgbClr val="8608B8"/>
                </a:solidFill>
                <a:latin typeface="Comic Sans MS" pitchFamily="66" charset="0"/>
              </a:rPr>
              <a:t>      Б – 2, 4, 5, 7, 8, </a:t>
            </a:r>
            <a:endParaRPr lang="ru-RU" sz="1400" b="1" dirty="0">
              <a:solidFill>
                <a:prstClr val="white"/>
              </a:solidFill>
              <a:latin typeface="Comic Sans MS" pitchFamily="66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143875" y="5715000"/>
            <a:ext cx="609600" cy="517525"/>
          </a:xfrm>
        </p:spPr>
        <p:txBody>
          <a:bodyPr/>
          <a:lstStyle/>
          <a:p>
            <a:pPr>
              <a:defRPr/>
            </a:pPr>
            <a:fld id="{D2E3F5BA-5990-41F2-9EB3-13000BD17602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3452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14375" y="357188"/>
          <a:ext cx="7572375" cy="5456241"/>
        </p:xfrm>
        <a:graphic>
          <a:graphicData uri="http://schemas.openxmlformats.org/drawingml/2006/table">
            <a:tbl>
              <a:tblPr/>
              <a:tblGrid>
                <a:gridCol w="2103446"/>
                <a:gridCol w="2874709"/>
                <a:gridCol w="2594220"/>
              </a:tblGrid>
              <a:tr h="1676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Номер задания</a:t>
                      </a: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1 ответ в баллах</a:t>
                      </a: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Общая сумма баллов</a:t>
                      </a: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9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Задание №1</a:t>
                      </a: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22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Задание №2</a:t>
                      </a: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40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Задание №3</a:t>
                      </a: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22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Задание №4</a:t>
                      </a: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Задание №5.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Задача №1</a:t>
                      </a: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Задание №5.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Задача №2</a:t>
                      </a: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04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Задание №6</a:t>
                      </a: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+ 1 + 1</a:t>
                      </a: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4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Задание №7</a:t>
                      </a: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+ 1 </a:t>
                      </a: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5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Задание №8</a:t>
                      </a: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1+1</a:t>
                      </a: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68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Задание №9</a:t>
                      </a: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+ 1 +1+1</a:t>
                      </a: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95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Задание №10</a:t>
                      </a: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+ 1 + 1</a:t>
                      </a: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6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Задание №11</a:t>
                      </a: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+ 1 </a:t>
                      </a: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090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Задание №12</a:t>
                      </a: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+ 1 + 1 + 1 + 1</a:t>
                      </a: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1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Задание №13</a:t>
                      </a: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Полный ответ</a:t>
                      </a: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22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Задание№14</a:t>
                      </a: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Полный ответ</a:t>
                      </a: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95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Задание №15</a:t>
                      </a: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Полный ответ</a:t>
                      </a: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22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Задание №16</a:t>
                      </a: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090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Задание №17</a:t>
                      </a: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1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Задание №18</a:t>
                      </a: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77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Задание №19</a:t>
                      </a: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Полный ответ</a:t>
                      </a: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37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Задание № 20</a:t>
                      </a: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 – 1, 3, 6, 9, 10                         Б – 2, 4, 5, 7, 8</a:t>
                      </a: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9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120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789" marR="357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3348" name="TextBox 3"/>
          <p:cNvSpPr txBox="1">
            <a:spLocks noChangeArrowheads="1"/>
          </p:cNvSpPr>
          <p:nvPr/>
        </p:nvSpPr>
        <p:spPr bwMode="auto">
          <a:xfrm>
            <a:off x="142875" y="0"/>
            <a:ext cx="87868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b="1" i="1" u="sng" smtClean="0">
                <a:solidFill>
                  <a:prstClr val="black"/>
                </a:solidFill>
              </a:rPr>
              <a:t>Критерии оценки знаний.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714375" y="5795963"/>
          <a:ext cx="7572375" cy="990600"/>
        </p:xfrm>
        <a:graphic>
          <a:graphicData uri="http://schemas.openxmlformats.org/drawingml/2006/table">
            <a:tbl>
              <a:tblPr/>
              <a:tblGrid>
                <a:gridCol w="2141793"/>
                <a:gridCol w="2919348"/>
                <a:gridCol w="2511234"/>
              </a:tblGrid>
              <a:tr h="193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Процент знаний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22" marR="621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Балл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22" marR="621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Оценка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22" marR="621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– 90%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22" marR="621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120 – 109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22" marR="621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«5»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22" marR="621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 – 80%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22" marR="621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 – 98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22" marR="621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«4»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22" marR="621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 – 70%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22" marR="621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 – 87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22" marR="621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«3»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22" marR="621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Менее 70%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22" marR="621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Менее 86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22" marR="621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0D0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«2»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0D0D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2122" marR="621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43875" y="5715000"/>
            <a:ext cx="609600" cy="517525"/>
          </a:xfrm>
        </p:spPr>
        <p:txBody>
          <a:bodyPr/>
          <a:lstStyle/>
          <a:p>
            <a:pPr>
              <a:defRPr/>
            </a:pPr>
            <a:fld id="{3127925F-8402-4A93-8811-4688084BEE03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6051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28625" y="357188"/>
            <a:ext cx="8029575" cy="6096000"/>
          </a:xfrm>
        </p:spPr>
        <p:txBody>
          <a:bodyPr/>
          <a:lstStyle/>
          <a:p>
            <a:pPr algn="ctr">
              <a:defRPr/>
            </a:pPr>
            <a:r>
              <a:rPr lang="ru-RU" i="1" u="sng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Основная литература:</a:t>
            </a:r>
          </a:p>
          <a:p>
            <a:pPr>
              <a:defRPr/>
            </a:pPr>
            <a:r>
              <a:rPr lang="ru-RU" sz="1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Хандогина</a:t>
            </a:r>
            <a:r>
              <a:rPr lang="ru-RU" sz="1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 И.Д. Терехова, С.С. Жилина, М.Е. </a:t>
            </a:r>
            <a:r>
              <a:rPr lang="ru-RU" sz="1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Майорова</a:t>
            </a:r>
            <a:r>
              <a:rPr lang="ru-RU" sz="1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 В.В. </a:t>
            </a:r>
            <a:r>
              <a:rPr lang="ru-RU" sz="1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Шахтарин</a:t>
            </a:r>
            <a:r>
              <a:rPr lang="ru-RU" sz="1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 Генетика человека с основами медицинской генетики – 2-е изд., </a:t>
            </a:r>
            <a:r>
              <a:rPr lang="ru-RU" sz="1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перераб</a:t>
            </a:r>
            <a:r>
              <a:rPr lang="ru-RU" sz="1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и доп. – М.: </a:t>
            </a:r>
            <a:r>
              <a:rPr lang="ru-RU" sz="1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ГЭОТАР-Медиа</a:t>
            </a:r>
            <a:r>
              <a:rPr lang="ru-RU" sz="1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 2012. – 208 с.: ил.</a:t>
            </a:r>
          </a:p>
          <a:p>
            <a:pPr algn="ctr">
              <a:defRPr/>
            </a:pPr>
            <a:r>
              <a:rPr lang="ru-RU" i="1" u="sng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Дополнительные литература:</a:t>
            </a:r>
          </a:p>
          <a:p>
            <a:pPr>
              <a:defRPr/>
            </a:pPr>
            <a:r>
              <a:rPr lang="ru-RU" sz="1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Генетика человека с основами медицинской генетики: учебник/ Е.К. Рис Э., </a:t>
            </a:r>
            <a:r>
              <a:rPr lang="ru-RU" sz="1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Стернберг</a:t>
            </a:r>
            <a:r>
              <a:rPr lang="ru-RU" sz="1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М. Введение в молекулярную биологию. – М.: Мир, 2010. – 142 с.</a:t>
            </a:r>
          </a:p>
          <a:p>
            <a:pPr>
              <a:defRPr/>
            </a:pPr>
            <a:r>
              <a:rPr lang="ru-RU" sz="1400" dirty="0" err="1" smtClean="0">
                <a:solidFill>
                  <a:schemeClr val="bg1"/>
                </a:solidFill>
              </a:rPr>
              <a:t>Тимолянова</a:t>
            </a:r>
            <a:r>
              <a:rPr lang="ru-RU" sz="1400" dirty="0" smtClean="0">
                <a:solidFill>
                  <a:schemeClr val="bg1"/>
                </a:solidFill>
              </a:rPr>
              <a:t> Е.К. Медицинская генетика. Ростов-на-Дону: Феникс, 2010</a:t>
            </a:r>
          </a:p>
          <a:p>
            <a:pPr>
              <a:defRPr/>
            </a:pPr>
            <a:r>
              <a:rPr lang="ru-RU" sz="1400" dirty="0" err="1" smtClean="0">
                <a:solidFill>
                  <a:schemeClr val="bg1"/>
                </a:solidFill>
              </a:rPr>
              <a:t>Гайнутдинов</a:t>
            </a:r>
            <a:r>
              <a:rPr lang="ru-RU" sz="1400" dirty="0" smtClean="0">
                <a:solidFill>
                  <a:schemeClr val="bg1"/>
                </a:solidFill>
              </a:rPr>
              <a:t> И.К. </a:t>
            </a:r>
            <a:r>
              <a:rPr lang="ru-RU" sz="1400" dirty="0" err="1" smtClean="0">
                <a:solidFill>
                  <a:schemeClr val="bg1"/>
                </a:solidFill>
              </a:rPr>
              <a:t>Рубан</a:t>
            </a:r>
            <a:r>
              <a:rPr lang="ru-RU" sz="1400" dirty="0" smtClean="0">
                <a:solidFill>
                  <a:schemeClr val="bg1"/>
                </a:solidFill>
              </a:rPr>
              <a:t> Э.Д. Медицинская генетика. Ростов-на-Дону,  "Феникс", 2009 г.</a:t>
            </a:r>
            <a:r>
              <a:rPr lang="ru-RU" sz="1400" dirty="0" smtClean="0"/>
              <a:t> </a:t>
            </a:r>
            <a:r>
              <a:rPr lang="ru-RU" sz="1400" dirty="0" smtClean="0">
                <a:solidFill>
                  <a:schemeClr val="bg1"/>
                </a:solidFill>
              </a:rPr>
              <a:t>– 320 с</a:t>
            </a:r>
          </a:p>
          <a:p>
            <a:pPr>
              <a:defRPr/>
            </a:pPr>
            <a:r>
              <a:rPr lang="ru-RU" sz="1400" dirty="0" err="1" smtClean="0">
                <a:solidFill>
                  <a:schemeClr val="bg1"/>
                </a:solidFill>
              </a:rPr>
              <a:t>Макконки</a:t>
            </a:r>
            <a:r>
              <a:rPr lang="ru-RU" sz="1400" dirty="0" smtClean="0">
                <a:solidFill>
                  <a:schemeClr val="bg1"/>
                </a:solidFill>
              </a:rPr>
              <a:t> Э. «Геном человека». Перевод с английского </a:t>
            </a:r>
            <a:r>
              <a:rPr lang="ru-RU" sz="1400" dirty="0" err="1" smtClean="0">
                <a:solidFill>
                  <a:schemeClr val="bg1"/>
                </a:solidFill>
              </a:rPr>
              <a:t>Хромова</a:t>
            </a:r>
            <a:r>
              <a:rPr lang="ru-RU" sz="1400" dirty="0" smtClean="0">
                <a:solidFill>
                  <a:schemeClr val="bg1"/>
                </a:solidFill>
              </a:rPr>
              <a:t> -Борисова Н.Н., М.: - </a:t>
            </a:r>
            <a:r>
              <a:rPr lang="ru-RU" sz="1400" dirty="0" err="1" smtClean="0">
                <a:solidFill>
                  <a:schemeClr val="bg1"/>
                </a:solidFill>
              </a:rPr>
              <a:t>Техносфера</a:t>
            </a:r>
            <a:r>
              <a:rPr lang="ru-RU" sz="1400" dirty="0" smtClean="0">
                <a:solidFill>
                  <a:schemeClr val="bg1"/>
                </a:solidFill>
              </a:rPr>
              <a:t>, 2009г.</a:t>
            </a:r>
          </a:p>
          <a:p>
            <a:pPr>
              <a:defRPr/>
            </a:pPr>
            <a:r>
              <a:rPr lang="ru-RU" sz="1400" dirty="0" err="1" smtClean="0">
                <a:solidFill>
                  <a:schemeClr val="bg1"/>
                </a:solidFill>
              </a:rPr>
              <a:t>Курчанов</a:t>
            </a:r>
            <a:r>
              <a:rPr lang="ru-RU" sz="1400" dirty="0" smtClean="0">
                <a:solidFill>
                  <a:schemeClr val="bg1"/>
                </a:solidFill>
              </a:rPr>
              <a:t> Н.А., «Генетика человека с основами медицинской генетики», руководство для самоподготовки, М.: - АКАДЕМИЯ, 2010г.</a:t>
            </a:r>
          </a:p>
          <a:p>
            <a:pPr>
              <a:defRPr/>
            </a:pPr>
            <a:r>
              <a:rPr lang="ru-RU" sz="1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Акуленко</a:t>
            </a:r>
            <a:r>
              <a:rPr lang="ru-RU" sz="1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Л.В., Угаров И.В. Медицинская генетика. учебник/ под ред. О.О. </a:t>
            </a:r>
            <a:r>
              <a:rPr lang="ru-RU" sz="1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Янушевича</a:t>
            </a:r>
            <a:r>
              <a:rPr lang="ru-RU" sz="1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 С.Д. </a:t>
            </a:r>
            <a:r>
              <a:rPr lang="ru-RU" sz="1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Артюнова</a:t>
            </a:r>
            <a:r>
              <a:rPr lang="ru-RU" sz="1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 – М.: </a:t>
            </a:r>
            <a:r>
              <a:rPr lang="ru-RU" sz="1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ГЭОТАР-Медиа</a:t>
            </a:r>
            <a:r>
              <a:rPr lang="ru-RU" sz="1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 2011. – 208 с.: ил.</a:t>
            </a:r>
          </a:p>
          <a:p>
            <a:pPr>
              <a:defRPr/>
            </a:pPr>
            <a:r>
              <a:rPr lang="ru-RU" sz="1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Медицинская генетика. Учебник/ под редакцией Н. П. Бочкова - М.: </a:t>
            </a:r>
            <a:r>
              <a:rPr lang="ru-RU" sz="14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ГЭОТАР-Медиа</a:t>
            </a:r>
            <a:r>
              <a:rPr lang="ru-RU" sz="1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 2010. – 224 с.: ил.</a:t>
            </a:r>
            <a:endParaRPr lang="ru-RU" sz="1400" dirty="0" smtClean="0">
              <a:solidFill>
                <a:schemeClr val="bg1"/>
              </a:solidFill>
            </a:endParaRPr>
          </a:p>
          <a:p>
            <a:pPr>
              <a:defRPr/>
            </a:pPr>
            <a:endParaRPr lang="ru-RU" sz="1400" dirty="0" smtClean="0">
              <a:solidFill>
                <a:schemeClr val="bg1"/>
              </a:solidFill>
            </a:endParaRPr>
          </a:p>
          <a:p>
            <a:pPr>
              <a:defRPr/>
            </a:pPr>
            <a:r>
              <a:rPr lang="ru-RU" sz="1100" dirty="0" smtClean="0">
                <a:solidFill>
                  <a:schemeClr val="bg1"/>
                </a:solidFill>
              </a:rPr>
              <a:t> </a:t>
            </a:r>
          </a:p>
          <a:p>
            <a:pPr>
              <a:defRPr/>
            </a:pPr>
            <a:endParaRPr lang="ru-RU" sz="1100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43875" y="5715000"/>
            <a:ext cx="609600" cy="517525"/>
          </a:xfrm>
        </p:spPr>
        <p:txBody>
          <a:bodyPr/>
          <a:lstStyle/>
          <a:p>
            <a:pPr>
              <a:defRPr/>
            </a:pPr>
            <a:fld id="{9B2D63DE-86C3-4160-A709-0C10FA13FC1A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3342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0063" y="0"/>
            <a:ext cx="7743825" cy="6165850"/>
          </a:xfrm>
        </p:spPr>
        <p:txBody>
          <a:bodyPr/>
          <a:lstStyle/>
          <a:p>
            <a:pPr>
              <a:defRPr/>
            </a:pPr>
            <a:r>
              <a:rPr lang="ru-RU" sz="11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Интернет-ресурсы:</a:t>
            </a:r>
          </a:p>
          <a:p>
            <a:pPr>
              <a:defRPr/>
            </a:pPr>
            <a:r>
              <a:rPr lang="en-US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2"/>
              </a:rPr>
              <a:t>http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2"/>
              </a:rPr>
              <a:t>://</a:t>
            </a:r>
            <a:r>
              <a:rPr lang="en-US" sz="1100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hlinkClick r:id="rId2"/>
              </a:rPr>
              <a:t>omsk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2"/>
              </a:rPr>
              <a:t>.</a:t>
            </a:r>
            <a:r>
              <a:rPr lang="en-US" sz="1100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hlinkClick r:id="rId2"/>
              </a:rPr>
              <a:t>openet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2"/>
              </a:rPr>
              <a:t>.</a:t>
            </a:r>
            <a:r>
              <a:rPr lang="en-US" sz="1100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hlinkClick r:id="rId2"/>
              </a:rPr>
              <a:t>ru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2"/>
              </a:rPr>
              <a:t>/</a:t>
            </a:r>
            <a:r>
              <a:rPr lang="en-US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2"/>
              </a:rPr>
              <a:t>other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2"/>
              </a:rPr>
              <a:t>/</a:t>
            </a:r>
            <a:r>
              <a:rPr lang="en-US" sz="1100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hlinkClick r:id="rId2"/>
              </a:rPr>
              <a:t>rc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2"/>
              </a:rPr>
              <a:t>/</a:t>
            </a:r>
            <a:r>
              <a:rPr lang="en-US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2"/>
              </a:rPr>
              <a:t>doc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2"/>
              </a:rPr>
              <a:t>/</a:t>
            </a:r>
            <a:r>
              <a:rPr lang="en-US" sz="1100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hlinkClick r:id="rId2"/>
              </a:rPr>
              <a:t>genetika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2"/>
              </a:rPr>
              <a:t>.</a:t>
            </a:r>
            <a:r>
              <a:rPr lang="en-US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2"/>
              </a:rPr>
              <a:t>doc</a:t>
            </a:r>
            <a:r>
              <a:rPr lang="ru-RU" sz="11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- модульная технология при обучении генетике.</a:t>
            </a:r>
          </a:p>
          <a:p>
            <a:pPr>
              <a:defRPr/>
            </a:pPr>
            <a:r>
              <a:rPr lang="en-US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3"/>
              </a:rPr>
              <a:t>http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3"/>
              </a:rPr>
              <a:t>://</a:t>
            </a:r>
            <a:r>
              <a:rPr lang="en-US" sz="1100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hlinkClick r:id="rId3"/>
              </a:rPr>
              <a:t>vcell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3"/>
              </a:rPr>
              <a:t>.</a:t>
            </a:r>
            <a:r>
              <a:rPr lang="en-US" sz="1100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hlinkClick r:id="rId3"/>
              </a:rPr>
              <a:t>ndsu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3"/>
              </a:rPr>
              <a:t>.</a:t>
            </a:r>
            <a:r>
              <a:rPr lang="en-US" sz="1100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hlinkClick r:id="rId3"/>
              </a:rPr>
              <a:t>nodak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3"/>
              </a:rPr>
              <a:t>.</a:t>
            </a:r>
            <a:r>
              <a:rPr lang="en-US" sz="1100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hlinkClick r:id="rId3"/>
              </a:rPr>
              <a:t>edu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3"/>
              </a:rPr>
              <a:t>/</a:t>
            </a:r>
            <a:r>
              <a:rPr lang="en-US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3"/>
              </a:rPr>
              <a:t>animation</a:t>
            </a:r>
            <a:r>
              <a:rPr lang="ru-RU" sz="11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- анимированные изображения процессов, протекающих в клетке.</a:t>
            </a:r>
          </a:p>
          <a:p>
            <a:pPr>
              <a:defRPr/>
            </a:pPr>
            <a:r>
              <a:rPr lang="en-US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4"/>
              </a:rPr>
              <a:t>http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4"/>
              </a:rPr>
              <a:t>://</a:t>
            </a:r>
            <a:r>
              <a:rPr lang="en-US" sz="1100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hlinkClick r:id="rId4"/>
              </a:rPr>
              <a:t>dic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4"/>
              </a:rPr>
              <a:t>.</a:t>
            </a:r>
            <a:r>
              <a:rPr lang="en-US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4"/>
              </a:rPr>
              <a:t>academic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4"/>
              </a:rPr>
              <a:t>.</a:t>
            </a:r>
            <a:r>
              <a:rPr lang="en-US" sz="1100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hlinkClick r:id="rId4"/>
              </a:rPr>
              <a:t>ru</a:t>
            </a:r>
            <a:r>
              <a:rPr lang="en-US" sz="11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1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– на сайте энциклопедий «Академик» в разделе «Биологический энциклопедический словарь» есть подборка статей из разных источников о законах </a:t>
            </a:r>
            <a:r>
              <a:rPr lang="ru-RU" sz="11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Мендаля</a:t>
            </a:r>
            <a:r>
              <a:rPr lang="ru-RU" sz="11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</a:t>
            </a:r>
          </a:p>
          <a:p>
            <a:pPr>
              <a:defRPr/>
            </a:pPr>
            <a:r>
              <a:rPr lang="en-US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5"/>
              </a:rPr>
              <a:t>http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5"/>
              </a:rPr>
              <a:t>://</a:t>
            </a:r>
            <a:r>
              <a:rPr lang="en-US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5"/>
              </a:rPr>
              <a:t>www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5"/>
              </a:rPr>
              <a:t>.</a:t>
            </a:r>
            <a:r>
              <a:rPr lang="en-US" sz="1100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hlinkClick r:id="rId5"/>
              </a:rPr>
              <a:t>cellbiol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5"/>
              </a:rPr>
              <a:t>.</a:t>
            </a:r>
            <a:r>
              <a:rPr lang="en-US" sz="1100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hlinkClick r:id="rId5"/>
              </a:rPr>
              <a:t>ru</a:t>
            </a:r>
            <a:r>
              <a:rPr lang="ru-RU" sz="11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– на портале «Информационно-справочный ресурс по биологии» в разделе «Генетика» есть задачи по генетике.</a:t>
            </a:r>
          </a:p>
          <a:p>
            <a:pPr>
              <a:defRPr/>
            </a:pPr>
            <a:r>
              <a:rPr lang="en-US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6"/>
              </a:rPr>
              <a:t>http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6"/>
              </a:rPr>
              <a:t>://</a:t>
            </a:r>
            <a:r>
              <a:rPr lang="en-US" sz="1100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hlinkClick r:id="rId6"/>
              </a:rPr>
              <a:t>mylearn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6"/>
              </a:rPr>
              <a:t>.</a:t>
            </a:r>
            <a:r>
              <a:rPr lang="en-US" sz="1100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hlinkClick r:id="rId6"/>
              </a:rPr>
              <a:t>ru</a:t>
            </a:r>
            <a:r>
              <a:rPr lang="ru-RU" sz="11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– на сейте дистанционного образования есть курс «Медицинские основы генетики».</a:t>
            </a:r>
          </a:p>
          <a:p>
            <a:pPr>
              <a:defRPr/>
            </a:pPr>
            <a:r>
              <a:rPr lang="en-US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7"/>
              </a:rPr>
              <a:t>http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7"/>
              </a:rPr>
              <a:t>://</a:t>
            </a:r>
            <a:r>
              <a:rPr lang="en-US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7"/>
              </a:rPr>
              <a:t>festival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7"/>
              </a:rPr>
              <a:t>.1</a:t>
            </a:r>
            <a:r>
              <a:rPr lang="en-US" sz="1100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hlinkClick r:id="rId7"/>
              </a:rPr>
              <a:t>september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7"/>
              </a:rPr>
              <a:t>.</a:t>
            </a:r>
            <a:r>
              <a:rPr lang="en-US" sz="1100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hlinkClick r:id="rId7"/>
              </a:rPr>
              <a:t>ru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7"/>
              </a:rPr>
              <a:t>/</a:t>
            </a:r>
            <a:r>
              <a:rPr lang="en-US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7"/>
              </a:rPr>
              <a:t>articles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7"/>
              </a:rPr>
              <a:t>/513181</a:t>
            </a:r>
            <a:r>
              <a:rPr lang="ru-RU" sz="11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- разработка урока по теме «Генетика пола. Наследование сцепленное с полом».</a:t>
            </a:r>
          </a:p>
          <a:p>
            <a:pPr>
              <a:defRPr/>
            </a:pPr>
            <a:r>
              <a:rPr lang="en-US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8"/>
              </a:rPr>
              <a:t>http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8"/>
              </a:rPr>
              <a:t>://</a:t>
            </a:r>
            <a:r>
              <a:rPr lang="en-US" sz="1100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hlinkClick r:id="rId8"/>
              </a:rPr>
              <a:t>bannikov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8"/>
              </a:rPr>
              <a:t>.</a:t>
            </a:r>
            <a:r>
              <a:rPr lang="en-US" sz="1100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hlinkClick r:id="rId8"/>
              </a:rPr>
              <a:t>narod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8"/>
              </a:rPr>
              <a:t>.</a:t>
            </a:r>
            <a:r>
              <a:rPr lang="en-US" sz="1100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hlinkClick r:id="rId8"/>
              </a:rPr>
              <a:t>ru</a:t>
            </a:r>
            <a:r>
              <a:rPr lang="ru-RU" sz="11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– есть информация о типах взаимодействия генов.</a:t>
            </a:r>
          </a:p>
          <a:p>
            <a:pPr>
              <a:defRPr/>
            </a:pPr>
            <a:r>
              <a:rPr lang="en-US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9"/>
              </a:rPr>
              <a:t>http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9"/>
              </a:rPr>
              <a:t>://</a:t>
            </a:r>
            <a:r>
              <a:rPr lang="en-US" sz="1100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hlinkClick r:id="rId9"/>
              </a:rPr>
              <a:t>bse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9"/>
              </a:rPr>
              <a:t>.</a:t>
            </a:r>
            <a:r>
              <a:rPr lang="en-US" sz="1100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hlinkClick r:id="rId9"/>
              </a:rPr>
              <a:t>sci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9"/>
              </a:rPr>
              <a:t>-</a:t>
            </a:r>
            <a:r>
              <a:rPr lang="en-US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9"/>
              </a:rPr>
              <a:t>lib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9"/>
              </a:rPr>
              <a:t>.</a:t>
            </a:r>
            <a:r>
              <a:rPr lang="en-US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9"/>
              </a:rPr>
              <a:t>com</a:t>
            </a:r>
            <a:r>
              <a:rPr lang="ru-RU" sz="11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– на сайте есть тематическая статья о цитоплазматической наследственности.</a:t>
            </a:r>
          </a:p>
          <a:p>
            <a:pPr>
              <a:defRPr/>
            </a:pPr>
            <a:r>
              <a:rPr lang="en-US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10"/>
              </a:rPr>
              <a:t>http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10"/>
              </a:rPr>
              <a:t>://</a:t>
            </a:r>
            <a:r>
              <a:rPr lang="en-US" sz="1100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hlinkClick r:id="rId10"/>
              </a:rPr>
              <a:t>elementy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10"/>
              </a:rPr>
              <a:t>.</a:t>
            </a:r>
            <a:r>
              <a:rPr lang="en-US" sz="1100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hlinkClick r:id="rId10"/>
              </a:rPr>
              <a:t>ru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10"/>
              </a:rPr>
              <a:t>/</a:t>
            </a:r>
            <a:r>
              <a:rPr lang="en-US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10"/>
              </a:rPr>
              <a:t>news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10"/>
              </a:rPr>
              <a:t>/431027</a:t>
            </a:r>
            <a:r>
              <a:rPr lang="ru-RU" sz="11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- страница посвящена молекулярной генетике.</a:t>
            </a:r>
          </a:p>
          <a:p>
            <a:pPr>
              <a:defRPr/>
            </a:pPr>
            <a:r>
              <a:rPr lang="en-US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11"/>
              </a:rPr>
              <a:t>http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11"/>
              </a:rPr>
              <a:t>://</a:t>
            </a:r>
            <a:r>
              <a:rPr lang="en-US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11"/>
              </a:rPr>
              <a:t>macroevolution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11"/>
              </a:rPr>
              <a:t>.</a:t>
            </a:r>
            <a:r>
              <a:rPr lang="en-US" sz="1100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hlinkClick r:id="rId11"/>
              </a:rPr>
              <a:t>narod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11"/>
              </a:rPr>
              <a:t>.</a:t>
            </a:r>
            <a:r>
              <a:rPr lang="en-US" sz="1100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hlinkClick r:id="rId11"/>
              </a:rPr>
              <a:t>ru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11"/>
              </a:rPr>
              <a:t>/</a:t>
            </a:r>
            <a:r>
              <a:rPr lang="en-US" sz="1100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hlinkClick r:id="rId11"/>
              </a:rPr>
              <a:t>nazarenko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11"/>
              </a:rPr>
              <a:t>2002.</a:t>
            </a:r>
            <a:r>
              <a:rPr lang="en-US" sz="1100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hlinkClick r:id="rId11"/>
              </a:rPr>
              <a:t>htm</a:t>
            </a:r>
            <a:r>
              <a:rPr lang="ru-RU" sz="11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- информация о регуляции активности генов.</a:t>
            </a:r>
          </a:p>
          <a:p>
            <a:pPr>
              <a:defRPr/>
            </a:pPr>
            <a:r>
              <a:rPr lang="en-US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12"/>
              </a:rPr>
              <a:t>http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12"/>
              </a:rPr>
              <a:t>://</a:t>
            </a:r>
            <a:r>
              <a:rPr lang="en-US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12"/>
              </a:rPr>
              <a:t>www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12"/>
              </a:rPr>
              <a:t>.</a:t>
            </a:r>
            <a:r>
              <a:rPr lang="en-US" sz="1100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hlinkClick r:id="rId12"/>
              </a:rPr>
              <a:t>cultinfo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12"/>
              </a:rPr>
              <a:t>.</a:t>
            </a:r>
            <a:r>
              <a:rPr lang="en-US" sz="1100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hlinkClick r:id="rId12"/>
              </a:rPr>
              <a:t>ru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12"/>
              </a:rPr>
              <a:t>/</a:t>
            </a:r>
            <a:r>
              <a:rPr lang="en-US" sz="1100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hlinkClick r:id="rId12"/>
              </a:rPr>
              <a:t>fulltext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12"/>
              </a:rPr>
              <a:t>/1/001/008/079/228.</a:t>
            </a:r>
            <a:r>
              <a:rPr lang="en-US" sz="1100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hlinkClick r:id="rId12"/>
              </a:rPr>
              <a:t>htm</a:t>
            </a:r>
            <a:r>
              <a:rPr lang="ru-RU" sz="11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- информация о мутационной теории.</a:t>
            </a:r>
          </a:p>
          <a:p>
            <a:pPr>
              <a:defRPr/>
            </a:pPr>
            <a:r>
              <a:rPr lang="en-US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13"/>
              </a:rPr>
              <a:t>http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13"/>
              </a:rPr>
              <a:t>://</a:t>
            </a:r>
            <a:r>
              <a:rPr lang="en-US" sz="1100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hlinkClick r:id="rId13"/>
              </a:rPr>
              <a:t>festivel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13"/>
              </a:rPr>
              <a:t>.1</a:t>
            </a:r>
            <a:r>
              <a:rPr lang="en-US" sz="1100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hlinkClick r:id="rId13"/>
              </a:rPr>
              <a:t>september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13"/>
              </a:rPr>
              <a:t>.</a:t>
            </a:r>
            <a:r>
              <a:rPr lang="en-US" sz="1100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hlinkClick r:id="rId13"/>
              </a:rPr>
              <a:t>ru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13"/>
              </a:rPr>
              <a:t>/</a:t>
            </a:r>
            <a:r>
              <a:rPr lang="en-US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13"/>
              </a:rPr>
              <a:t>articles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13"/>
              </a:rPr>
              <a:t>/314907/</a:t>
            </a:r>
            <a:r>
              <a:rPr lang="ru-RU" sz="11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- разработка электронного курса по генетике человека.</a:t>
            </a:r>
          </a:p>
          <a:p>
            <a:pPr>
              <a:defRPr/>
            </a:pPr>
            <a:r>
              <a:rPr lang="en-US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14"/>
              </a:rPr>
              <a:t>http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14"/>
              </a:rPr>
              <a:t>://</a:t>
            </a:r>
            <a:r>
              <a:rPr lang="en-US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14"/>
              </a:rPr>
              <a:t>home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14"/>
              </a:rPr>
              <a:t>-</a:t>
            </a:r>
            <a:r>
              <a:rPr lang="en-US" sz="1100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hlinkClick r:id="rId14"/>
              </a:rPr>
              <a:t>edu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14"/>
              </a:rPr>
              <a:t>.</a:t>
            </a:r>
            <a:r>
              <a:rPr lang="en-US" sz="1100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hlinkClick r:id="rId14"/>
              </a:rPr>
              <a:t>ru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14"/>
              </a:rPr>
              <a:t>/</a:t>
            </a:r>
            <a:r>
              <a:rPr lang="en-US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14"/>
              </a:rPr>
              <a:t>pages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14"/>
              </a:rPr>
              <a:t>/</a:t>
            </a:r>
            <a:r>
              <a:rPr lang="en-US" sz="1100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hlinkClick r:id="rId14"/>
              </a:rPr>
              <a:t>shpit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14"/>
              </a:rPr>
              <a:t>/</a:t>
            </a:r>
            <a:r>
              <a:rPr lang="en-US" sz="1100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hlinkClick r:id="rId14"/>
              </a:rPr>
              <a:t>rodoslovnaja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14"/>
              </a:rPr>
              <a:t>/zanitie-1-2/zanitie-1-2.htm</a:t>
            </a:r>
            <a:r>
              <a:rPr lang="en-US" sz="11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1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- практикум по технологии составления родословных.</a:t>
            </a:r>
          </a:p>
          <a:p>
            <a:pPr>
              <a:defRPr/>
            </a:pPr>
            <a:r>
              <a:rPr lang="en-US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15"/>
              </a:rPr>
              <a:t>http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15"/>
              </a:rPr>
              <a:t>://</a:t>
            </a:r>
            <a:r>
              <a:rPr lang="en-US" sz="1100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hlinkClick r:id="rId15"/>
              </a:rPr>
              <a:t>mylearn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15"/>
              </a:rPr>
              <a:t>.</a:t>
            </a:r>
            <a:r>
              <a:rPr lang="en-US" sz="1100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hlinkClick r:id="rId15"/>
              </a:rPr>
              <a:t>ru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15"/>
              </a:rPr>
              <a:t>/</a:t>
            </a:r>
            <a:r>
              <a:rPr lang="en-US" sz="1100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hlinkClick r:id="rId15"/>
              </a:rPr>
              <a:t>kurs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15"/>
              </a:rPr>
              <a:t>/17/753</a:t>
            </a:r>
            <a:r>
              <a:rPr lang="ru-RU" sz="11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- о методах изучения наследственности человека.</a:t>
            </a:r>
          </a:p>
          <a:p>
            <a:pPr>
              <a:defRPr/>
            </a:pPr>
            <a:r>
              <a:rPr lang="en-US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16"/>
              </a:rPr>
              <a:t>http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16"/>
              </a:rPr>
              <a:t>://</a:t>
            </a:r>
            <a:r>
              <a:rPr lang="en-US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16"/>
              </a:rPr>
              <a:t>festival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16"/>
              </a:rPr>
              <a:t>/1</a:t>
            </a:r>
            <a:r>
              <a:rPr lang="en-US" sz="1100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hlinkClick r:id="rId16"/>
              </a:rPr>
              <a:t>september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16"/>
              </a:rPr>
              <a:t>.</a:t>
            </a:r>
            <a:r>
              <a:rPr lang="en-US" sz="1100" u="sng" dirty="0" err="1" smtClean="0">
                <a:solidFill>
                  <a:schemeClr val="bg1">
                    <a:lumMod val="95000"/>
                    <a:lumOff val="5000"/>
                  </a:schemeClr>
                </a:solidFill>
                <a:hlinkClick r:id="rId16"/>
              </a:rPr>
              <a:t>ru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16"/>
              </a:rPr>
              <a:t>/</a:t>
            </a:r>
            <a:r>
              <a:rPr lang="en-US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16"/>
              </a:rPr>
              <a:t>articles</a:t>
            </a:r>
            <a:r>
              <a:rPr lang="ru-RU" sz="1100" u="sng" dirty="0" smtClean="0">
                <a:solidFill>
                  <a:schemeClr val="bg1">
                    <a:lumMod val="95000"/>
                    <a:lumOff val="5000"/>
                  </a:schemeClr>
                </a:solidFill>
                <a:hlinkClick r:id="rId16"/>
              </a:rPr>
              <a:t>/212828</a:t>
            </a:r>
            <a:r>
              <a:rPr lang="ru-RU" sz="11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- разработка семинара по теме «Генетика человека».</a:t>
            </a:r>
          </a:p>
          <a:p>
            <a:pPr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43875" y="5715000"/>
            <a:ext cx="609600" cy="517525"/>
          </a:xfrm>
        </p:spPr>
        <p:txBody>
          <a:bodyPr/>
          <a:lstStyle/>
          <a:p>
            <a:pPr>
              <a:defRPr/>
            </a:pPr>
            <a:fld id="{09C32B16-D948-44C0-ACFB-ABAE27AB6D3F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9033527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2_Эркер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2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3_Эркер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2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4_Эркер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2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5_Эркер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2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16_Эркер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2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17_Эркер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2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18_Эркер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2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фициальная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ppt/theme/themeOverride2.xml><?xml version="1.0" encoding="utf-8"?>
<a:themeOverride xmlns:a="http://schemas.openxmlformats.org/drawingml/2006/main">
  <a:clrScheme name="Официальная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ppt/theme/themeOverride3.xml><?xml version="1.0" encoding="utf-8"?>
<a:themeOverride xmlns:a="http://schemas.openxmlformats.org/drawingml/2006/main">
  <a:clrScheme name="Официальная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ppt/theme/themeOverride4.xml><?xml version="1.0" encoding="utf-8"?>
<a:themeOverride xmlns:a="http://schemas.openxmlformats.org/drawingml/2006/main">
  <a:clrScheme name="Официальная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ppt/theme/themeOverride5.xml><?xml version="1.0" encoding="utf-8"?>
<a:themeOverride xmlns:a="http://schemas.openxmlformats.org/drawingml/2006/main">
  <a:clrScheme name="Официальная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ppt/theme/themeOverride6.xml><?xml version="1.0" encoding="utf-8"?>
<a:themeOverride xmlns:a="http://schemas.openxmlformats.org/drawingml/2006/main">
  <a:clrScheme name="Официальная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ppt/theme/themeOverride7.xml><?xml version="1.0" encoding="utf-8"?>
<a:themeOverride xmlns:a="http://schemas.openxmlformats.org/drawingml/2006/main">
  <a:clrScheme name="Официальная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784</Words>
  <Application>Microsoft Office PowerPoint</Application>
  <PresentationFormat>Экран (4:3)</PresentationFormat>
  <Paragraphs>162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8</vt:i4>
      </vt:variant>
      <vt:variant>
        <vt:lpstr>Заголовки слайдов</vt:lpstr>
      </vt:variant>
      <vt:variant>
        <vt:i4>7</vt:i4>
      </vt:variant>
    </vt:vector>
  </HeadingPairs>
  <TitlesOfParts>
    <vt:vector size="15" baseType="lpstr">
      <vt:lpstr>Тема Office</vt:lpstr>
      <vt:lpstr>12_Эркер</vt:lpstr>
      <vt:lpstr>13_Эркер</vt:lpstr>
      <vt:lpstr>14_Эркер</vt:lpstr>
      <vt:lpstr>15_Эркер</vt:lpstr>
      <vt:lpstr>16_Эркер</vt:lpstr>
      <vt:lpstr>17_Эркер</vt:lpstr>
      <vt:lpstr>18_Эркер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 Николаева</dc:creator>
  <cp:lastModifiedBy>Ольга Николаева</cp:lastModifiedBy>
  <cp:revision>1</cp:revision>
  <dcterms:created xsi:type="dcterms:W3CDTF">2016-03-21T13:44:26Z</dcterms:created>
  <dcterms:modified xsi:type="dcterms:W3CDTF">2016-03-21T13:58:36Z</dcterms:modified>
</cp:coreProperties>
</file>