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Override8.xml" ContentType="application/vnd.openxmlformats-officedocument.themeOverrid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heme/themeOverride10.xml" ContentType="application/vnd.openxmlformats-officedocument.themeOverrid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theme/themeOverride11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theme/themeOverride12.xml" ContentType="application/vnd.openxmlformats-officedocument.themeOverrid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theme/themeOverride13.xml" ContentType="application/vnd.openxmlformats-officedocument.themeOverrid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5.xml" ContentType="application/vnd.openxmlformats-officedocument.theme+xml"/>
  <Override PartName="/ppt/theme/themeOverride14.xml" ContentType="application/vnd.openxmlformats-officedocument.themeOverrid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6.xml" ContentType="application/vnd.openxmlformats-officedocument.theme+xml"/>
  <Override PartName="/ppt/theme/themeOverride15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7.xml" ContentType="application/vnd.openxmlformats-officedocument.theme+xml"/>
  <Override PartName="/ppt/theme/themeOverride16.xml" ContentType="application/vnd.openxmlformats-officedocument.themeOverrid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theme/themeOverride17.xml" ContentType="application/vnd.openxmlformats-officedocument.themeOverrid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9.xml" ContentType="application/vnd.openxmlformats-officedocument.theme+xml"/>
  <Override PartName="/ppt/theme/themeOverride18.xml" ContentType="application/vnd.openxmlformats-officedocument.themeOverrid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0.xml" ContentType="application/vnd.openxmlformats-officedocument.theme+xml"/>
  <Override PartName="/ppt/theme/themeOverride19.xml" ContentType="application/vnd.openxmlformats-officedocument.themeOverrid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theme/themeOverride20.xml" ContentType="application/vnd.openxmlformats-officedocument.themeOverrid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2.xml" ContentType="application/vnd.openxmlformats-officedocument.theme+xml"/>
  <Override PartName="/ppt/theme/themeOverride21.xml" ContentType="application/vnd.openxmlformats-officedocument.themeOverrid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3.xml" ContentType="application/vnd.openxmlformats-officedocument.theme+xml"/>
  <Override PartName="/ppt/theme/themeOverride22.xml" ContentType="application/vnd.openxmlformats-officedocument.themeOverrid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4.xml" ContentType="application/vnd.openxmlformats-officedocument.theme+xml"/>
  <Override PartName="/ppt/theme/themeOverride23.xml" ContentType="application/vnd.openxmlformats-officedocument.themeOverrid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5.xml" ContentType="application/vnd.openxmlformats-officedocument.theme+xml"/>
  <Override PartName="/ppt/theme/themeOverride24.xml" ContentType="application/vnd.openxmlformats-officedocument.themeOverrid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6.xml" ContentType="application/vnd.openxmlformats-officedocument.theme+xml"/>
  <Override PartName="/ppt/theme/themeOverride25.xml" ContentType="application/vnd.openxmlformats-officedocument.themeOverrid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7.xml" ContentType="application/vnd.openxmlformats-officedocument.theme+xml"/>
  <Override PartName="/ppt/theme/themeOverride26.xml" ContentType="application/vnd.openxmlformats-officedocument.themeOverrid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8.xml" ContentType="application/vnd.openxmlformats-officedocument.theme+xml"/>
  <Override PartName="/ppt/theme/themeOverride27.xml" ContentType="application/vnd.openxmlformats-officedocument.themeOverrid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9.xml" ContentType="application/vnd.openxmlformats-officedocument.theme+xml"/>
  <Override PartName="/ppt/theme/themeOverride28.xml" ContentType="application/vnd.openxmlformats-officedocument.themeOverrid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0.xml" ContentType="application/vnd.openxmlformats-officedocument.theme+xml"/>
  <Override PartName="/ppt/theme/themeOverride29.xml" ContentType="application/vnd.openxmlformats-officedocument.themeOverrid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1.xml" ContentType="application/vnd.openxmlformats-officedocument.theme+xml"/>
  <Override PartName="/ppt/theme/themeOverride30.xml" ContentType="application/vnd.openxmlformats-officedocument.themeOverrid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2.xml" ContentType="application/vnd.openxmlformats-officedocument.theme+xml"/>
  <Override PartName="/ppt/theme/themeOverride31.xml" ContentType="application/vnd.openxmlformats-officedocument.themeOverrid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3.xml" ContentType="application/vnd.openxmlformats-officedocument.theme+xml"/>
  <Override PartName="/ppt/theme/themeOverride32.xml" ContentType="application/vnd.openxmlformats-officedocument.themeOverrid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4.xml" ContentType="application/vnd.openxmlformats-officedocument.theme+xml"/>
  <Override PartName="/ppt/theme/themeOverride33.xml" ContentType="application/vnd.openxmlformats-officedocument.themeOverrid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35.xml" ContentType="application/vnd.openxmlformats-officedocument.theme+xml"/>
  <Override PartName="/ppt/theme/themeOverride34.xml" ContentType="application/vnd.openxmlformats-officedocument.themeOverrid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6.xml" ContentType="application/vnd.openxmlformats-officedocument.theme+xml"/>
  <Override PartName="/ppt/theme/themeOverride35.xml" ContentType="application/vnd.openxmlformats-officedocument.themeOverrid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7.xml" ContentType="application/vnd.openxmlformats-officedocument.theme+xml"/>
  <Override PartName="/ppt/theme/themeOverride36.xml" ContentType="application/vnd.openxmlformats-officedocument.themeOverrid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8.xml" ContentType="application/vnd.openxmlformats-officedocument.theme+xml"/>
  <Override PartName="/ppt/theme/themeOverride37.xml" ContentType="application/vnd.openxmlformats-officedocument.themeOverrid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9.xml" ContentType="application/vnd.openxmlformats-officedocument.theme+xml"/>
  <Override PartName="/ppt/theme/themeOverride38.xml" ContentType="application/vnd.openxmlformats-officedocument.themeOverrid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40.xml" ContentType="application/vnd.openxmlformats-officedocument.theme+xml"/>
  <Override PartName="/ppt/theme/themeOverride39.xml" ContentType="application/vnd.openxmlformats-officedocument.themeOverrid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41.xml" ContentType="application/vnd.openxmlformats-officedocument.theme+xml"/>
  <Override PartName="/ppt/theme/themeOverride40.xml" ContentType="application/vnd.openxmlformats-officedocument.themeOverrid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2" r:id="rId4"/>
    <p:sldMasterId id="2147483693" r:id="rId5"/>
    <p:sldMasterId id="2147483704" r:id="rId6"/>
    <p:sldMasterId id="2147483715" r:id="rId7"/>
    <p:sldMasterId id="2147483726" r:id="rId8"/>
    <p:sldMasterId id="2147483737" r:id="rId9"/>
    <p:sldMasterId id="2147483748" r:id="rId10"/>
    <p:sldMasterId id="2147483759" r:id="rId11"/>
    <p:sldMasterId id="2147483770" r:id="rId12"/>
    <p:sldMasterId id="2147483781" r:id="rId13"/>
    <p:sldMasterId id="2147483792" r:id="rId14"/>
    <p:sldMasterId id="2147483803" r:id="rId15"/>
    <p:sldMasterId id="2147483814" r:id="rId16"/>
    <p:sldMasterId id="2147483825" r:id="rId17"/>
    <p:sldMasterId id="2147483836" r:id="rId18"/>
    <p:sldMasterId id="2147483847" r:id="rId19"/>
    <p:sldMasterId id="2147483858" r:id="rId20"/>
    <p:sldMasterId id="2147483869" r:id="rId21"/>
    <p:sldMasterId id="2147483880" r:id="rId22"/>
    <p:sldMasterId id="2147483891" r:id="rId23"/>
    <p:sldMasterId id="2147483902" r:id="rId24"/>
    <p:sldMasterId id="2147483913" r:id="rId25"/>
    <p:sldMasterId id="2147483924" r:id="rId26"/>
    <p:sldMasterId id="2147483935" r:id="rId27"/>
    <p:sldMasterId id="2147483946" r:id="rId28"/>
    <p:sldMasterId id="2147483957" r:id="rId29"/>
    <p:sldMasterId id="2147483968" r:id="rId30"/>
    <p:sldMasterId id="2147483979" r:id="rId31"/>
    <p:sldMasterId id="2147483990" r:id="rId32"/>
    <p:sldMasterId id="2147484001" r:id="rId33"/>
    <p:sldMasterId id="2147484012" r:id="rId34"/>
    <p:sldMasterId id="2147484023" r:id="rId35"/>
    <p:sldMasterId id="2147484034" r:id="rId36"/>
    <p:sldMasterId id="2147484045" r:id="rId37"/>
    <p:sldMasterId id="2147484056" r:id="rId38"/>
    <p:sldMasterId id="2147484067" r:id="rId39"/>
    <p:sldMasterId id="2147484078" r:id="rId40"/>
    <p:sldMasterId id="2147484089" r:id="rId41"/>
  </p:sldMasterIdLst>
  <p:notesMasterIdLst>
    <p:notesMasterId r:id="rId82"/>
  </p:notesMasterIdLst>
  <p:sldIdLst>
    <p:sldId id="256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267" r:id="rId53"/>
    <p:sldId id="268" r:id="rId54"/>
    <p:sldId id="269" r:id="rId55"/>
    <p:sldId id="270" r:id="rId56"/>
    <p:sldId id="271" r:id="rId57"/>
    <p:sldId id="272" r:id="rId58"/>
    <p:sldId id="273" r:id="rId59"/>
    <p:sldId id="274" r:id="rId60"/>
    <p:sldId id="275" r:id="rId61"/>
    <p:sldId id="276" r:id="rId62"/>
    <p:sldId id="277" r:id="rId63"/>
    <p:sldId id="278" r:id="rId64"/>
    <p:sldId id="279" r:id="rId65"/>
    <p:sldId id="280" r:id="rId66"/>
    <p:sldId id="281" r:id="rId67"/>
    <p:sldId id="282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294" r:id="rId80"/>
    <p:sldId id="295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76" Type="http://schemas.openxmlformats.org/officeDocument/2006/relationships/slide" Target="slides/slide35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66" Type="http://schemas.openxmlformats.org/officeDocument/2006/relationships/slide" Target="slides/slide25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4326-F14F-4214-B035-0A8F92DA56B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4454-F75C-43B5-AC23-C745515D0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2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FEA8E4-30E7-46D2-AD4A-968A0CA2B301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BE130B-AF13-4609-81D5-3B107D3669D4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themeOverride" Target="../theme/themeOverride2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themeOverride" Target="../theme/themeOverride2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themeOverride" Target="../theme/themeOverride3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themeOverride" Target="../theme/themeOverride3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themeOverride" Target="../theme/themeOverride3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themeOverride" Target="../theme/themeOverride3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themeOverride" Target="../theme/themeOverride3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themeOverride" Target="../theme/themeOverride3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themeOverride" Target="../theme/themeOverride3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8.xml"/><Relationship Id="rId1" Type="http://schemas.openxmlformats.org/officeDocument/2006/relationships/themeOverride" Target="../theme/themeOverride3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9.xml"/><Relationship Id="rId1" Type="http://schemas.openxmlformats.org/officeDocument/2006/relationships/themeOverride" Target="../theme/themeOverride38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39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0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383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927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259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002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566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75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28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38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7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003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85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8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4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349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959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341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981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6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3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951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794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248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84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6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277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251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318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654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5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8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5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145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321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49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8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734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80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6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25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6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59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397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840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859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56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256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946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497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876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85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0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07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709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878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475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29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993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501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14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936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89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1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25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684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297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356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15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285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888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854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256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6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4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180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112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55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78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9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397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553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354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88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0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35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5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89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3437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4141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077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174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116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869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7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48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4030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558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5527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4608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9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714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943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209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032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0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237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8622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823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3018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962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2732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61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7842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2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16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722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3107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974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15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511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370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054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111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7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62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5217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146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808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573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9869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215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875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513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97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9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5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117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448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103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7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254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347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9779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9424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32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7778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7743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2226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654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00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5713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1110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921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502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98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65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2902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3000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120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7486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6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7032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421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4397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105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54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4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885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4645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0603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0916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9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0474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5247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984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37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75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0446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1374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4866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5864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42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3386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445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491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1277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6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2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5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7757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9482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5152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97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5428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8308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7966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9875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0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21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9710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433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7745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822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1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5057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6732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62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6551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4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5944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0643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3643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209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71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1287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5691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0536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8979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5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93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1653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8089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1216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9303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03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9613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0947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7568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1443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2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3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6582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8137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6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8372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6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6148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9993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1969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9015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1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3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3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3400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2597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9476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7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6063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2581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2334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662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0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04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6727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7572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0774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6372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6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1890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6754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5962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0805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5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64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0642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2775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9263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0799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90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5723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0266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7468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7338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1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30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4946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1530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6545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1113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770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5723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542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5591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5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25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9412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1351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2249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1358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65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7793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8372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587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4169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0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72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25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2758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0625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5112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6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508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621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332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7704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1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14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500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9354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473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2982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13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9087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8725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648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7826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0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6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3058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1061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6396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610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0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3308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5425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506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5251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2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8724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322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50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3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55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90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30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8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34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04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46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84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65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23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654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01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21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8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7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87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13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26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27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44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86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18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37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1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5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68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55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4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2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209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00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0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586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4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33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881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9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0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8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720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07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15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C1F6-CDD2-491E-9DE5-C214B1F0205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0838-89C0-4A2F-965D-30C28B2B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93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FCF-9B25-4C58-92F8-CCF62579A22A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746-6D14-4D8D-A86B-8290065E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936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B7C47-941B-413E-83C9-C6F03F4EEE8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8DDFE-B1F7-4FF0-8F60-4017AB00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04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D140-E3B7-43EB-8755-E41D9BC3F071}" type="datetime1">
              <a:rPr lang="ru-RU">
                <a:solidFill>
                  <a:srgbClr val="C5D1D7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C5D1D7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5D1D7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3958-73F8-4BF7-AD56-B1F8E2B2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9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17E6-DA10-4709-832F-5ABAF3D4CD27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3F96-8AF3-42E0-9DA0-9010B75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951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15F7-AB8B-4A1F-AAFE-F281B7B91295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5EF1-0E81-42D6-9CA9-A833CF68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78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DDD6C-FECA-492A-BED7-5401494BCA70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AF2A09-62A3-49C0-9D11-D03793AF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087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B13-12B9-4A85-AE16-21712329C2F2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9A19-850B-4AE2-B98D-70940B3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091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2636F-C66C-4CBB-8C12-E28E0A704904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51644-131D-43C0-8AB1-90CFECE4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3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9F16F-46B8-460B-A271-3BFC9D6335D3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41583-19EF-4612-B65E-2EF9EEFE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2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0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theme" Target="../theme/theme38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theme" Target="../theme/theme39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3.xml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8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2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3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7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8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9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8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5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4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5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6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90639A3-7709-45FE-9F63-293B2D242088}" type="datetime1">
              <a:rPr lang="ru-RU">
                <a:solidFill>
                  <a:srgbClr val="646B86"/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46B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646B8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C7C1F0-B68F-4D16-9DCB-BD87BD4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2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Relationship Id="rId9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7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0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543925" cy="64293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100" b="1" smtClean="0"/>
              <a:t> </a:t>
            </a:r>
          </a:p>
          <a:p>
            <a:pPr algn="ctr">
              <a:buFont typeface="Wingdings" pitchFamily="2" charset="2"/>
              <a:buNone/>
            </a:pPr>
            <a:r>
              <a:rPr lang="ru-RU" sz="1100" b="1" smtClean="0"/>
              <a:t>Государственное бюджетное образовательное учреждение</a:t>
            </a:r>
          </a:p>
          <a:p>
            <a:pPr algn="ctr">
              <a:buFont typeface="Wingdings" pitchFamily="2" charset="2"/>
              <a:buNone/>
            </a:pPr>
            <a:r>
              <a:rPr lang="en-US" sz="1100" b="1" smtClean="0"/>
              <a:t>c</a:t>
            </a:r>
            <a:r>
              <a:rPr lang="ru-RU" sz="1100" b="1" smtClean="0"/>
              <a:t>реднего профессионального образования города Москвы</a:t>
            </a:r>
          </a:p>
          <a:p>
            <a:pPr algn="ctr">
              <a:buFont typeface="Wingdings" pitchFamily="2" charset="2"/>
              <a:buNone/>
            </a:pPr>
            <a:r>
              <a:rPr lang="ru-RU" sz="1100" b="1" smtClean="0"/>
              <a:t>«Медицинское училище №8 Департамента здравоохранения города Москвы»</a:t>
            </a:r>
          </a:p>
          <a:p>
            <a:pPr algn="ctr">
              <a:buFont typeface="Wingdings" pitchFamily="2" charset="2"/>
              <a:buNone/>
            </a:pPr>
            <a:r>
              <a:rPr lang="ru-RU" sz="1100" b="1" smtClean="0"/>
              <a:t>(ГБОУ СПО «МУ 8 ДЗМ»)</a:t>
            </a:r>
          </a:p>
          <a:p>
            <a:pPr algn="ctr">
              <a:buFont typeface="Wingdings" pitchFamily="2" charset="2"/>
              <a:buNone/>
            </a:pPr>
            <a:endParaRPr lang="ru-RU" sz="1400" b="1" smtClean="0"/>
          </a:p>
          <a:p>
            <a:pPr algn="ctr">
              <a:buFont typeface="Wingdings" pitchFamily="2" charset="2"/>
              <a:buNone/>
            </a:pPr>
            <a:endParaRPr lang="en-US" sz="1400" b="1" smtClean="0"/>
          </a:p>
          <a:p>
            <a:pPr>
              <a:buFont typeface="Wingdings" pitchFamily="2" charset="2"/>
              <a:buNone/>
            </a:pPr>
            <a:r>
              <a:rPr lang="en-US" sz="1200" b="1" smtClean="0"/>
              <a:t>  </a:t>
            </a:r>
            <a:r>
              <a:rPr lang="ru-RU" sz="1200" b="1" smtClean="0"/>
              <a:t>                                         УЧЕБНО-МЕТОДИЧЕСКАЯ РАЗРАБОТКА 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/>
              <a:t>                                                             ДЛЯ СТУДЕНТОВ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/>
              <a:t>                                               ТЕОРЕТИЧЕСКОГО ЗАНЯТИЯ 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/>
              <a:t>                                                ПО УЧЕБНОЙ ДИСЦИПЛИНЕ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/>
              <a:t>                     «ГЕНЕТИКА ЧЕЛОВЕКА С ОСНОВАМИ МЕДИЦИНСКОЙ ГЕНЕТИКИ»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/>
              <a:t>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endParaRPr lang="ru-RU" sz="1200" b="1" smtClean="0"/>
          </a:p>
          <a:p>
            <a:pPr>
              <a:buFont typeface="Wingdings" pitchFamily="2" charset="2"/>
              <a:buNone/>
            </a:pPr>
            <a:r>
              <a:rPr lang="ru-RU" sz="1200" b="1" smtClean="0"/>
              <a:t>                                                                              </a:t>
            </a:r>
            <a:r>
              <a:rPr lang="ru-RU" sz="1800" b="1" smtClean="0"/>
              <a:t>Тема: 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smtClean="0"/>
              <a:t>«Оценочные средства к дифференцированному зачёту»</a:t>
            </a:r>
            <a:r>
              <a:rPr lang="ru-RU" sz="1800" b="1" smtClean="0"/>
              <a:t>.</a:t>
            </a:r>
          </a:p>
          <a:p>
            <a:pPr algn="ctr">
              <a:buFont typeface="Wingdings" pitchFamily="2" charset="2"/>
              <a:buNone/>
            </a:pPr>
            <a:endParaRPr lang="ru-RU" sz="1400" b="1" smtClean="0"/>
          </a:p>
          <a:p>
            <a:pPr algn="ctr">
              <a:buFont typeface="Wingdings" pitchFamily="2" charset="2"/>
              <a:buNone/>
            </a:pPr>
            <a:r>
              <a:rPr lang="ru-RU" sz="1400" b="1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ru-RU" sz="1100" b="1" smtClean="0"/>
              <a:t>Специальность: Сестринское дело </a:t>
            </a:r>
          </a:p>
          <a:p>
            <a:pPr>
              <a:buFont typeface="Wingdings" pitchFamily="2" charset="2"/>
              <a:buNone/>
            </a:pPr>
            <a:r>
              <a:rPr lang="ru-RU" sz="1100" b="1" smtClean="0"/>
              <a:t>Код: 060501</a:t>
            </a:r>
          </a:p>
          <a:p>
            <a:pPr>
              <a:buFont typeface="Wingdings" pitchFamily="2" charset="2"/>
              <a:buNone/>
            </a:pPr>
            <a:r>
              <a:rPr lang="ru-RU" sz="1100" b="1" smtClean="0"/>
              <a:t>Базовый уровень: СПО </a:t>
            </a:r>
          </a:p>
          <a:p>
            <a:pPr algn="ctr">
              <a:buFont typeface="Wingdings" pitchFamily="2" charset="2"/>
              <a:buNone/>
            </a:pPr>
            <a:r>
              <a:rPr lang="ru-RU" sz="1100" b="1" smtClean="0"/>
              <a:t> Москва 2016</a:t>
            </a:r>
          </a:p>
          <a:p>
            <a:endParaRPr lang="ru-RU" sz="1400" smtClean="0"/>
          </a:p>
        </p:txBody>
      </p:sp>
    </p:spTree>
    <p:extLst>
      <p:ext uri="{BB962C8B-B14F-4D97-AF65-F5344CB8AC3E}">
        <p14:creationId xmlns:p14="http://schemas.microsoft.com/office/powerpoint/2010/main" val="218590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214438" y="0"/>
            <a:ext cx="6886575" cy="6429375"/>
          </a:xfrm>
        </p:spPr>
        <p:txBody>
          <a:bodyPr/>
          <a:lstStyle/>
          <a:p>
            <a:pPr algn="ctr">
              <a:defRPr/>
            </a:pPr>
            <a:r>
              <a:rPr lang="ru-RU" sz="14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Глоссарий.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Наследственность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это свойство живых организмов сохранять  генетическую информацию и признаки предков и передавать их в ряду поколений.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Изменчивость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свойство живых организмов приобретать новые признаки в процессе онтогенеза.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Кариотип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определенный набор хромосом особей биологического вида.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Хромосома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структура ядра состоящая из одной молекулы ДНК + белки гистоны. Содержит множество генов.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Гомологичные хромосомы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одинаковые по размеру, по форме, по составу генов, но разные  по происхождению: одна – от отца, другая – от матери.</a:t>
            </a:r>
          </a:p>
          <a:p>
            <a:pPr>
              <a:defRPr/>
            </a:pPr>
            <a:r>
              <a:rPr lang="ru-RU" sz="11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Аутосомы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не половые хромосомы кариотипа.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Половые хромосомы-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определяют и контролируют развитие пола.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Ген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это участок молекулы ДНК, кодирующий первичную структуру белка и контролирующий развитие одного признака.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Локус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место на хромосоме занимаемое геном.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Аллельные гены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1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гены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локализованные в одинаковых локусах  гомологичных хромосом, кодируют различные варианты одного и того  же признака.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Зигота-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клетка образованная при слиянии гамет.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Гомозигота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клетка или организм, содержащая одинаковые аллельные гены: АА, </a:t>
            </a:r>
            <a:r>
              <a:rPr lang="ru-RU" sz="1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аа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Гетерозигота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–клетка или организм, содержащая разные аллельные гены: </a:t>
            </a:r>
            <a:r>
              <a:rPr lang="ru-RU" sz="1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Аа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Вв.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Доминантный ген , признак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преобладающий, подавляющий проявление других  аллелей; обозначают прописной буквой латинского алфавита: А, </a:t>
            </a: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Рецессивный ген, признак 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подавляемый, угнетаемый, проявляется только в гомозиготном состоянии; обозначают строчной буквой латинского алфавита: а, в.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Генотип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совокупность взаимодействующих генов данного организма. 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Фенотип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совокупность признаков и свойств данного организма ( внешних и внутренних)..</a:t>
            </a:r>
          </a:p>
          <a:p>
            <a:pPr>
              <a:defRPr/>
            </a:pPr>
            <a:r>
              <a:rPr lang="ru-RU" sz="1100" u="sng" dirty="0" smtClean="0">
                <a:solidFill>
                  <a:schemeClr val="bg1"/>
                </a:solidFill>
              </a:rPr>
              <a:t>Геном</a:t>
            </a:r>
            <a:r>
              <a:rPr lang="ru-RU" sz="1100" dirty="0" smtClean="0">
                <a:solidFill>
                  <a:schemeClr val="bg1"/>
                </a:solidFill>
              </a:rPr>
              <a:t> - совокупность  генов гаметы.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u="sng" dirty="0" smtClean="0">
                <a:solidFill>
                  <a:schemeClr val="bg1"/>
                </a:solidFill>
              </a:rPr>
              <a:t>Генофонд</a:t>
            </a:r>
            <a:r>
              <a:rPr lang="ru-RU" sz="1100" dirty="0" smtClean="0">
                <a:solidFill>
                  <a:schemeClr val="bg1"/>
                </a:solidFill>
              </a:rPr>
              <a:t> – совокупность генов популяции.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875" y="5715000"/>
            <a:ext cx="609600" cy="517525"/>
          </a:xfrm>
        </p:spPr>
        <p:txBody>
          <a:bodyPr/>
          <a:lstStyle/>
          <a:p>
            <a:pPr>
              <a:defRPr/>
            </a:pPr>
            <a:fld id="{8D3663A1-B685-4957-ADFC-B307B4D43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8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608B8"/>
                </a:solidFill>
                <a:latin typeface="Comic Sans MS" pitchFamily="66" charset="0"/>
              </a:rPr>
              <a:t>Задание №1.Впишите соответствующие символы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20713"/>
            <a:ext cx="91440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Доминантный ген - . .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Рецессивный ген - . .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Гомозигота - . .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Гетерозигота - . .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Дигетерозигота - . .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Сорта гамет, образующиеся при мейозе диплоидной клетки гетерозиготного родителя (АаВв) -  . .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Гамета А + гамета а (оплодотворение) зигота - . .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По фенотипу формула расщепления 3 черные,1 белый, по генотипу - . .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Родители - . . .  ;   Дети - . . .  ;  Внуки - . .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Генотип блондинки - . . .  (белые волосы – рецессивный признак)</a:t>
            </a:r>
            <a:r>
              <a:rPr lang="ru-RU" b="1" smtClean="0">
                <a:solidFill>
                  <a:srgbClr val="9409CB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59F5B7-6C1A-44A8-89E1-ED3F4156648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3063" y="500063"/>
            <a:ext cx="578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 №2 Заполните пропуски в тексте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1412875"/>
            <a:ext cx="778668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Г. Мендель, скрещивая растения, отличающиеся по ________,  установил следующие закономерности: наследование признака определяется дискретными факторами - ______. Если в потомстве проявляется признак только одного  из родителей, то такой признак называется ______. Признак второго родителя, проявляющийся не в каждом поколении, называется _______.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         При скрещивании двух организмов, относящихся к разным чистым линиям и отличающийся друг от друга______ признаком, все______ потомство окажется______ и будет по фенотипу похоже на родителя с______ признаком.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0498E-7CE3-4875-8DD7-5B9EDF22E57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142875"/>
            <a:ext cx="799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Задание  №3 Вместо точек подберите фамилию или термин ученого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1000125"/>
            <a:ext cx="9144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1.Совокупность всех генов организма- …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2.Элементарная единица наследственности, представленная отрезком молекулы ДНК,- …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3.Свойство организмов обеспечивать преемственность признаков из поколения в поколение- …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4.Скрещивание форм, отличающихся друг от друга по одной паре альтернативных признаков-...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5.Пара генов определяющих контрастные( альтернативные) признаки,- …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6.Скрещивание, проводящееся для определения генотипа организма, - …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7.Особи, в потомстве которых обнаруживается расщепление- …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8.Хромосомы, одинаковые у самца и самки-…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9.В норме набор половых хромосом у мужчины- …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10.Пределы модификационной изменчивости признака- …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11.Вновь возникающие изменения в генотипе-…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12.Мутации, связанные с изменение структуры ДНК,-…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13.Кратное увеличение числа хромосом-… 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14.Для изучении генетики человека используются методы: …, …, …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15.Все различия однояйцевых близнецов обусловлены влиянием… .</a:t>
            </a:r>
            <a:r>
              <a:rPr lang="ru-RU" b="1" smtClean="0">
                <a:solidFill>
                  <a:srgbClr val="8608B8"/>
                </a:solidFill>
                <a:latin typeface="Century Schoolbook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smtClean="0">
              <a:solidFill>
                <a:srgbClr val="8608B8"/>
              </a:solidFill>
              <a:latin typeface="Century Schoolbook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D13A35-3568-4755-845A-1E6331B466C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0"/>
            <a:ext cx="628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 №4 Выберете один вариант ответа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142875" y="509588"/>
            <a:ext cx="2928938" cy="5795962"/>
            <a:chOff x="142844" y="509566"/>
            <a:chExt cx="2928926" cy="5795560"/>
          </a:xfrm>
        </p:grpSpPr>
        <p:sp>
          <p:nvSpPr>
            <p:cNvPr id="21517" name="Rectangle 1"/>
            <p:cNvSpPr>
              <a:spLocks noChangeArrowheads="1"/>
            </p:cNvSpPr>
            <p:nvPr/>
          </p:nvSpPr>
          <p:spPr bwMode="auto">
            <a:xfrm>
              <a:off x="142844" y="509566"/>
              <a:ext cx="2928926" cy="158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  <a:cs typeface="Times New Roman" pitchFamily="18" charset="0"/>
                </a:rPr>
                <a:t>1.Основные закономерности наследственности и изменчивости были впервые установлены:</a:t>
              </a:r>
              <a:endParaRPr lang="ru-RU" sz="1400" b="1" smtClean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  <a:cs typeface="Times New Roman" pitchFamily="18" charset="0"/>
                </a:rPr>
                <a:t>А) Морганом</a:t>
              </a:r>
              <a:endParaRPr lang="ru-RU" sz="1400" b="1" smtClean="0">
                <a:solidFill>
                  <a:srgbClr val="8608B8"/>
                </a:solidFill>
                <a:latin typeface="Comic Sans MS" pitchFamily="66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  <a:cs typeface="Times New Roman" pitchFamily="18" charset="0"/>
                </a:rPr>
                <a:t>Б) Менделем</a:t>
              </a:r>
              <a:endParaRPr lang="ru-RU" sz="1400" b="1" smtClean="0">
                <a:solidFill>
                  <a:srgbClr val="8608B8"/>
                </a:solidFill>
                <a:latin typeface="Comic Sans MS" pitchFamily="66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  <a:cs typeface="Times New Roman" pitchFamily="18" charset="0"/>
                </a:rPr>
                <a:t>В) Мичуриным</a:t>
              </a:r>
              <a:endParaRPr lang="ru-RU" sz="1400" b="1" smtClean="0">
                <a:solidFill>
                  <a:srgbClr val="8608B8"/>
                </a:solidFill>
                <a:latin typeface="Comic Sans MS" pitchFamily="66" charset="0"/>
              </a:endParaRPr>
            </a:p>
          </p:txBody>
        </p:sp>
        <p:sp>
          <p:nvSpPr>
            <p:cNvPr id="21518" name="Rectangle 1"/>
            <p:cNvSpPr>
              <a:spLocks noChangeArrowheads="1"/>
            </p:cNvSpPr>
            <p:nvPr/>
          </p:nvSpPr>
          <p:spPr bwMode="auto">
            <a:xfrm>
              <a:off x="142844" y="2222359"/>
              <a:ext cx="2928926" cy="136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2. К анализирующему скрещиванию относят скрещивание типа: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Аа  х  Аа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 Аа  х  аа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 АА  х  Аа</a:t>
              </a:r>
            </a:p>
          </p:txBody>
        </p:sp>
        <p:sp>
          <p:nvSpPr>
            <p:cNvPr id="21519" name="Rectangle 1"/>
            <p:cNvSpPr>
              <a:spLocks noChangeArrowheads="1"/>
            </p:cNvSpPr>
            <p:nvPr/>
          </p:nvSpPr>
          <p:spPr bwMode="auto">
            <a:xfrm>
              <a:off x="142844" y="3793875"/>
              <a:ext cx="2928926" cy="136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3. Женская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 гетерогаметность имеет место: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у дрозофилы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 человека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 птиц</a:t>
              </a:r>
            </a:p>
          </p:txBody>
        </p:sp>
        <p:sp>
          <p:nvSpPr>
            <p:cNvPr id="21520" name="Rectangle 1"/>
            <p:cNvSpPr>
              <a:spLocks noChangeArrowheads="1"/>
            </p:cNvSpPr>
            <p:nvPr/>
          </p:nvSpPr>
          <p:spPr bwMode="auto">
            <a:xfrm>
              <a:off x="142844" y="5149506"/>
              <a:ext cx="2928926" cy="115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4. Дигетерозигота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 имеет генотип: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АаВВ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 ААВв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 АаВв</a:t>
              </a:r>
            </a:p>
          </p:txBody>
        </p: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500688" y="438150"/>
            <a:ext cx="3357562" cy="6224588"/>
            <a:chOff x="5500694" y="438131"/>
            <a:chExt cx="3357554" cy="6225314"/>
          </a:xfrm>
        </p:grpSpPr>
        <p:sp>
          <p:nvSpPr>
            <p:cNvPr id="21513" name="Rectangle 1"/>
            <p:cNvSpPr>
              <a:spLocks noChangeArrowheads="1"/>
            </p:cNvSpPr>
            <p:nvPr/>
          </p:nvSpPr>
          <p:spPr bwMode="auto">
            <a:xfrm>
              <a:off x="5500694" y="438131"/>
              <a:ext cx="3357554" cy="158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7. Изменения, происходящие в генах под влиянием факторов внешней или внутренней среды – это: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мутации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Б)модификации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В)комбинации</a:t>
              </a:r>
            </a:p>
          </p:txBody>
        </p:sp>
        <p:sp>
          <p:nvSpPr>
            <p:cNvPr id="21514" name="Rectangle 1"/>
            <p:cNvSpPr>
              <a:spLocks noChangeArrowheads="1"/>
            </p:cNvSpPr>
            <p:nvPr/>
          </p:nvSpPr>
          <p:spPr bwMode="auto">
            <a:xfrm>
              <a:off x="5857880" y="2221102"/>
              <a:ext cx="2928931" cy="115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8.Мутации приводящие к изменению числа хромосом: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геномные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Б)генные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В)хромосомные</a:t>
              </a:r>
            </a:p>
          </p:txBody>
        </p:sp>
        <p:sp>
          <p:nvSpPr>
            <p:cNvPr id="21515" name="Rectangle 1"/>
            <p:cNvSpPr>
              <a:spLocks noChangeArrowheads="1"/>
            </p:cNvSpPr>
            <p:nvPr/>
          </p:nvSpPr>
          <p:spPr bwMode="auto">
            <a:xfrm>
              <a:off x="5643569" y="3723052"/>
              <a:ext cx="3214679" cy="136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9. Цитогенетический метод изучения генетики человека основан на изучении: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родословных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Б)структуры хромосом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 особенностей обмена веществ</a:t>
              </a:r>
            </a:p>
          </p:txBody>
        </p:sp>
        <p:sp>
          <p:nvSpPr>
            <p:cNvPr id="21516" name="Rectangle 1"/>
            <p:cNvSpPr>
              <a:spLocks noChangeArrowheads="1"/>
            </p:cNvSpPr>
            <p:nvPr/>
          </p:nvSpPr>
          <p:spPr bwMode="auto">
            <a:xfrm>
              <a:off x="5715005" y="5294860"/>
              <a:ext cx="2928931" cy="136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10. Метод, который нельзя использовать для изучения генетики человека: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гибридологический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Б)биохимический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В)генеалогический</a:t>
              </a:r>
            </a:p>
          </p:txBody>
        </p:sp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2500313" y="1577975"/>
            <a:ext cx="2928937" cy="4370388"/>
            <a:chOff x="2500298" y="1577963"/>
            <a:chExt cx="2928926" cy="4371101"/>
          </a:xfrm>
        </p:grpSpPr>
        <p:sp>
          <p:nvSpPr>
            <p:cNvPr id="21511" name="Rectangle 1"/>
            <p:cNvSpPr>
              <a:spLocks noChangeArrowheads="1"/>
            </p:cNvSpPr>
            <p:nvPr/>
          </p:nvSpPr>
          <p:spPr bwMode="auto">
            <a:xfrm>
              <a:off x="2500298" y="1577963"/>
              <a:ext cx="2928926" cy="115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5. Явление сцепленного наследования генов установил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Морган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 Мендель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 Мичурин</a:t>
              </a:r>
            </a:p>
          </p:txBody>
        </p:sp>
        <p:sp>
          <p:nvSpPr>
            <p:cNvPr id="21512" name="Rectangle 1"/>
            <p:cNvSpPr>
              <a:spLocks noChangeArrowheads="1"/>
            </p:cNvSpPr>
            <p:nvPr/>
          </p:nvSpPr>
          <p:spPr bwMode="auto">
            <a:xfrm>
              <a:off x="2786047" y="4580416"/>
              <a:ext cx="2500303" cy="136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prstClr val="black"/>
                  </a:solidFill>
                  <a:latin typeface="Comic Sans MS" pitchFamily="66" charset="0"/>
                </a:rPr>
                <a:t>6. Модификационная изменчивость связана с изменением: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А) генотипа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Б) генофонда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8608B8"/>
                  </a:solidFill>
                  <a:latin typeface="Comic Sans MS" pitchFamily="66" charset="0"/>
                </a:rPr>
                <a:t>В) фенотипа</a:t>
              </a:r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656128-090A-4E8E-9E79-6BC695E8FB4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643313" y="857250"/>
            <a:ext cx="49911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  <a:cs typeface="Times New Roman" pitchFamily="18" charset="0"/>
              </a:rPr>
              <a:t>Задача  №1</a:t>
            </a:r>
            <a:endParaRPr lang="ru-RU" b="1" smtClean="0">
              <a:solidFill>
                <a:srgbClr val="8608B8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У человека серповидноклеточная анемия наследуется как неполностью доминантный признак. У рецессивных  гомозигот развивается сильная анемия, приводящая к быстрой смерти, а у гетерозигот  анемия проявляется в легкой форме. Малярийный плазмодий не может усваивать измененный гемоглобин, поэтому люди, имеющие ген серповидноклеточной анемии, не болеют малярией. В семье у обоих супругов легкая форма анемии.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black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8608B8"/>
                </a:solidFill>
                <a:latin typeface="Comic Sans MS" pitchFamily="66" charset="0"/>
                <a:cs typeface="Times New Roman" pitchFamily="18" charset="0"/>
              </a:rPr>
              <a:t>А.</a:t>
            </a:r>
            <a:r>
              <a:rPr lang="ru-RU" sz="1600" b="1" smtClean="0">
                <a:solidFill>
                  <a:srgbClr val="A9432B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Сколько типов гамет образуется у каждого супруга?</a:t>
            </a:r>
            <a:endParaRPr lang="ru-RU" sz="1600" b="1" smtClean="0">
              <a:solidFill>
                <a:prstClr val="black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8608B8"/>
                </a:solidFill>
                <a:latin typeface="Comic Sans MS" pitchFamily="66" charset="0"/>
                <a:cs typeface="Times New Roman" pitchFamily="18" charset="0"/>
              </a:rPr>
              <a:t>Б.</a:t>
            </a:r>
            <a:r>
              <a:rPr lang="ru-RU" sz="1600" b="1" smtClean="0">
                <a:solidFill>
                  <a:srgbClr val="A9432B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Сколько разных фенотипов может быть среди детей этой пары?</a:t>
            </a:r>
            <a:endParaRPr lang="ru-RU" sz="1600" b="1" smtClean="0">
              <a:solidFill>
                <a:prstClr val="black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8608B8"/>
                </a:solidFill>
                <a:latin typeface="Comic Sans MS" pitchFamily="66" charset="0"/>
                <a:cs typeface="Times New Roman" pitchFamily="18" charset="0"/>
              </a:rPr>
              <a:t>В.</a:t>
            </a:r>
            <a:r>
              <a:rPr lang="ru-RU" sz="1600" b="1" smtClean="0">
                <a:solidFill>
                  <a:srgbClr val="A9432B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Какова вероятность рождения ребенка, который скоро умрет от анемии?</a:t>
            </a:r>
            <a:endParaRPr lang="ru-RU" sz="1600" b="1" smtClean="0">
              <a:solidFill>
                <a:prstClr val="black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8608B8"/>
                </a:solidFill>
                <a:latin typeface="Comic Sans MS" pitchFamily="66" charset="0"/>
                <a:cs typeface="Times New Roman" pitchFamily="18" charset="0"/>
              </a:rPr>
              <a:t>Г.</a:t>
            </a:r>
            <a:r>
              <a:rPr lang="ru-RU" sz="1600" b="1" smtClean="0">
                <a:solidFill>
                  <a:srgbClr val="A9432B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Какова вероятность рождения ребенка, который будет жить, не опасаясь малярии? </a:t>
            </a:r>
            <a:endParaRPr lang="ru-RU" sz="1600" b="1" smtClean="0">
              <a:solidFill>
                <a:prstClr val="black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8608B8"/>
                </a:solidFill>
                <a:latin typeface="Comic Sans MS" pitchFamily="66" charset="0"/>
                <a:cs typeface="Times New Roman" pitchFamily="18" charset="0"/>
              </a:rPr>
              <a:t>Д.</a:t>
            </a:r>
            <a:r>
              <a:rPr lang="ru-RU" sz="1600" b="1" smtClean="0">
                <a:solidFill>
                  <a:srgbClr val="A9432B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Какова вероятность рождения ребенка, которому в жизни придется опасаться малярии?</a:t>
            </a:r>
            <a:endParaRPr lang="ru-RU" sz="1600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anemi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6619">
            <a:off x="619125" y="573087"/>
            <a:ext cx="2347913" cy="2481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feed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8243">
            <a:off x="379413" y="3967163"/>
            <a:ext cx="2827337" cy="2214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1643063" y="0"/>
            <a:ext cx="5929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9409CB"/>
                </a:solidFill>
                <a:latin typeface="Comic Sans MS" pitchFamily="66" charset="0"/>
              </a:rPr>
              <a:t> Задание №5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3786188" y="0"/>
            <a:ext cx="4875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9409CB"/>
                </a:solidFill>
                <a:latin typeface="Comic Sans MS" pitchFamily="66" charset="0"/>
              </a:rPr>
              <a:t>Решите генетические задачи.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7977AA-00EA-4BE9-A1AD-256A730A47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1813" y="28575"/>
            <a:ext cx="592931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Comic Sans MS" pitchFamily="66" charset="0"/>
              </a:rPr>
              <a:t>Задача №2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У человека длинные ресницы определяются доминантным геном (А), сцепленным с Х-хромосомой, а вспыльчивый характер зависит от гена, расположенного в </a:t>
            </a:r>
            <a:r>
              <a:rPr lang="en-US" sz="1700" b="1" smtClean="0">
                <a:solidFill>
                  <a:prstClr val="black"/>
                </a:solidFill>
                <a:latin typeface="Comic Sans MS" pitchFamily="66" charset="0"/>
              </a:rPr>
              <a:t>Y</a:t>
            </a: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-хромосоме. Вспыльчивый мужчина женится на женщине с длинными ресницами. Известно, что у матери обоих супругов ресницы были короткими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8608B8"/>
                </a:solidFill>
                <a:latin typeface="Comic Sans MS" pitchFamily="66" charset="0"/>
              </a:rPr>
              <a:t>А.</a:t>
            </a:r>
            <a:r>
              <a:rPr lang="ru-RU" sz="1700" b="1" smtClean="0">
                <a:solidFill>
                  <a:srgbClr val="A9432B"/>
                </a:solidFill>
                <a:latin typeface="Comic Sans MS" pitchFamily="66" charset="0"/>
              </a:rPr>
              <a:t> </a:t>
            </a: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Какова вероятность того, что ребенок в этой семье унаследует от родителей длинные ресницы  и вспыльчивый характер?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9409CB"/>
                </a:solidFill>
                <a:latin typeface="Comic Sans MS" pitchFamily="66" charset="0"/>
              </a:rPr>
              <a:t>Б.</a:t>
            </a:r>
            <a:r>
              <a:rPr lang="ru-RU" sz="1700" b="1" smtClean="0">
                <a:solidFill>
                  <a:srgbClr val="A9432B"/>
                </a:solidFill>
                <a:latin typeface="Comic Sans MS" pitchFamily="66" charset="0"/>
              </a:rPr>
              <a:t> </a:t>
            </a: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Сколько разных генотипов может быть у детей?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9409CB"/>
                </a:solidFill>
                <a:latin typeface="Comic Sans MS" pitchFamily="66" charset="0"/>
              </a:rPr>
              <a:t>В.</a:t>
            </a:r>
            <a:r>
              <a:rPr lang="ru-RU" sz="1700" b="1" smtClean="0">
                <a:solidFill>
                  <a:srgbClr val="A9432B"/>
                </a:solidFill>
                <a:latin typeface="Comic Sans MS" pitchFamily="66" charset="0"/>
              </a:rPr>
              <a:t> </a:t>
            </a: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Сколько разных фенотипов может быть у детей?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9409CB"/>
                </a:solidFill>
                <a:latin typeface="Comic Sans MS" pitchFamily="66" charset="0"/>
              </a:rPr>
              <a:t>Г.</a:t>
            </a:r>
            <a:r>
              <a:rPr lang="ru-RU" sz="1700" b="1" smtClean="0">
                <a:solidFill>
                  <a:srgbClr val="A9432B"/>
                </a:solidFill>
                <a:latin typeface="Comic Sans MS" pitchFamily="66" charset="0"/>
              </a:rPr>
              <a:t> </a:t>
            </a: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Какова вероятность того, что ребенок в этой семье унаследует генотип отца?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9409CB"/>
                </a:solidFill>
                <a:latin typeface="Comic Sans MS" pitchFamily="66" charset="0"/>
              </a:rPr>
              <a:t>Д.</a:t>
            </a:r>
            <a:r>
              <a:rPr lang="ru-RU" sz="1700" b="1" smtClean="0">
                <a:solidFill>
                  <a:srgbClr val="A9432B"/>
                </a:solidFill>
                <a:latin typeface="Comic Sans MS" pitchFamily="66" charset="0"/>
              </a:rPr>
              <a:t> </a:t>
            </a: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Какова вероятность рождения в этой семье дочери со вспыльчивым характером?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9409CB"/>
                </a:solidFill>
                <a:latin typeface="Comic Sans MS" pitchFamily="66" charset="0"/>
              </a:rPr>
              <a:t>Е.</a:t>
            </a:r>
            <a:r>
              <a:rPr lang="ru-RU" sz="1700" b="1" smtClean="0">
                <a:solidFill>
                  <a:srgbClr val="A9432B"/>
                </a:solidFill>
                <a:latin typeface="Comic Sans MS" pitchFamily="66" charset="0"/>
              </a:rPr>
              <a:t> </a:t>
            </a: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Все ли сыновья в этой семье будут вспыльчивыми?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9409CB"/>
                </a:solidFill>
                <a:latin typeface="Comic Sans MS" pitchFamily="66" charset="0"/>
              </a:rPr>
              <a:t>Ж.</a:t>
            </a:r>
            <a:r>
              <a:rPr lang="ru-RU" sz="1700" b="1" smtClean="0">
                <a:solidFill>
                  <a:srgbClr val="A9432B"/>
                </a:solidFill>
                <a:latin typeface="Comic Sans MS" pitchFamily="66" charset="0"/>
              </a:rPr>
              <a:t> </a:t>
            </a:r>
            <a:r>
              <a:rPr lang="ru-RU" sz="1700" b="1" smtClean="0">
                <a:solidFill>
                  <a:prstClr val="black"/>
                </a:solidFill>
                <a:latin typeface="Comic Sans MS" pitchFamily="66" charset="0"/>
              </a:rPr>
              <a:t>Есть ли у этого мужчины надежда, вступив в брак с другой женщиной, родить спокойных сыновей</a:t>
            </a:r>
            <a:r>
              <a:rPr lang="ru-RU" sz="1700" b="1" smtClean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3" name="Рисунок 2" descr="1254929866_124841888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785">
            <a:off x="285750" y="673100"/>
            <a:ext cx="2616200" cy="2452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b_2d34117bb9b5dfc5aea9c4dfd97480b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86188"/>
            <a:ext cx="2927350" cy="2178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4C0EA1-E218-4BAA-BDF9-57E621C30E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8143932" cy="47863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5875" y="0"/>
            <a:ext cx="642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 №6 Укажите тип наследования, действие гена и название болезни</a:t>
            </a:r>
          </a:p>
        </p:txBody>
      </p:sp>
      <p:pic>
        <p:nvPicPr>
          <p:cNvPr id="37893" name="Picture 5" descr="15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214438"/>
            <a:ext cx="1871662" cy="3783012"/>
          </a:xfrm>
          <a:prstGeom prst="rect">
            <a:avLst/>
          </a:prstGeom>
          <a:noFill/>
          <a:ln w="9525">
            <a:solidFill>
              <a:srgbClr val="9409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01E10-D7C4-454A-B3DE-821758308B9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 №7 Впишите в «окна» схемы условные обозначения генотипов, и назовите способы наследования данного признака </a:t>
            </a:r>
          </a:p>
        </p:txBody>
      </p:sp>
      <p:pic>
        <p:nvPicPr>
          <p:cNvPr id="7" name="Рисунок 6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58" y="998524"/>
            <a:ext cx="8107022" cy="4714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6E8BE8-26BD-44FA-86F2-4D89094D712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 №8 Определить тип наследования данного признака и подписать генотипы членов родословной</a:t>
            </a:r>
          </a:p>
        </p:txBody>
      </p:sp>
      <p:pic>
        <p:nvPicPr>
          <p:cNvPr id="6" name="Рисунок 5" descr="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77739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поледакте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714375"/>
            <a:ext cx="29146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388FB-6611-4BBD-BB8E-1555EEB0595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257175" y="1143000"/>
            <a:ext cx="8743950" cy="3929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Рассмотрена и одобрена на заседании                                                             Составлено с учетом требований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цикловой методической комиссии                                                             ФГОС СПО по специальности  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Общепрофессиональных</a:t>
            </a: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дисциплин»                                                              060501 сестринское дело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en-US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Базовый уровень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Заместитель директора  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ЦМК ___________ Т. Н. Лебедева                                      </a:t>
            </a:r>
            <a:r>
              <a:rPr lang="en-US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учебной работе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Н. Ю. </a:t>
            </a:r>
            <a:r>
              <a:rPr lang="ru-RU" sz="13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Шепталина</a:t>
            </a: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№ ____________                                                                             </a:t>
            </a:r>
            <a:r>
              <a:rPr lang="en-US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От______________</a:t>
            </a: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2013 года.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b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Составитель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Николаева Ольга Николаевна, преподаватель высшей квалификационной категории учебной дисциплины "Генетика человека с основами медицинской генетики"  ГБОУ СПО "МУ № 8 ДЗМ".</a:t>
            </a:r>
            <a:b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85750" y="4429125"/>
            <a:ext cx="8501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Рецензенты: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Камаева Наталья Федоровна, преподаватель учебной дисциплины «Генетика человека с основами медицинской генетики»  ГБОУ СПО "МУ № 5 ДЗМ" первой квалификационной категории.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Лебедева Татьяна Николаевна преподаватель учебной дисциплины "Анатомия и физиология человека" высшей квалификационной категории, ГБОУ СПО "МУ № 8 ДЗМ "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white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14313" y="5657850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white"/>
                </a:solidFill>
              </a:rPr>
              <a:t> </a:t>
            </a:r>
            <a:endParaRPr lang="ru-RU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Предназначение: для студентов, с целью проведения теоретического итогового дифференцированного зачета  по учебной дисциплине "Генетика человека с основами медицинской генетики ".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2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0"/>
            <a:ext cx="564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 №9 Закончите схему определения пола</a:t>
            </a:r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501" y="344466"/>
            <a:ext cx="6643734" cy="6500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7" name="Рисунок 6" descr="mota_ru_0020701-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2774">
            <a:off x="214313" y="2428875"/>
            <a:ext cx="1071562" cy="9858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kuznechi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063">
            <a:off x="98425" y="5470525"/>
            <a:ext cx="1254125" cy="1176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Lim_dispar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451">
            <a:off x="7673975" y="2490788"/>
            <a:ext cx="1268413" cy="1027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mo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7339">
            <a:off x="7335838" y="4333875"/>
            <a:ext cx="1363662" cy="1230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D0D55B-4AF7-45FF-8935-3F6062C3C47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 №10 Определите тип наследования признака повышенной волосатости  и напишите генотипы всех членов родословной</a:t>
            </a:r>
          </a:p>
        </p:txBody>
      </p:sp>
      <p:pic>
        <p:nvPicPr>
          <p:cNvPr id="6" name="Рисунок 5" descr="Безымянный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8007"/>
            <a:ext cx="7341030" cy="5235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6629" name="Picture 5" descr="27c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571750"/>
            <a:ext cx="2000250" cy="3071813"/>
          </a:xfrm>
          <a:prstGeom prst="rect">
            <a:avLst/>
          </a:prstGeom>
          <a:noFill/>
          <a:ln w="9525">
            <a:solidFill>
              <a:srgbClr val="9409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4BDD20-E94C-47DA-A44E-EBB5BCB071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 №11 Определите предполагаемое заболевание и тип наследования</a:t>
            </a:r>
          </a:p>
        </p:txBody>
      </p:sp>
      <p:pic>
        <p:nvPicPr>
          <p:cNvPr id="6" name="Рисунок 5" descr="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0929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4" descr="7f660435ce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575" y="3789363"/>
            <a:ext cx="2232025" cy="3068637"/>
          </a:xfrm>
          <a:prstGeom prst="rect">
            <a:avLst/>
          </a:prstGeom>
          <a:noFill/>
          <a:ln w="9525">
            <a:solidFill>
              <a:srgbClr val="9409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F8554D-C4D9-4F8B-87AA-E42BD2646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№12 Закончите схему. Подчеркните зиготы здоровых и больных людей. Определите синдромы; укажите причину данных нарушений полового развития человека</a:t>
            </a:r>
          </a:p>
        </p:txBody>
      </p:sp>
      <p:pic>
        <p:nvPicPr>
          <p:cNvPr id="30723" name="Picture 7" descr="C:\Documents and Settings\user\Рабочий стол\уы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5" y="1301750"/>
            <a:ext cx="614362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терн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" y="1071563"/>
            <a:ext cx="2000250" cy="4762500"/>
          </a:xfrm>
          <a:prstGeom prst="rect">
            <a:avLst/>
          </a:prstGeom>
          <a:noFill/>
          <a:ln w="9525">
            <a:solidFill>
              <a:srgbClr val="9409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e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1071563"/>
            <a:ext cx="2249487" cy="4714875"/>
          </a:xfrm>
          <a:prstGeom prst="rect">
            <a:avLst/>
          </a:prstGeom>
          <a:noFill/>
          <a:ln w="9525">
            <a:solidFill>
              <a:srgbClr val="9409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AAF9E-B3E5-475F-8B29-A08303725A0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875" y="0"/>
            <a:ext cx="6286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608B8"/>
                </a:solidFill>
                <a:latin typeface="Comic Sans MS" pitchFamily="66" charset="0"/>
              </a:rPr>
              <a:t>Задание №13 Назовите заболевание (синдром) и тип мутации</a:t>
            </a:r>
          </a:p>
        </p:txBody>
      </p:sp>
      <p:pic>
        <p:nvPicPr>
          <p:cNvPr id="7" name="Рисунок 6" descr="Cleft-lip-and-pa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7863">
            <a:off x="762704" y="1497013"/>
            <a:ext cx="4168775" cy="3127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861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976">
            <a:off x="5514975" y="3360738"/>
            <a:ext cx="2573338" cy="2990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0B42F5-E98E-4D2B-92E3-C27AA72A82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0"/>
            <a:ext cx="8215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608B8"/>
                </a:solidFill>
                <a:latin typeface="Comic Sans MS" pitchFamily="66" charset="0"/>
              </a:rPr>
              <a:t>Задание №14 Назовите заболевание и тип его наследования</a:t>
            </a:r>
          </a:p>
        </p:txBody>
      </p:sp>
      <p:pic>
        <p:nvPicPr>
          <p:cNvPr id="6" name="Рисунок 5" descr="albinosy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49758">
            <a:off x="-36513" y="1844675"/>
            <a:ext cx="4362451" cy="4719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1225132223_13901b9b23e4faca32f022d8e0e57761_n13901b9b23e4fa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382">
            <a:off x="4838700" y="1323975"/>
            <a:ext cx="371475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A017D2-40FE-4CB9-A4E0-CDD193E87F8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0" y="0"/>
            <a:ext cx="8820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608B8"/>
                </a:solidFill>
                <a:latin typeface="Comic Sans MS" pitchFamily="66" charset="0"/>
              </a:rPr>
              <a:t>Задание </a:t>
            </a:r>
            <a:r>
              <a:rPr lang="ru-RU" sz="2400" b="1" smtClean="0">
                <a:solidFill>
                  <a:srgbClr val="9409CB"/>
                </a:solidFill>
                <a:latin typeface="Comic Sans MS" pitchFamily="66" charset="0"/>
              </a:rPr>
              <a:t>№15 Назовите заболевание, тип мутации и принадлежность к группе наследственных болезней</a:t>
            </a:r>
          </a:p>
        </p:txBody>
      </p:sp>
      <p:pic>
        <p:nvPicPr>
          <p:cNvPr id="56332" name="Picture 12" descr="april-3-09-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27791">
            <a:off x="323850" y="981075"/>
            <a:ext cx="37449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3" descr="201103211639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6"/>
          <a:stretch>
            <a:fillRect/>
          </a:stretch>
        </p:blipFill>
        <p:spPr bwMode="auto">
          <a:xfrm rot="651941">
            <a:off x="5364163" y="1125538"/>
            <a:ext cx="3443287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15" descr="Foto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60233">
            <a:off x="3419475" y="2465388"/>
            <a:ext cx="252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49C298-48C3-4B63-9DC2-E142F9329C6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3213" y="0"/>
            <a:ext cx="4300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608B8"/>
                </a:solidFill>
                <a:latin typeface="Comic Sans MS" pitchFamily="66" charset="0"/>
              </a:rPr>
              <a:t> Задание №16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608B8"/>
                </a:solidFill>
                <a:latin typeface="Comic Sans MS" pitchFamily="66" charset="0"/>
              </a:rPr>
              <a:t>Решите кроссворд</a:t>
            </a:r>
          </a:p>
        </p:txBody>
      </p:sp>
      <p:pic>
        <p:nvPicPr>
          <p:cNvPr id="8" name="Рисунок 7" descr="0.gif"/>
          <p:cNvPicPr/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196" y="1534319"/>
            <a:ext cx="8001056" cy="5215022"/>
          </a:xfrm>
          <a:prstGeom prst="rect">
            <a:avLst/>
          </a:prstGeom>
        </p:spPr>
      </p:pic>
      <p:pic>
        <p:nvPicPr>
          <p:cNvPr id="2" name="Picture 12" descr="51d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2214563" cy="3068638"/>
          </a:xfrm>
          <a:prstGeom prst="rect">
            <a:avLst/>
          </a:prstGeom>
          <a:noFill/>
          <a:ln w="9525">
            <a:solidFill>
              <a:srgbClr val="9409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34CDAA-17ED-4059-9BC8-752DB47E5E1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493236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608B8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608B8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608B8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По горизонтали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1.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Свойство, определяемое геном.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2.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Контрастные (взаимоисключающие) признаки.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3.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Место в хромосоме, где располагается ген ответственный за развитие данного признака.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4.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Растение, на котором Г.Мендель сделал основные свои открытия.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5.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Совокупность всех генов одного организма.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6.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Наука о закономерностях наследования признаков у организмов.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7.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Совокупность всех признаков организма.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8.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Способность родителей передавать свои признаки, свойства и особенности развития следующему поколению.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</a:rPr>
              <a:t>9.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</a:rPr>
              <a:t>Способность организмов, приобретать новые признаки и свойства.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9338" y="0"/>
            <a:ext cx="34956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608B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608B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608B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  <a:cs typeface="Times New Roman" pitchFamily="18" charset="0"/>
              </a:rPr>
              <a:t>По вертикали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Метод, предложенный Г.Менделем, при котором скрещивающиеся организмы различаются по одной паре взаимоисключающих признаков.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Гены, расположенные в одних и тех же локусах гомологичных хромосом и ответственных за развитие одного признака.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Чешский ученый, основоположник науки генетики.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608B8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b="1" smtClean="0">
                <a:solidFill>
                  <a:srgbClr val="A943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Участок молекулы ДНК, определяющий возможность развития отдельного элементарного признака, или синтез одной белковой молекулы.</a:t>
            </a: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1928813" y="179388"/>
            <a:ext cx="407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Вопросы к заданию №16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82BA53-05DF-409A-B8FE-B81B5105503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357188" y="642938"/>
            <a:ext cx="5178425" cy="1158875"/>
            <a:chOff x="357158" y="214290"/>
            <a:chExt cx="5643602" cy="1587122"/>
          </a:xfrm>
        </p:grpSpPr>
        <p:pic>
          <p:nvPicPr>
            <p:cNvPr id="36891" name="Рисунок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85728"/>
              <a:ext cx="1928826" cy="144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2" name="Рисунок 6" descr="Zap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214290"/>
              <a:ext cx="253489" cy="27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3" name="Рисунок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214290"/>
              <a:ext cx="2286016" cy="158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4" name="TextBox 8"/>
            <p:cNvSpPr txBox="1">
              <a:spLocks noChangeArrowheads="1"/>
            </p:cNvSpPr>
            <p:nvPr/>
          </p:nvSpPr>
          <p:spPr bwMode="auto">
            <a:xfrm>
              <a:off x="5072066" y="642918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800" smtClean="0">
                  <a:solidFill>
                    <a:prstClr val="black"/>
                  </a:solidFill>
                  <a:latin typeface="Comic Sans MS" pitchFamily="66" charset="0"/>
                </a:rPr>
                <a:t>ЛЛ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10800000" flipV="1">
              <a:off x="5071693" y="570849"/>
              <a:ext cx="714534" cy="6435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6215074" y="500042"/>
            <a:ext cx="14287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928813"/>
            <a:ext cx="9144000" cy="15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350838" y="2214563"/>
            <a:ext cx="6021387" cy="1762125"/>
            <a:chOff x="350096" y="2000240"/>
            <a:chExt cx="6450979" cy="1976590"/>
          </a:xfrm>
        </p:grpSpPr>
        <p:pic>
          <p:nvPicPr>
            <p:cNvPr id="36882" name="Рисунок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94" y="2071677"/>
              <a:ext cx="1853628" cy="176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3" name="Рисунок 16" descr="Копия Zap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96" y="2000240"/>
              <a:ext cx="26055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4" name="Рисунок 17" descr="Копия Zap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10" y="2000240"/>
              <a:ext cx="26055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Рисунок 18" descr="Zap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046" y="2000240"/>
              <a:ext cx="26055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Рисунок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655" y="2285992"/>
              <a:ext cx="1248279" cy="154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Рисунок 20" descr="Zap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872" y="2143116"/>
              <a:ext cx="26055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Рисунок 22" descr="Zap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186" y="2143116"/>
              <a:ext cx="26055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9" name="Рисунок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612" y="2214553"/>
              <a:ext cx="1997463" cy="176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0" name="Рисунок 25" descr="Копия Zap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252" y="2071678"/>
              <a:ext cx="26055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Прямая соединительная линия 28"/>
          <p:cNvCxnSpPr/>
          <p:nvPr/>
        </p:nvCxnSpPr>
        <p:spPr>
          <a:xfrm>
            <a:off x="0" y="4071938"/>
            <a:ext cx="9144000" cy="15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9"/>
          <p:cNvGrpSpPr>
            <a:grpSpLocks/>
          </p:cNvGrpSpPr>
          <p:nvPr/>
        </p:nvGrpSpPr>
        <p:grpSpPr bwMode="auto">
          <a:xfrm>
            <a:off x="214313" y="4714875"/>
            <a:ext cx="5726112" cy="1522413"/>
            <a:chOff x="285720" y="4286256"/>
            <a:chExt cx="6429420" cy="1950906"/>
          </a:xfrm>
        </p:grpSpPr>
        <p:sp>
          <p:nvSpPr>
            <p:cNvPr id="36876" name="Прямоугольник 29"/>
            <p:cNvSpPr>
              <a:spLocks noChangeArrowheads="1"/>
            </p:cNvSpPr>
            <p:nvPr/>
          </p:nvSpPr>
          <p:spPr bwMode="auto">
            <a:xfrm>
              <a:off x="285720" y="4714884"/>
              <a:ext cx="92869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smtClean="0">
                  <a:solidFill>
                    <a:prstClr val="black"/>
                  </a:solidFill>
                  <a:latin typeface="Comic Sans MS" pitchFamily="66" charset="0"/>
                </a:rPr>
                <a:t>6и</a:t>
              </a:r>
            </a:p>
          </p:txBody>
        </p:sp>
        <p:pic>
          <p:nvPicPr>
            <p:cNvPr id="36877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4429132"/>
              <a:ext cx="2407270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Рисунок 31" descr="Копия Zap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4286256"/>
              <a:ext cx="253489" cy="27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9" name="Рисунок 32" descr="Zap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06" y="4286256"/>
              <a:ext cx="253489" cy="27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4572007"/>
              <a:ext cx="2428892" cy="166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Рисунок 34" descr="Копия Zap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0" y="4357694"/>
              <a:ext cx="253489" cy="27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6929454" y="2357430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29454" y="4929198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DE795-8C34-4AAD-BE41-4FF27B72355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875" name="TextBox 4"/>
          <p:cNvSpPr txBox="1">
            <a:spLocks noChangeArrowheads="1"/>
          </p:cNvSpPr>
          <p:nvPr/>
        </p:nvSpPr>
        <p:spPr bwMode="auto">
          <a:xfrm>
            <a:off x="3681413" y="92075"/>
            <a:ext cx="285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99FF"/>
                </a:solidFill>
              </a:rPr>
              <a:t>Задание № 17 РЕБУСЫ</a:t>
            </a:r>
          </a:p>
        </p:txBody>
      </p:sp>
    </p:spTree>
    <p:extLst>
      <p:ext uri="{BB962C8B-B14F-4D97-AF65-F5344CB8AC3E}">
        <p14:creationId xmlns:p14="http://schemas.microsoft.com/office/powerpoint/2010/main" val="12282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2267744" y="-13712"/>
            <a:ext cx="5112568" cy="4824535"/>
          </a:xfrm>
        </p:spPr>
        <p:txBody>
          <a:bodyPr/>
          <a:lstStyle/>
          <a:p>
            <a:pPr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Содержание разработки…………………………………........................................3, 4</a:t>
            </a:r>
          </a:p>
          <a:p>
            <a:pPr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Памятка…………………………………………………………………………………………5</a:t>
            </a: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Методический блок…………………………………………………………………….......6</a:t>
            </a:r>
          </a:p>
          <a:p>
            <a:pPr lvl="1"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Тема: «Оценочные средства к дифференцированному зачёту»………………..7</a:t>
            </a:r>
          </a:p>
          <a:p>
            <a:pPr lvl="1"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Цели и компетенции…………………………………………………………………7, 8</a:t>
            </a:r>
          </a:p>
          <a:p>
            <a:pPr lvl="1"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Актуализация и мотивация………………………………………………………......9</a:t>
            </a:r>
          </a:p>
          <a:p>
            <a:pPr lvl="1"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Пояснительная записка………………………………………………………………10</a:t>
            </a:r>
          </a:p>
          <a:p>
            <a:pPr lvl="1"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Междисциплинарные интеграции………………………………………………....11</a:t>
            </a:r>
          </a:p>
          <a:p>
            <a:pPr lvl="1"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Глоссарий………………………………………………………………………………..12</a:t>
            </a:r>
          </a:p>
          <a:p>
            <a:pPr>
              <a:defRPr/>
            </a:pPr>
            <a:r>
              <a:rPr lang="ru-RU" sz="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Информационный блок …………………………………………………………….......13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№1……………………………………………………………………………………14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№2……………………………………………………………………………………15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№3……………………………………………………………………………………16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№4……………………………………………………………………………………17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№5…………………………………………………………………………….....18, 19</a:t>
            </a:r>
            <a:endParaRPr lang="en-US" sz="800" b="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№6……………………………………………………………………………………20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№7 …………………………………………………………………………………..21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№8……………………………………………………………………………………22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№9……………………………………………………………………………………23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№10………………………………………………………………………………….24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№11………………………………………………………………………………….25</a:t>
            </a:r>
          </a:p>
          <a:p>
            <a:pPr>
              <a:defRPr/>
            </a:pPr>
            <a:r>
              <a:rPr lang="ru-RU" sz="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№12………………………………………………………………………………….26</a:t>
            </a:r>
          </a:p>
          <a:p>
            <a:pPr>
              <a:defRPr/>
            </a:pPr>
            <a:endParaRPr lang="ru-RU" sz="800" dirty="0" smtClean="0"/>
          </a:p>
          <a:p>
            <a:pPr>
              <a:defRPr/>
            </a:pPr>
            <a:endParaRPr lang="ru-RU" sz="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875" y="5715000"/>
            <a:ext cx="609600" cy="517525"/>
          </a:xfrm>
        </p:spPr>
        <p:txBody>
          <a:bodyPr/>
          <a:lstStyle/>
          <a:p>
            <a:pPr>
              <a:defRPr/>
            </a:pPr>
            <a:fld id="{7D7A381C-ABCE-4FCE-9CD8-707A930C340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2267744" y="4005064"/>
            <a:ext cx="5094312" cy="32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563F"/>
              </a:buClr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B7B1"/>
              </a:buClr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D6AA"/>
              </a:buClr>
              <a:buSzPct val="68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Задание №13……………………………………………………………….……………..27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Задание №14……………………………………………………………...………………28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Задание №15……………………………………………………………...………………29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Задание №16…………………………………………………………….……………30, 31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Задание №17…………………………………………………………...32,  33,  34, 35, 36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Задание №18……………………………………………………………37,  38,  39, 40, 41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Задание №19………………………………………………………………………………43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Задание №20………………………………………………………………………….…...44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Эталоны ответов………………………………………………………........45,  46,  47, 48</a:t>
            </a:r>
          </a:p>
          <a:p>
            <a:pPr>
              <a:buClr>
                <a:srgbClr val="D16349"/>
              </a:buClr>
              <a:defRPr/>
            </a:pPr>
            <a:r>
              <a:rPr lang="ru-RU" sz="8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 Критерии оценки знаний……………………………………………………………....49 </a:t>
            </a:r>
          </a:p>
          <a:p>
            <a:pPr>
              <a:buClr>
                <a:srgbClr val="D16349"/>
              </a:buClr>
              <a:defRPr/>
            </a:pPr>
            <a:r>
              <a:rPr lang="ru-RU" sz="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Список литературы……………………………………………...……………………50</a:t>
            </a:r>
          </a:p>
          <a:p>
            <a:pPr>
              <a:buClr>
                <a:srgbClr val="D16349"/>
              </a:buClr>
              <a:defRPr/>
            </a:pPr>
            <a:r>
              <a:rPr lang="ru-RU" sz="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Интернет ресурсы………………………………….………………………………….51</a:t>
            </a:r>
            <a:endParaRPr lang="ru-RU" sz="800" dirty="0" smtClean="0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8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214313" y="142875"/>
            <a:ext cx="6286500" cy="1755775"/>
            <a:chOff x="0" y="2428868"/>
            <a:chExt cx="8858280" cy="2255760"/>
          </a:xfrm>
        </p:grpSpPr>
        <p:pic>
          <p:nvPicPr>
            <p:cNvPr id="37919" name="Рисунок 7" descr="Zap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3071810"/>
              <a:ext cx="35719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0" name="Рисунок 8" descr="Копия Za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3071810"/>
              <a:ext cx="35719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1" name="Рисунок 9" descr="_1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8868"/>
              <a:ext cx="2286016" cy="21702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2" name="Рисунок 10" descr="106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141" y="2428868"/>
              <a:ext cx="2357453" cy="2255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3" name="TextBox 11"/>
            <p:cNvSpPr txBox="1">
              <a:spLocks noChangeArrowheads="1"/>
            </p:cNvSpPr>
            <p:nvPr/>
          </p:nvSpPr>
          <p:spPr bwMode="auto">
            <a:xfrm>
              <a:off x="2214536" y="3346691"/>
              <a:ext cx="16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prstClr val="black"/>
                  </a:solidFill>
                  <a:latin typeface="Century Schoolbook" pitchFamily="18" charset="0"/>
                </a:rPr>
                <a:t>ЛИНИЯ</a:t>
              </a:r>
            </a:p>
          </p:txBody>
        </p:sp>
        <p:sp>
          <p:nvSpPr>
            <p:cNvPr id="37924" name="TextBox 12"/>
            <p:cNvSpPr txBox="1">
              <a:spLocks noChangeArrowheads="1"/>
            </p:cNvSpPr>
            <p:nvPr/>
          </p:nvSpPr>
          <p:spPr bwMode="auto">
            <a:xfrm>
              <a:off x="6715140" y="3429000"/>
              <a:ext cx="2143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prstClr val="black"/>
                  </a:solidFill>
                  <a:latin typeface="Century Schoolbook" pitchFamily="18" charset="0"/>
                </a:rPr>
                <a:t>Ж</a:t>
              </a:r>
              <a:r>
                <a:rPr lang="en-US" sz="2400" smtClean="0">
                  <a:solidFill>
                    <a:prstClr val="black"/>
                  </a:solidFill>
                  <a:latin typeface="Century Schoolbook" pitchFamily="18" charset="0"/>
                </a:rPr>
                <a:t>E</a:t>
              </a:r>
              <a:r>
                <a:rPr lang="ru-RU" sz="2400" smtClean="0">
                  <a:solidFill>
                    <a:prstClr val="black"/>
                  </a:solidFill>
                  <a:latin typeface="Century Schoolbook" pitchFamily="18" charset="0"/>
                </a:rPr>
                <a:t>ЛАНИЕ</a:t>
              </a:r>
            </a:p>
          </p:txBody>
        </p:sp>
        <p:pic>
          <p:nvPicPr>
            <p:cNvPr id="37925" name="Рисунок 13" descr="Копия Za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143248"/>
              <a:ext cx="35719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6" name="Рисунок 14" descr="Копия Za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036" y="3163120"/>
              <a:ext cx="35719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7" name="Рисунок 15" descr="Копия Za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024" y="3163120"/>
              <a:ext cx="35719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357188" y="2000250"/>
            <a:ext cx="4000500" cy="2276475"/>
            <a:chOff x="2500298" y="1714488"/>
            <a:chExt cx="4429156" cy="2705106"/>
          </a:xfrm>
        </p:grpSpPr>
        <p:grpSp>
          <p:nvGrpSpPr>
            <p:cNvPr id="37911" name="Группа 13"/>
            <p:cNvGrpSpPr>
              <a:grpSpLocks/>
            </p:cNvGrpSpPr>
            <p:nvPr/>
          </p:nvGrpSpPr>
          <p:grpSpPr bwMode="auto">
            <a:xfrm>
              <a:off x="2500298" y="1714488"/>
              <a:ext cx="2214578" cy="2705106"/>
              <a:chOff x="428596" y="1500174"/>
              <a:chExt cx="2214578" cy="2705106"/>
            </a:xfrm>
          </p:grpSpPr>
          <p:pic>
            <p:nvPicPr>
              <p:cNvPr id="37915" name="Рисунок 3" descr="images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96" y="2428868"/>
                <a:ext cx="2214577" cy="1776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6" name="TextBox 22"/>
              <p:cNvSpPr txBox="1">
                <a:spLocks noChangeArrowheads="1"/>
              </p:cNvSpPr>
              <p:nvPr/>
            </p:nvSpPr>
            <p:spPr bwMode="auto">
              <a:xfrm>
                <a:off x="2285984" y="1857364"/>
                <a:ext cx="3571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smtClean="0">
                    <a:solidFill>
                      <a:prstClr val="black"/>
                    </a:solidFill>
                    <a:latin typeface="Century Schoolbook" pitchFamily="18" charset="0"/>
                  </a:rPr>
                  <a:t>A</a:t>
                </a:r>
                <a:endParaRPr lang="ru-RU" sz="2400" b="1" smtClean="0">
                  <a:solidFill>
                    <a:prstClr val="black"/>
                  </a:solidFill>
                  <a:latin typeface="Century Schoolbook" pitchFamily="18" charset="0"/>
                </a:endParaRP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2285569" y="1929200"/>
                <a:ext cx="358417" cy="356794"/>
              </a:xfrm>
              <a:prstGeom prst="line">
                <a:avLst/>
              </a:prstGeom>
              <a:ln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18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1500174"/>
                <a:ext cx="3571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prstClr val="black"/>
                    </a:solidFill>
                    <a:latin typeface="Century Schoolbook" pitchFamily="18" charset="0"/>
                  </a:rPr>
                  <a:t>O</a:t>
                </a:r>
                <a:endParaRPr lang="ru-RU" sz="2400" smtClean="0">
                  <a:solidFill>
                    <a:prstClr val="black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37912" name="Группа 12"/>
            <p:cNvGrpSpPr>
              <a:grpSpLocks/>
            </p:cNvGrpSpPr>
            <p:nvPr/>
          </p:nvGrpSpPr>
          <p:grpSpPr bwMode="auto">
            <a:xfrm>
              <a:off x="5214942" y="2857496"/>
              <a:ext cx="1714512" cy="747417"/>
              <a:chOff x="2928926" y="2786058"/>
              <a:chExt cx="1714512" cy="747417"/>
            </a:xfrm>
          </p:grpSpPr>
          <p:sp>
            <p:nvSpPr>
              <p:cNvPr id="37913" name="TextBox 19"/>
              <p:cNvSpPr txBox="1">
                <a:spLocks noChangeArrowheads="1"/>
              </p:cNvSpPr>
              <p:nvPr/>
            </p:nvSpPr>
            <p:spPr bwMode="auto">
              <a:xfrm>
                <a:off x="2928926" y="3071810"/>
                <a:ext cx="17145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smtClean="0">
                    <a:solidFill>
                      <a:prstClr val="black"/>
                    </a:solidFill>
                    <a:latin typeface="Century Schoolbook" pitchFamily="18" charset="0"/>
                  </a:rPr>
                  <a:t>И  П  Т</a:t>
                </a:r>
              </a:p>
            </p:txBody>
          </p:sp>
          <p:sp>
            <p:nvSpPr>
              <p:cNvPr id="37914" name="TextBox 20"/>
              <p:cNvSpPr txBox="1">
                <a:spLocks noChangeArrowheads="1"/>
              </p:cNvSpPr>
              <p:nvPr/>
            </p:nvSpPr>
            <p:spPr bwMode="auto">
              <a:xfrm>
                <a:off x="2928926" y="2786058"/>
                <a:ext cx="14287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prstClr val="black"/>
                    </a:solidFill>
                    <a:latin typeface="Century Schoolbook" pitchFamily="18" charset="0"/>
                  </a:rPr>
                  <a:t>2   3  1</a:t>
                </a:r>
                <a:endParaRPr lang="ru-RU" sz="2400" smtClean="0">
                  <a:solidFill>
                    <a:prstClr val="black"/>
                  </a:solidFill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142875" y="4643438"/>
            <a:ext cx="6286500" cy="2071687"/>
            <a:chOff x="142844" y="4500570"/>
            <a:chExt cx="6286544" cy="2071684"/>
          </a:xfrm>
        </p:grpSpPr>
        <p:sp>
          <p:nvSpPr>
            <p:cNvPr id="37899" name="TextBox 38"/>
            <p:cNvSpPr txBox="1">
              <a:spLocks noChangeArrowheads="1"/>
            </p:cNvSpPr>
            <p:nvPr/>
          </p:nvSpPr>
          <p:spPr bwMode="auto">
            <a:xfrm>
              <a:off x="3500430" y="5500702"/>
              <a:ext cx="29289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prstClr val="black"/>
                  </a:solidFill>
                  <a:latin typeface="Century Schoolbook" pitchFamily="18" charset="0"/>
                </a:rPr>
                <a:t>ЖАДНЫЙ</a:t>
              </a:r>
            </a:p>
          </p:txBody>
        </p:sp>
        <p:pic>
          <p:nvPicPr>
            <p:cNvPr id="37900" name="Рисунок 39" descr="Копия Za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5357826"/>
              <a:ext cx="253489" cy="27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1" name="Рисунок 40" descr="s01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52" y="4786322"/>
              <a:ext cx="1895475" cy="178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TextBox 41"/>
            <p:cNvSpPr txBox="1">
              <a:spLocks noChangeArrowheads="1"/>
            </p:cNvSpPr>
            <p:nvPr/>
          </p:nvSpPr>
          <p:spPr bwMode="auto">
            <a:xfrm>
              <a:off x="1571604" y="5072074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smtClean="0">
                  <a:solidFill>
                    <a:prstClr val="black"/>
                  </a:solidFill>
                  <a:latin typeface="Century Schoolbook" pitchFamily="18" charset="0"/>
                </a:rPr>
                <a:t>Г   Р    И   Б</a:t>
              </a:r>
            </a:p>
          </p:txBody>
        </p:sp>
        <p:grpSp>
          <p:nvGrpSpPr>
            <p:cNvPr id="37903" name="Группа 46"/>
            <p:cNvGrpSpPr>
              <a:grpSpLocks/>
            </p:cNvGrpSpPr>
            <p:nvPr/>
          </p:nvGrpSpPr>
          <p:grpSpPr bwMode="auto">
            <a:xfrm>
              <a:off x="1643052" y="4857760"/>
              <a:ext cx="500067" cy="438152"/>
              <a:chOff x="1928794" y="5000636"/>
              <a:chExt cx="204790" cy="223838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 rot="16200000" flipV="1">
                <a:off x="1857495" y="5071929"/>
                <a:ext cx="214104" cy="7151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 flipH="1" flipV="1">
                <a:off x="1955024" y="5045914"/>
                <a:ext cx="223836" cy="1332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Овал 43"/>
            <p:cNvSpPr/>
            <p:nvPr/>
          </p:nvSpPr>
          <p:spPr>
            <a:xfrm>
              <a:off x="1643043" y="4500570"/>
              <a:ext cx="500065" cy="3571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2214547" y="5072069"/>
              <a:ext cx="571504" cy="4286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7906" name="TextBox 45"/>
            <p:cNvSpPr txBox="1">
              <a:spLocks noChangeArrowheads="1"/>
            </p:cNvSpPr>
            <p:nvPr/>
          </p:nvSpPr>
          <p:spPr bwMode="auto">
            <a:xfrm>
              <a:off x="142844" y="5429264"/>
              <a:ext cx="10715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smtClean="0">
                  <a:solidFill>
                    <a:prstClr val="black"/>
                  </a:solidFill>
                  <a:latin typeface="Century Schoolbook" pitchFamily="18" charset="0"/>
                </a:rPr>
                <a:t>ДИ</a:t>
              </a: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786184" y="5643567"/>
              <a:ext cx="500062" cy="357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8" name="TextBox 47"/>
            <p:cNvSpPr txBox="1">
              <a:spLocks noChangeArrowheads="1"/>
            </p:cNvSpPr>
            <p:nvPr/>
          </p:nvSpPr>
          <p:spPr bwMode="auto">
            <a:xfrm>
              <a:off x="3857620" y="5143512"/>
              <a:ext cx="5000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prstClr val="black"/>
                  </a:solidFill>
                  <a:latin typeface="Century Schoolbook" pitchFamily="18" charset="0"/>
                </a:rPr>
                <a:t>И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6643702" y="714356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57686" y="2786058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929322" y="5357826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0" y="2071688"/>
            <a:ext cx="9144000" cy="15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0" y="4500563"/>
            <a:ext cx="9144000" cy="15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Номер слайда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5F5AED-1C35-4368-AED3-CEE485D848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Группа 13"/>
          <p:cNvGrpSpPr>
            <a:grpSpLocks/>
          </p:cNvGrpSpPr>
          <p:nvPr/>
        </p:nvGrpSpPr>
        <p:grpSpPr bwMode="auto">
          <a:xfrm>
            <a:off x="357188" y="0"/>
            <a:ext cx="6786562" cy="1571625"/>
            <a:chOff x="357158" y="0"/>
            <a:chExt cx="6786610" cy="1571612"/>
          </a:xfrm>
        </p:grpSpPr>
        <p:sp>
          <p:nvSpPr>
            <p:cNvPr id="38938" name="TextBox 7"/>
            <p:cNvSpPr txBox="1">
              <a:spLocks noChangeArrowheads="1"/>
            </p:cNvSpPr>
            <p:nvPr/>
          </p:nvSpPr>
          <p:spPr bwMode="auto">
            <a:xfrm>
              <a:off x="357158" y="357166"/>
              <a:ext cx="92869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smtClean="0">
                  <a:solidFill>
                    <a:prstClr val="black"/>
                  </a:solidFill>
                  <a:latin typeface="Century Schoolbook" pitchFamily="18" charset="0"/>
                </a:rPr>
                <a:t>НА</a:t>
              </a:r>
            </a:p>
          </p:txBody>
        </p:sp>
        <p:pic>
          <p:nvPicPr>
            <p:cNvPr id="38939" name="Рисунок 8" descr="5982888806649b960fa04de98cf86c401c54f46641_s.jpg"/>
            <p:cNvPicPr>
              <a:picLocks noChangeAspect="1"/>
            </p:cNvPicPr>
            <p:nvPr/>
          </p:nvPicPr>
          <p:blipFill>
            <a:blip r:embed="rId2"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14414" y="0"/>
              <a:ext cx="1214447" cy="1571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40" name="TextBox 9"/>
            <p:cNvSpPr txBox="1">
              <a:spLocks noChangeArrowheads="1"/>
            </p:cNvSpPr>
            <p:nvPr/>
          </p:nvSpPr>
          <p:spPr bwMode="auto">
            <a:xfrm>
              <a:off x="2428860" y="428604"/>
              <a:ext cx="1785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prstClr val="black"/>
                  </a:solidFill>
                  <a:latin typeface="Century Schoolbook" pitchFamily="18" charset="0"/>
                </a:rPr>
                <a:t>свет</a:t>
              </a:r>
            </a:p>
          </p:txBody>
        </p:sp>
        <p:sp>
          <p:nvSpPr>
            <p:cNvPr id="38941" name="TextBox 10"/>
            <p:cNvSpPr txBox="1">
              <a:spLocks noChangeArrowheads="1"/>
            </p:cNvSpPr>
            <p:nvPr/>
          </p:nvSpPr>
          <p:spPr bwMode="auto">
            <a:xfrm>
              <a:off x="2428860" y="214290"/>
              <a:ext cx="121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prstClr val="black"/>
                  </a:solidFill>
                  <a:latin typeface="Century Schoolbook" pitchFamily="18" charset="0"/>
                </a:rPr>
                <a:t>1342</a:t>
              </a:r>
            </a:p>
          </p:txBody>
        </p:sp>
        <p:sp>
          <p:nvSpPr>
            <p:cNvPr id="38942" name="TextBox 11"/>
            <p:cNvSpPr txBox="1">
              <a:spLocks noChangeArrowheads="1"/>
            </p:cNvSpPr>
            <p:nvPr/>
          </p:nvSpPr>
          <p:spPr bwMode="auto">
            <a:xfrm>
              <a:off x="3428992" y="285728"/>
              <a:ext cx="7858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000" smtClean="0">
                  <a:solidFill>
                    <a:prstClr val="black"/>
                  </a:solidFill>
                  <a:latin typeface="Century Schoolbook" pitchFamily="18" charset="0"/>
                </a:rPr>
                <a:t>Н</a:t>
              </a:r>
            </a:p>
          </p:txBody>
        </p:sp>
        <p:pic>
          <p:nvPicPr>
            <p:cNvPr id="38943" name="Рисунок 12" descr="nose_19107_l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4" y="0"/>
              <a:ext cx="1163415" cy="1571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44" name="TextBox 13"/>
            <p:cNvSpPr txBox="1">
              <a:spLocks noChangeArrowheads="1"/>
            </p:cNvSpPr>
            <p:nvPr/>
          </p:nvSpPr>
          <p:spPr bwMode="auto">
            <a:xfrm>
              <a:off x="5929322" y="285728"/>
              <a:ext cx="121444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4400" smtClean="0">
                  <a:solidFill>
                    <a:prstClr val="black"/>
                  </a:solidFill>
                  <a:latin typeface="Century Schoolbook" pitchFamily="18" charset="0"/>
                </a:rPr>
                <a:t>5</a:t>
              </a:r>
            </a:p>
          </p:txBody>
        </p:sp>
        <p:pic>
          <p:nvPicPr>
            <p:cNvPr id="38945" name="Рисунок 14" descr="Zapап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214290"/>
              <a:ext cx="261936" cy="26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6" name="Рисунок 15" descr="Zapап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14290"/>
              <a:ext cx="261936" cy="26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214313" y="1428750"/>
            <a:ext cx="5786437" cy="2646363"/>
            <a:chOff x="285720" y="1428736"/>
            <a:chExt cx="5786478" cy="2646878"/>
          </a:xfrm>
        </p:grpSpPr>
        <p:grpSp>
          <p:nvGrpSpPr>
            <p:cNvPr id="38929" name="Группа 23"/>
            <p:cNvGrpSpPr>
              <a:grpSpLocks/>
            </p:cNvGrpSpPr>
            <p:nvPr/>
          </p:nvGrpSpPr>
          <p:grpSpPr bwMode="auto">
            <a:xfrm>
              <a:off x="285720" y="2285992"/>
              <a:ext cx="2143140" cy="922200"/>
              <a:chOff x="357158" y="1928802"/>
              <a:chExt cx="2143140" cy="922200"/>
            </a:xfrm>
          </p:grpSpPr>
          <p:sp>
            <p:nvSpPr>
              <p:cNvPr id="38934" name="TextBox 22"/>
              <p:cNvSpPr txBox="1">
                <a:spLocks noChangeArrowheads="1"/>
              </p:cNvSpPr>
              <p:nvPr/>
            </p:nvSpPr>
            <p:spPr bwMode="auto">
              <a:xfrm>
                <a:off x="357158" y="2143116"/>
                <a:ext cx="214314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4000" smtClean="0">
                    <a:solidFill>
                      <a:prstClr val="black"/>
                    </a:solidFill>
                    <a:latin typeface="Century Schoolbook" pitchFamily="18" charset="0"/>
                  </a:rPr>
                  <a:t>секрет</a:t>
                </a:r>
              </a:p>
            </p:txBody>
          </p:sp>
          <p:sp>
            <p:nvSpPr>
              <p:cNvPr id="38935" name="TextBox 23"/>
              <p:cNvSpPr txBox="1">
                <a:spLocks noChangeArrowheads="1"/>
              </p:cNvSpPr>
              <p:nvPr/>
            </p:nvSpPr>
            <p:spPr bwMode="auto">
              <a:xfrm>
                <a:off x="357158" y="1928802"/>
                <a:ext cx="128588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smtClean="0">
                    <a:solidFill>
                      <a:prstClr val="black"/>
                    </a:solidFill>
                    <a:latin typeface="Century Schoolbook" pitchFamily="18" charset="0"/>
                  </a:rPr>
                  <a:t>1 4 2 3</a:t>
                </a:r>
              </a:p>
            </p:txBody>
          </p:sp>
          <p:pic>
            <p:nvPicPr>
              <p:cNvPr id="38936" name="Рисунок 24" descr="Zap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56" y="2071678"/>
                <a:ext cx="3333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37" name="Рисунок 25" descr="Zap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08" y="2071678"/>
                <a:ext cx="3333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0" name="Группа 25"/>
            <p:cNvGrpSpPr>
              <a:grpSpLocks/>
            </p:cNvGrpSpPr>
            <p:nvPr/>
          </p:nvGrpSpPr>
          <p:grpSpPr bwMode="auto">
            <a:xfrm>
              <a:off x="3929058" y="1428736"/>
              <a:ext cx="2143140" cy="2646878"/>
              <a:chOff x="4000496" y="1643050"/>
              <a:chExt cx="2143140" cy="2646878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4000496" y="1643050"/>
                <a:ext cx="2143140" cy="26468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6600" b="1" dirty="0">
                    <a:ln w="31550" cmpd="sng">
                      <a:gradFill>
                        <a:gsLst>
                          <a:gs pos="70000">
                            <a:srgbClr val="D19049">
                              <a:shade val="50000"/>
                              <a:satMod val="190000"/>
                            </a:srgbClr>
                          </a:gs>
                          <a:gs pos="0">
                            <a:srgbClr val="D19049">
                              <a:tint val="77000"/>
                              <a:satMod val="180000"/>
                            </a:srgb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D19049">
                        <a:tint val="15000"/>
                        <a:satMod val="200000"/>
                      </a:srgb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</a:rPr>
                  <a:t>А</a:t>
                </a:r>
              </a:p>
            </p:txBody>
          </p:sp>
          <p:sp>
            <p:nvSpPr>
              <p:cNvPr id="38933" name="TextBox 21"/>
              <p:cNvSpPr txBox="1">
                <a:spLocks noChangeArrowheads="1"/>
              </p:cNvSpPr>
              <p:nvPr/>
            </p:nvSpPr>
            <p:spPr bwMode="auto">
              <a:xfrm rot="-4256081">
                <a:off x="4209329" y="2653761"/>
                <a:ext cx="12144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smtClean="0">
                    <a:solidFill>
                      <a:prstClr val="black"/>
                    </a:solidFill>
                    <a:latin typeface="Century Schoolbook" pitchFamily="18" charset="0"/>
                  </a:rPr>
                  <a:t>Н И Е</a:t>
                </a:r>
              </a:p>
            </p:txBody>
          </p:sp>
        </p:grpSp>
        <p:pic>
          <p:nvPicPr>
            <p:cNvPr id="38931" name="Рисунок 19" descr="1_bludo_koncentrat_shi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1928802"/>
              <a:ext cx="1643074" cy="176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214313" y="4071938"/>
            <a:ext cx="7072312" cy="2000250"/>
            <a:chOff x="214282" y="3786190"/>
            <a:chExt cx="7072362" cy="2000264"/>
          </a:xfrm>
        </p:grpSpPr>
        <p:pic>
          <p:nvPicPr>
            <p:cNvPr id="38923" name="Рисунок 29" descr="nu.pogodi.15.avi.image4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4214818"/>
              <a:ext cx="2635240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TextBox 30"/>
            <p:cNvSpPr txBox="1">
              <a:spLocks noChangeArrowheads="1"/>
            </p:cNvSpPr>
            <p:nvPr/>
          </p:nvSpPr>
          <p:spPr bwMode="auto">
            <a:xfrm>
              <a:off x="1071538" y="3786190"/>
              <a:ext cx="1071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prstClr val="black"/>
                  </a:solidFill>
                  <a:latin typeface="Century Schoolbook" pitchFamily="18" charset="0"/>
                </a:rPr>
                <a:t>132</a:t>
              </a:r>
            </a:p>
          </p:txBody>
        </p:sp>
        <p:pic>
          <p:nvPicPr>
            <p:cNvPr id="38925" name="Рисунок 31" descr="2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4324856"/>
              <a:ext cx="2643206" cy="142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Выгнутая вниз стрелка 32"/>
            <p:cNvSpPr/>
            <p:nvPr/>
          </p:nvSpPr>
          <p:spPr>
            <a:xfrm rot="10800000">
              <a:off x="3929058" y="3929066"/>
              <a:ext cx="785818" cy="500065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927" name="TextBox 33"/>
            <p:cNvSpPr txBox="1">
              <a:spLocks noChangeArrowheads="1"/>
            </p:cNvSpPr>
            <p:nvPr/>
          </p:nvSpPr>
          <p:spPr bwMode="auto">
            <a:xfrm>
              <a:off x="5929322" y="4714884"/>
              <a:ext cx="13573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600" smtClean="0">
                  <a:solidFill>
                    <a:prstClr val="black"/>
                  </a:solidFill>
                  <a:latin typeface="Century Schoolbook" pitchFamily="18" charset="0"/>
                </a:rPr>
                <a:t>кома</a:t>
              </a:r>
            </a:p>
          </p:txBody>
        </p:sp>
        <p:pic>
          <p:nvPicPr>
            <p:cNvPr id="38928" name="Рисунок 34" descr="Zapап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4643446"/>
              <a:ext cx="261936" cy="26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6643702" y="428604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643702" y="2357430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86644" y="4786322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1714500"/>
            <a:ext cx="91440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0" y="3929063"/>
            <a:ext cx="9144000" cy="15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ABA1B3-903B-4E91-8C5D-1B0D544D6C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214313" y="357188"/>
            <a:ext cx="6240462" cy="857250"/>
            <a:chOff x="214282" y="357166"/>
            <a:chExt cx="6240729" cy="857256"/>
          </a:xfrm>
        </p:grpSpPr>
        <p:pic>
          <p:nvPicPr>
            <p:cNvPr id="39954" name="Рисунок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357166"/>
              <a:ext cx="4071966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5" name="Рисунок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500042"/>
              <a:ext cx="1115466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Прямоугольник 5"/>
            <p:cNvSpPr>
              <a:spLocks noChangeArrowheads="1"/>
            </p:cNvSpPr>
            <p:nvPr/>
          </p:nvSpPr>
          <p:spPr bwMode="auto">
            <a:xfrm>
              <a:off x="5643570" y="500042"/>
              <a:ext cx="8114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smtClean="0">
                  <a:solidFill>
                    <a:prstClr val="black"/>
                  </a:solidFill>
                  <a:latin typeface="Comic Sans MS" pitchFamily="66" charset="0"/>
                </a:rPr>
                <a:t>XY</a:t>
              </a:r>
              <a:endParaRPr lang="ru-RU" sz="3600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142875" y="1785938"/>
            <a:ext cx="6786563" cy="2143125"/>
            <a:chOff x="142844" y="1785926"/>
            <a:chExt cx="6786610" cy="2143140"/>
          </a:xfrm>
        </p:grpSpPr>
        <p:pic>
          <p:nvPicPr>
            <p:cNvPr id="3995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785926"/>
              <a:ext cx="2320639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88" y="2214554"/>
              <a:ext cx="896938" cy="148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19" y="2714620"/>
              <a:ext cx="3071835" cy="84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>
            <a:off x="0" y="4000500"/>
            <a:ext cx="91440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571625"/>
            <a:ext cx="91440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428625" y="4071938"/>
            <a:ext cx="3643313" cy="2428875"/>
            <a:chOff x="428596" y="4071942"/>
            <a:chExt cx="3643338" cy="2428892"/>
          </a:xfrm>
        </p:grpSpPr>
        <p:pic>
          <p:nvPicPr>
            <p:cNvPr id="3994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4714884"/>
              <a:ext cx="1285884" cy="129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Рисунок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4286256"/>
              <a:ext cx="2143140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Рисунок 15" descr="Копия Zap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4071942"/>
              <a:ext cx="26055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0" name="Рисунок 16" descr="Копия Zap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4071942"/>
              <a:ext cx="26055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6643702" y="428604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15206" y="2571744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5000636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 ?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8EA92C-61DA-4665-9502-5103A3928A3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4313" y="285750"/>
            <a:ext cx="8929687" cy="6572250"/>
            <a:chOff x="2" y="180"/>
            <a:chExt cx="5931" cy="4384"/>
          </a:xfrm>
        </p:grpSpPr>
        <p:sp>
          <p:nvSpPr>
            <p:cNvPr id="40965" name="Text Box 13"/>
            <p:cNvSpPr txBox="1">
              <a:spLocks noChangeArrowheads="1"/>
            </p:cNvSpPr>
            <p:nvPr/>
          </p:nvSpPr>
          <p:spPr bwMode="auto">
            <a:xfrm>
              <a:off x="1920" y="1451"/>
              <a:ext cx="1830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pic>
          <p:nvPicPr>
            <p:cNvPr id="40966" name="TextBox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" y="1949"/>
              <a:ext cx="1909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 Box 16"/>
            <p:cNvSpPr txBox="1">
              <a:spLocks noChangeArrowheads="1"/>
            </p:cNvSpPr>
            <p:nvPr/>
          </p:nvSpPr>
          <p:spPr bwMode="auto">
            <a:xfrm>
              <a:off x="1867" y="1960"/>
              <a:ext cx="18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smtClean="0">
                  <a:solidFill>
                    <a:prstClr val="white"/>
                  </a:solidFill>
                  <a:latin typeface="Comic Sans MS" pitchFamily="66" charset="0"/>
                </a:rPr>
                <a:t>Задание№17</a:t>
              </a:r>
            </a:p>
          </p:txBody>
        </p:sp>
        <p:pic>
          <p:nvPicPr>
            <p:cNvPr id="40968" name="Рисунок 6" descr="203dea867c0ec68ec541adb7851a266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80"/>
              <a:ext cx="575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2154" y="900"/>
              <a:ext cx="3779" cy="36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  <a:latin typeface="Comic Sans MS" pitchFamily="66" charset="0"/>
                </a:rPr>
                <a:t>У исследователя было 4 дракона: огнедышащая и неогнедышащая самки, огнедышащий и неогнедышащий самцы. Для определения способности к огнедышанию,были проведены скрещивания: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ru-RU" sz="2000" b="1" smtClean="0">
                  <a:solidFill>
                    <a:prstClr val="black"/>
                  </a:solidFill>
                  <a:latin typeface="Comic Sans MS" pitchFamily="66" charset="0"/>
                </a:rPr>
                <a:t> Огнедышащие родители – всё потомство огнедышащее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ru-RU" sz="2000" b="1" smtClean="0">
                  <a:solidFill>
                    <a:prstClr val="black"/>
                  </a:solidFill>
                  <a:latin typeface="Comic Sans MS" pitchFamily="66" charset="0"/>
                </a:rPr>
                <a:t>Неогнедышащие родители – все потомство неогнедышащее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ru-RU" sz="2000" b="1" smtClean="0">
                  <a:solidFill>
                    <a:prstClr val="black"/>
                  </a:solidFill>
                  <a:latin typeface="Comic Sans MS" pitchFamily="66" charset="0"/>
                </a:rPr>
                <a:t>Самец огнедышащий, самка нет – обоих видов поровну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ru-RU" sz="2000" b="1" smtClean="0">
                  <a:solidFill>
                    <a:prstClr val="black"/>
                  </a:solidFill>
                  <a:latin typeface="Comic Sans MS" pitchFamily="66" charset="0"/>
                </a:rPr>
                <a:t>Самка огнедышащая, самец нет – всё потомство неогнедышащее.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endParaRPr lang="ru-RU" sz="2000" b="1" smtClean="0">
                <a:solidFill>
                  <a:prstClr val="black"/>
                </a:solidFill>
                <a:latin typeface="Comic Sans MS" pitchFamily="66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endParaRPr lang="ru-RU" smtClean="0">
                <a:solidFill>
                  <a:prstClr val="black"/>
                </a:solidFill>
                <a:latin typeface="Century Schoolbook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endParaRPr lang="ru-RU" smtClean="0">
                <a:solidFill>
                  <a:prstClr val="black"/>
                </a:solidFill>
                <a:latin typeface="Century Schoolbook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endParaRPr lang="ru-RU" smtClean="0">
                <a:solidFill>
                  <a:prstClr val="black"/>
                </a:solidFill>
                <a:latin typeface="Century Schoolbook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Century Schoolbook" pitchFamily="18" charset="0"/>
              </a:endParaRPr>
            </a:p>
          </p:txBody>
        </p:sp>
        <p:sp>
          <p:nvSpPr>
            <p:cNvPr id="40970" name="TextBox 9"/>
            <p:cNvSpPr txBox="1">
              <a:spLocks noChangeArrowheads="1"/>
            </p:cNvSpPr>
            <p:nvPr/>
          </p:nvSpPr>
          <p:spPr bwMode="auto">
            <a:xfrm>
              <a:off x="2452" y="2025"/>
              <a:ext cx="29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Century Schoolbook" pitchFamily="18" charset="0"/>
              </a:endParaRPr>
            </a:p>
          </p:txBody>
        </p:sp>
        <p:sp>
          <p:nvSpPr>
            <p:cNvPr id="40971" name="TextBox 10"/>
            <p:cNvSpPr txBox="1">
              <a:spLocks noChangeArrowheads="1"/>
            </p:cNvSpPr>
            <p:nvPr/>
          </p:nvSpPr>
          <p:spPr bwMode="auto">
            <a:xfrm>
              <a:off x="2161" y="3777"/>
              <a:ext cx="3600" cy="657"/>
            </a:xfrm>
            <a:prstGeom prst="rect">
              <a:avLst/>
            </a:prstGeom>
            <a:solidFill>
              <a:srgbClr val="F1E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prstClr val="black"/>
                </a:solidFill>
                <a:latin typeface="Century Schoolbook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srgbClr val="0099FF"/>
                  </a:solidFill>
                  <a:latin typeface="Comic Sans MS" pitchFamily="66" charset="0"/>
                </a:rPr>
                <a:t>Установите доминантный аллель и запишите генотипы родителей</a:t>
              </a:r>
              <a:r>
                <a:rPr lang="ru-RU" sz="1600" b="1" smtClean="0">
                  <a:solidFill>
                    <a:srgbClr val="0099FF"/>
                  </a:solidFill>
                  <a:latin typeface="Comic Sans MS" pitchFamily="66" charset="0"/>
                </a:rPr>
                <a:t>.</a:t>
              </a:r>
            </a:p>
          </p:txBody>
        </p:sp>
        <p:sp>
          <p:nvSpPr>
            <p:cNvPr id="40972" name="Text Box 17"/>
            <p:cNvSpPr txBox="1">
              <a:spLocks noChangeArrowheads="1"/>
            </p:cNvSpPr>
            <p:nvPr/>
          </p:nvSpPr>
          <p:spPr bwMode="auto">
            <a:xfrm>
              <a:off x="1531" y="360"/>
              <a:ext cx="2925" cy="368"/>
            </a:xfrm>
            <a:prstGeom prst="rect">
              <a:avLst/>
            </a:prstGeom>
            <a:solidFill>
              <a:srgbClr val="F1E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3200" b="1" smtClean="0">
                  <a:solidFill>
                    <a:srgbClr val="0099FF"/>
                  </a:solidFill>
                  <a:latin typeface="Comic Sans MS" pitchFamily="66" charset="0"/>
                </a:rPr>
                <a:t>Сказка про драконов</a:t>
              </a:r>
            </a:p>
          </p:txBody>
        </p:sp>
      </p:grpSp>
      <p:sp>
        <p:nvSpPr>
          <p:cNvPr id="40963" name="Text Box 27"/>
          <p:cNvSpPr txBox="1">
            <a:spLocks noChangeArrowheads="1"/>
          </p:cNvSpPr>
          <p:nvPr/>
        </p:nvSpPr>
        <p:spPr bwMode="auto">
          <a:xfrm>
            <a:off x="0" y="0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9409CB"/>
                </a:solidFill>
                <a:latin typeface="Comic Sans MS" pitchFamily="66" charset="0"/>
              </a:rPr>
              <a:t>Задание № 18    Решите генетическую задачу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C7A7F-96EE-49CC-AA7E-6A01F77E703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285750" y="1285875"/>
            <a:ext cx="7621588" cy="2819400"/>
            <a:chOff x="0" y="1071546"/>
            <a:chExt cx="7621458" cy="2819119"/>
          </a:xfrm>
        </p:grpSpPr>
        <p:grpSp>
          <p:nvGrpSpPr>
            <p:cNvPr id="42002" name="Группа 18"/>
            <p:cNvGrpSpPr>
              <a:grpSpLocks/>
            </p:cNvGrpSpPr>
            <p:nvPr/>
          </p:nvGrpSpPr>
          <p:grpSpPr bwMode="auto">
            <a:xfrm>
              <a:off x="357158" y="1071546"/>
              <a:ext cx="7264300" cy="2057585"/>
              <a:chOff x="357158" y="1071546"/>
              <a:chExt cx="7264300" cy="2057585"/>
            </a:xfrm>
          </p:grpSpPr>
          <p:grpSp>
            <p:nvGrpSpPr>
              <p:cNvPr id="42006" name="Группа 15"/>
              <p:cNvGrpSpPr>
                <a:grpSpLocks/>
              </p:cNvGrpSpPr>
              <p:nvPr/>
            </p:nvGrpSpPr>
            <p:grpSpPr bwMode="auto">
              <a:xfrm>
                <a:off x="357158" y="1071546"/>
                <a:ext cx="7264300" cy="2057585"/>
                <a:chOff x="0" y="1214422"/>
                <a:chExt cx="7264300" cy="2057585"/>
              </a:xfrm>
            </p:grpSpPr>
            <p:sp>
              <p:nvSpPr>
                <p:cNvPr id="4200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0" y="2000240"/>
                  <a:ext cx="1285852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800" smtClean="0">
                      <a:solidFill>
                        <a:prstClr val="black"/>
                      </a:solidFill>
                      <a:latin typeface="Comic Sans MS" pitchFamily="66" charset="0"/>
                    </a:rPr>
                    <a:t>P</a:t>
                  </a:r>
                  <a:endParaRPr lang="ru-RU" sz="7200" smtClean="0">
                    <a:solidFill>
                      <a:prstClr val="black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42010" name="Группа 14"/>
                <p:cNvGrpSpPr>
                  <a:grpSpLocks/>
                </p:cNvGrpSpPr>
                <p:nvPr/>
              </p:nvGrpSpPr>
              <p:grpSpPr bwMode="auto">
                <a:xfrm>
                  <a:off x="1000100" y="1214422"/>
                  <a:ext cx="6264200" cy="2057585"/>
                  <a:chOff x="1142976" y="1214422"/>
                  <a:chExt cx="6264200" cy="2057585"/>
                </a:xfrm>
              </p:grpSpPr>
              <p:grpSp>
                <p:nvGrpSpPr>
                  <p:cNvPr id="42011" name="Группа 13"/>
                  <p:cNvGrpSpPr>
                    <a:grpSpLocks/>
                  </p:cNvGrpSpPr>
                  <p:nvPr/>
                </p:nvGrpSpPr>
                <p:grpSpPr bwMode="auto">
                  <a:xfrm>
                    <a:off x="1142976" y="1285860"/>
                    <a:ext cx="2335110" cy="1986147"/>
                    <a:chOff x="1000100" y="1071546"/>
                    <a:chExt cx="2335110" cy="1986147"/>
                  </a:xfrm>
                </p:grpSpPr>
                <p:pic>
                  <p:nvPicPr>
                    <p:cNvPr id="42016" name="Рисунок 5" descr="14043843_mushu1.gif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85918" y="1071546"/>
                      <a:ext cx="1549292" cy="1866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201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0100" y="1857364"/>
                      <a:ext cx="1000132" cy="12003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ru-RU" sz="7200" smtClean="0">
                          <a:solidFill>
                            <a:prstClr val="black"/>
                          </a:solidFill>
                          <a:latin typeface="Century Schoolbook" pitchFamily="18" charset="0"/>
                        </a:rPr>
                        <a:t>♀</a:t>
                      </a:r>
                    </a:p>
                  </p:txBody>
                </p:sp>
              </p:grpSp>
              <p:grpSp>
                <p:nvGrpSpPr>
                  <p:cNvPr id="42012" name="Группа 12"/>
                  <p:cNvGrpSpPr>
                    <a:grpSpLocks/>
                  </p:cNvGrpSpPr>
                  <p:nvPr/>
                </p:nvGrpSpPr>
                <p:grpSpPr bwMode="auto">
                  <a:xfrm>
                    <a:off x="5072066" y="1214422"/>
                    <a:ext cx="2335110" cy="2057585"/>
                    <a:chOff x="5214942" y="1071546"/>
                    <a:chExt cx="2335110" cy="2057585"/>
                  </a:xfrm>
                </p:grpSpPr>
                <p:pic>
                  <p:nvPicPr>
                    <p:cNvPr id="42014" name="Рисунок 6" descr="14043843_mushu1.gif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00760" y="1071546"/>
                      <a:ext cx="1549292" cy="1866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2015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14942" y="1928802"/>
                      <a:ext cx="849325" cy="12003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ru-RU" sz="7200" smtClean="0">
                          <a:solidFill>
                            <a:prstClr val="black"/>
                          </a:solidFill>
                          <a:latin typeface="Century Schoolbook" pitchFamily="18" charset="0"/>
                        </a:rPr>
                        <a:t>♂</a:t>
                      </a:r>
                    </a:p>
                  </p:txBody>
                </p:sp>
              </p:grpSp>
              <p:sp>
                <p:nvSpPr>
                  <p:cNvPr id="31" name="Умножение 30"/>
                  <p:cNvSpPr/>
                  <p:nvPr/>
                </p:nvSpPr>
                <p:spPr>
                  <a:xfrm>
                    <a:off x="3857587" y="1928726"/>
                    <a:ext cx="1000108" cy="785735"/>
                  </a:xfrm>
                  <a:prstGeom prst="mathMultiply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pic>
            <p:nvPicPr>
              <p:cNvPr id="42007" name="Рисунок 24" descr="11954351131708850731zeimusu_Fire_Icon.svg.m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7622">
                <a:off x="1881163" y="1379088"/>
                <a:ext cx="465430" cy="662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8" name="Рисунок 17" descr="11954351131708850731zeimusu_Fire_Icon.svg.m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7622">
                <a:off x="5810254" y="1307650"/>
                <a:ext cx="465430" cy="662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003" name="TextBox 20"/>
            <p:cNvSpPr txBox="1">
              <a:spLocks noChangeArrowheads="1"/>
            </p:cNvSpPr>
            <p:nvPr/>
          </p:nvSpPr>
          <p:spPr bwMode="auto">
            <a:xfrm>
              <a:off x="0" y="3429000"/>
              <a:ext cx="20717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prstClr val="black"/>
                  </a:solidFill>
                  <a:latin typeface="Comic Sans MS" pitchFamily="66" charset="0"/>
                </a:rPr>
                <a:t>гаметы</a:t>
              </a:r>
            </a:p>
          </p:txBody>
        </p:sp>
        <p:sp>
          <p:nvSpPr>
            <p:cNvPr id="42004" name="TextBox 21"/>
            <p:cNvSpPr txBox="1">
              <a:spLocks noChangeArrowheads="1"/>
            </p:cNvSpPr>
            <p:nvPr/>
          </p:nvSpPr>
          <p:spPr bwMode="auto">
            <a:xfrm>
              <a:off x="2285984" y="3357562"/>
              <a:ext cx="10715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  <a:latin typeface="Century Schoolbook" pitchFamily="18" charset="0"/>
                </a:rPr>
                <a:t>__   __</a:t>
              </a:r>
            </a:p>
          </p:txBody>
        </p:sp>
        <p:sp>
          <p:nvSpPr>
            <p:cNvPr id="42005" name="Прямоугольник 22"/>
            <p:cNvSpPr>
              <a:spLocks noChangeArrowheads="1"/>
            </p:cNvSpPr>
            <p:nvPr/>
          </p:nvSpPr>
          <p:spPr bwMode="auto">
            <a:xfrm>
              <a:off x="6429388" y="3357562"/>
              <a:ext cx="8707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</a:rPr>
                <a:t>__   __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50720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prstClr val="black"/>
                </a:solidFill>
                <a:latin typeface="Comic Sans MS" pitchFamily="66" charset="0"/>
              </a:rPr>
              <a:t>F1</a:t>
            </a:r>
            <a:endParaRPr lang="ru-RU" sz="2800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9" name="Группа 33"/>
          <p:cNvGrpSpPr>
            <a:grpSpLocks/>
          </p:cNvGrpSpPr>
          <p:nvPr/>
        </p:nvGrpSpPr>
        <p:grpSpPr bwMode="auto">
          <a:xfrm>
            <a:off x="1425575" y="4572000"/>
            <a:ext cx="1866900" cy="1866900"/>
            <a:chOff x="1140491" y="4357694"/>
            <a:chExt cx="1866408" cy="1866897"/>
          </a:xfrm>
        </p:grpSpPr>
        <p:pic>
          <p:nvPicPr>
            <p:cNvPr id="42000" name="Рисунок 17" descr="14043843_mushu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4357694"/>
              <a:ext cx="1506733" cy="186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1" name="Рисунок 18" descr="11954351131708850731zeimusu_Fire_Icon.svg.m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37622">
              <a:off x="1230016" y="4606835"/>
              <a:ext cx="465430" cy="644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34"/>
          <p:cNvGrpSpPr>
            <a:grpSpLocks/>
          </p:cNvGrpSpPr>
          <p:nvPr/>
        </p:nvGrpSpPr>
        <p:grpSpPr bwMode="auto">
          <a:xfrm>
            <a:off x="3292475" y="4559300"/>
            <a:ext cx="1909763" cy="1866900"/>
            <a:chOff x="2925544" y="4357694"/>
            <a:chExt cx="1909864" cy="1866897"/>
          </a:xfrm>
        </p:grpSpPr>
        <p:pic>
          <p:nvPicPr>
            <p:cNvPr id="41998" name="Рисунок 15" descr="14043843_mushu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4357694"/>
              <a:ext cx="1549292" cy="186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9" name="Рисунок 16" descr="11954351131708850731zeimusu_Fire_Icon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37622">
              <a:off x="3024171" y="4593798"/>
              <a:ext cx="465430" cy="66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35"/>
          <p:cNvGrpSpPr>
            <a:grpSpLocks/>
          </p:cNvGrpSpPr>
          <p:nvPr/>
        </p:nvGrpSpPr>
        <p:grpSpPr bwMode="auto">
          <a:xfrm>
            <a:off x="5068888" y="4572000"/>
            <a:ext cx="1909762" cy="1866900"/>
            <a:chOff x="4782932" y="4357694"/>
            <a:chExt cx="1909864" cy="1866897"/>
          </a:xfrm>
        </p:grpSpPr>
        <p:pic>
          <p:nvPicPr>
            <p:cNvPr id="41996" name="Рисунок 13" descr="14043843_mushu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4357694"/>
              <a:ext cx="1549292" cy="186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7" name="Рисунок 14" descr="11954351131708850731zeimusu_Fire_Icon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37622">
              <a:off x="4881559" y="4593799"/>
              <a:ext cx="465430" cy="66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36"/>
          <p:cNvGrpSpPr>
            <a:grpSpLocks/>
          </p:cNvGrpSpPr>
          <p:nvPr/>
        </p:nvGrpSpPr>
        <p:grpSpPr bwMode="auto">
          <a:xfrm>
            <a:off x="6854825" y="4572000"/>
            <a:ext cx="1909763" cy="1866900"/>
            <a:chOff x="6568883" y="4357694"/>
            <a:chExt cx="1909863" cy="1866897"/>
          </a:xfrm>
        </p:grpSpPr>
        <p:pic>
          <p:nvPicPr>
            <p:cNvPr id="41994" name="Рисунок 11" descr="14043843_mushu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4357694"/>
              <a:ext cx="1549292" cy="186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Рисунок 12" descr="11954351131708850731zeimusu_Fire_Icon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37622">
              <a:off x="6667510" y="4593798"/>
              <a:ext cx="465430" cy="66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Прямоугольник 37"/>
          <p:cNvSpPr/>
          <p:nvPr/>
        </p:nvSpPr>
        <p:spPr>
          <a:xfrm>
            <a:off x="1214414" y="0"/>
            <a:ext cx="6382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1-ое скрещивание</a:t>
            </a: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5C292-0B8D-4BB4-8D52-6235A9DB53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6382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2-ое скрещивание</a:t>
            </a:r>
          </a:p>
        </p:txBody>
      </p:sp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285750" y="1285875"/>
            <a:ext cx="7621588" cy="2819400"/>
            <a:chOff x="0" y="1071546"/>
            <a:chExt cx="7621458" cy="2819119"/>
          </a:xfrm>
        </p:grpSpPr>
        <p:grpSp>
          <p:nvGrpSpPr>
            <p:cNvPr id="43018" name="Группа 15"/>
            <p:cNvGrpSpPr>
              <a:grpSpLocks/>
            </p:cNvGrpSpPr>
            <p:nvPr/>
          </p:nvGrpSpPr>
          <p:grpSpPr bwMode="auto">
            <a:xfrm>
              <a:off x="357158" y="1071546"/>
              <a:ext cx="7264300" cy="2057585"/>
              <a:chOff x="0" y="1214422"/>
              <a:chExt cx="7264300" cy="2057585"/>
            </a:xfrm>
          </p:grpSpPr>
          <p:sp>
            <p:nvSpPr>
              <p:cNvPr id="43022" name="TextBox 7"/>
              <p:cNvSpPr txBox="1">
                <a:spLocks noChangeArrowheads="1"/>
              </p:cNvSpPr>
              <p:nvPr/>
            </p:nvSpPr>
            <p:spPr bwMode="auto">
              <a:xfrm>
                <a:off x="0" y="2000240"/>
                <a:ext cx="128585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smtClean="0">
                    <a:solidFill>
                      <a:prstClr val="black"/>
                    </a:solidFill>
                    <a:latin typeface="Comic Sans MS" pitchFamily="66" charset="0"/>
                  </a:rPr>
                  <a:t>P</a:t>
                </a:r>
                <a:endParaRPr lang="ru-RU" sz="7200" smtClea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3023" name="Группа 14"/>
              <p:cNvGrpSpPr>
                <a:grpSpLocks/>
              </p:cNvGrpSpPr>
              <p:nvPr/>
            </p:nvGrpSpPr>
            <p:grpSpPr bwMode="auto">
              <a:xfrm>
                <a:off x="1000100" y="1214422"/>
                <a:ext cx="6264200" cy="2057585"/>
                <a:chOff x="1142976" y="1214422"/>
                <a:chExt cx="6264200" cy="2057585"/>
              </a:xfrm>
            </p:grpSpPr>
            <p:grpSp>
              <p:nvGrpSpPr>
                <p:cNvPr id="43024" name="Группа 13"/>
                <p:cNvGrpSpPr>
                  <a:grpSpLocks/>
                </p:cNvGrpSpPr>
                <p:nvPr/>
              </p:nvGrpSpPr>
              <p:grpSpPr bwMode="auto">
                <a:xfrm>
                  <a:off x="1142976" y="1285860"/>
                  <a:ext cx="2335110" cy="1986147"/>
                  <a:chOff x="1000100" y="1071546"/>
                  <a:chExt cx="2335110" cy="1986147"/>
                </a:xfrm>
              </p:grpSpPr>
              <p:pic>
                <p:nvPicPr>
                  <p:cNvPr id="43029" name="Рисунок 5" descr="14043843_mushu1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85918" y="1071546"/>
                    <a:ext cx="1549292" cy="1866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303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100" y="1857364"/>
                    <a:ext cx="1000132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ru-RU" sz="7200" smtClean="0">
                        <a:solidFill>
                          <a:prstClr val="black"/>
                        </a:solidFill>
                        <a:latin typeface="Century Schoolbook" pitchFamily="18" charset="0"/>
                      </a:rPr>
                      <a:t>♀</a:t>
                    </a:r>
                  </a:p>
                </p:txBody>
              </p:sp>
            </p:grpSp>
            <p:grpSp>
              <p:nvGrpSpPr>
                <p:cNvPr id="43025" name="Группа 15"/>
                <p:cNvGrpSpPr>
                  <a:grpSpLocks/>
                </p:cNvGrpSpPr>
                <p:nvPr/>
              </p:nvGrpSpPr>
              <p:grpSpPr bwMode="auto">
                <a:xfrm>
                  <a:off x="5072066" y="1214422"/>
                  <a:ext cx="2335110" cy="2057585"/>
                  <a:chOff x="5214942" y="1071546"/>
                  <a:chExt cx="2335110" cy="2057585"/>
                </a:xfrm>
              </p:grpSpPr>
              <p:pic>
                <p:nvPicPr>
                  <p:cNvPr id="43027" name="Рисунок 6" descr="14043843_mushu1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0760" y="1071546"/>
                    <a:ext cx="1549292" cy="1866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302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4942" y="1928802"/>
                    <a:ext cx="849325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ru-RU" sz="7200" smtClean="0">
                        <a:solidFill>
                          <a:prstClr val="black"/>
                        </a:solidFill>
                        <a:latin typeface="Century Schoolbook" pitchFamily="18" charset="0"/>
                      </a:rPr>
                      <a:t>♂</a:t>
                    </a:r>
                  </a:p>
                </p:txBody>
              </p:sp>
            </p:grpSp>
            <p:sp>
              <p:nvSpPr>
                <p:cNvPr id="17" name="Умножение 16"/>
                <p:cNvSpPr/>
                <p:nvPr/>
              </p:nvSpPr>
              <p:spPr>
                <a:xfrm>
                  <a:off x="3857587" y="1928726"/>
                  <a:ext cx="1000108" cy="785735"/>
                </a:xfrm>
                <a:prstGeom prst="mathMultiply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3019" name="TextBox 6"/>
            <p:cNvSpPr txBox="1">
              <a:spLocks noChangeArrowheads="1"/>
            </p:cNvSpPr>
            <p:nvPr/>
          </p:nvSpPr>
          <p:spPr bwMode="auto">
            <a:xfrm>
              <a:off x="0" y="3429000"/>
              <a:ext cx="20717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prstClr val="black"/>
                  </a:solidFill>
                  <a:latin typeface="Comic Sans MS" pitchFamily="66" charset="0"/>
                </a:rPr>
                <a:t>гаметы</a:t>
              </a:r>
            </a:p>
          </p:txBody>
        </p:sp>
        <p:sp>
          <p:nvSpPr>
            <p:cNvPr id="43020" name="TextBox 7"/>
            <p:cNvSpPr txBox="1">
              <a:spLocks noChangeArrowheads="1"/>
            </p:cNvSpPr>
            <p:nvPr/>
          </p:nvSpPr>
          <p:spPr bwMode="auto">
            <a:xfrm>
              <a:off x="2285984" y="3357562"/>
              <a:ext cx="10715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  <a:latin typeface="Century Schoolbook" pitchFamily="18" charset="0"/>
                </a:rPr>
                <a:t>__   __</a:t>
              </a:r>
            </a:p>
          </p:txBody>
        </p:sp>
        <p:sp>
          <p:nvSpPr>
            <p:cNvPr id="43021" name="Прямоугольник 8"/>
            <p:cNvSpPr>
              <a:spLocks noChangeArrowheads="1"/>
            </p:cNvSpPr>
            <p:nvPr/>
          </p:nvSpPr>
          <p:spPr bwMode="auto">
            <a:xfrm>
              <a:off x="6429388" y="3357562"/>
              <a:ext cx="8707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</a:rPr>
                <a:t>__   __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938" y="50720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prstClr val="black"/>
                </a:solidFill>
                <a:latin typeface="Comic Sans MS" pitchFamily="66" charset="0"/>
              </a:rPr>
              <a:t>F1</a:t>
            </a:r>
            <a:endParaRPr lang="ru-RU" sz="2800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4" name="Рисунок 23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72000"/>
            <a:ext cx="15065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500563"/>
            <a:ext cx="15065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429125"/>
            <a:ext cx="15065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500563"/>
            <a:ext cx="15065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5D6600-38BD-47B2-9F8C-8105DD9E3C9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6382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3-ое скрещивание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1071563"/>
            <a:ext cx="7621588" cy="2819400"/>
            <a:chOff x="0" y="1071546"/>
            <a:chExt cx="7621458" cy="2819119"/>
          </a:xfrm>
        </p:grpSpPr>
        <p:grpSp>
          <p:nvGrpSpPr>
            <p:cNvPr id="44046" name="Группа 18"/>
            <p:cNvGrpSpPr>
              <a:grpSpLocks/>
            </p:cNvGrpSpPr>
            <p:nvPr/>
          </p:nvGrpSpPr>
          <p:grpSpPr bwMode="auto">
            <a:xfrm>
              <a:off x="357158" y="1071546"/>
              <a:ext cx="7264300" cy="2057585"/>
              <a:chOff x="357158" y="1071546"/>
              <a:chExt cx="7264300" cy="2057585"/>
            </a:xfrm>
          </p:grpSpPr>
          <p:grpSp>
            <p:nvGrpSpPr>
              <p:cNvPr id="44050" name="Группа 15"/>
              <p:cNvGrpSpPr>
                <a:grpSpLocks/>
              </p:cNvGrpSpPr>
              <p:nvPr/>
            </p:nvGrpSpPr>
            <p:grpSpPr bwMode="auto">
              <a:xfrm>
                <a:off x="357158" y="1071546"/>
                <a:ext cx="7264300" cy="2057585"/>
                <a:chOff x="0" y="1214422"/>
                <a:chExt cx="7264300" cy="2057585"/>
              </a:xfrm>
            </p:grpSpPr>
            <p:sp>
              <p:nvSpPr>
                <p:cNvPr id="4405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0" y="2000240"/>
                  <a:ext cx="1285852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800" smtClean="0">
                      <a:solidFill>
                        <a:prstClr val="black"/>
                      </a:solidFill>
                      <a:latin typeface="Comic Sans MS" pitchFamily="66" charset="0"/>
                    </a:rPr>
                    <a:t>P</a:t>
                  </a:r>
                  <a:endParaRPr lang="ru-RU" sz="7200" smtClean="0">
                    <a:solidFill>
                      <a:prstClr val="black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44053" name="Группа 14"/>
                <p:cNvGrpSpPr>
                  <a:grpSpLocks/>
                </p:cNvGrpSpPr>
                <p:nvPr/>
              </p:nvGrpSpPr>
              <p:grpSpPr bwMode="auto">
                <a:xfrm>
                  <a:off x="1000100" y="1214422"/>
                  <a:ext cx="6264200" cy="2057585"/>
                  <a:chOff x="1142976" y="1214422"/>
                  <a:chExt cx="6264200" cy="2057585"/>
                </a:xfrm>
              </p:grpSpPr>
              <p:grpSp>
                <p:nvGrpSpPr>
                  <p:cNvPr id="44054" name="Группа 13"/>
                  <p:cNvGrpSpPr>
                    <a:grpSpLocks/>
                  </p:cNvGrpSpPr>
                  <p:nvPr/>
                </p:nvGrpSpPr>
                <p:grpSpPr bwMode="auto">
                  <a:xfrm>
                    <a:off x="1142976" y="1285860"/>
                    <a:ext cx="2335110" cy="1986147"/>
                    <a:chOff x="1000100" y="1071546"/>
                    <a:chExt cx="2335110" cy="1986147"/>
                  </a:xfrm>
                </p:grpSpPr>
                <p:pic>
                  <p:nvPicPr>
                    <p:cNvPr id="44059" name="Рисунок 18" descr="14043843_mushu1.gif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85918" y="1071546"/>
                      <a:ext cx="1549292" cy="1866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4060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0100" y="1857364"/>
                      <a:ext cx="1000132" cy="12003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ru-RU" sz="7200" smtClean="0">
                          <a:solidFill>
                            <a:prstClr val="black"/>
                          </a:solidFill>
                          <a:latin typeface="Century Schoolbook" pitchFamily="18" charset="0"/>
                        </a:rPr>
                        <a:t>♀</a:t>
                      </a:r>
                    </a:p>
                  </p:txBody>
                </p:sp>
              </p:grpSp>
              <p:grpSp>
                <p:nvGrpSpPr>
                  <p:cNvPr id="44055" name="Группа 14"/>
                  <p:cNvGrpSpPr>
                    <a:grpSpLocks/>
                  </p:cNvGrpSpPr>
                  <p:nvPr/>
                </p:nvGrpSpPr>
                <p:grpSpPr bwMode="auto">
                  <a:xfrm>
                    <a:off x="5072066" y="1214422"/>
                    <a:ext cx="2335110" cy="2057585"/>
                    <a:chOff x="5214942" y="1071546"/>
                    <a:chExt cx="2335110" cy="2057585"/>
                  </a:xfrm>
                </p:grpSpPr>
                <p:pic>
                  <p:nvPicPr>
                    <p:cNvPr id="44057" name="Рисунок 6" descr="14043843_mushu1.gif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00760" y="1071546"/>
                      <a:ext cx="1549292" cy="1866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405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14942" y="1928802"/>
                      <a:ext cx="849325" cy="12003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ru-RU" sz="7200" smtClean="0">
                          <a:solidFill>
                            <a:prstClr val="black"/>
                          </a:solidFill>
                          <a:latin typeface="Century Schoolbook" pitchFamily="18" charset="0"/>
                        </a:rPr>
                        <a:t>♂</a:t>
                      </a:r>
                    </a:p>
                  </p:txBody>
                </p:sp>
              </p:grpSp>
              <p:sp>
                <p:nvSpPr>
                  <p:cNvPr id="16" name="Умножение 11"/>
                  <p:cNvSpPr/>
                  <p:nvPr/>
                </p:nvSpPr>
                <p:spPr>
                  <a:xfrm>
                    <a:off x="3857587" y="1928726"/>
                    <a:ext cx="1000108" cy="785734"/>
                  </a:xfrm>
                  <a:prstGeom prst="mathMultiply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pic>
            <p:nvPicPr>
              <p:cNvPr id="44051" name="Рисунок 10" descr="11954351131708850731zeimusu_Fire_Icon.svg.m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7622">
                <a:off x="5810254" y="1307650"/>
                <a:ext cx="465430" cy="662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47" name="TextBox 6"/>
            <p:cNvSpPr txBox="1">
              <a:spLocks noChangeArrowheads="1"/>
            </p:cNvSpPr>
            <p:nvPr/>
          </p:nvSpPr>
          <p:spPr bwMode="auto">
            <a:xfrm>
              <a:off x="0" y="3429000"/>
              <a:ext cx="20717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prstClr val="black"/>
                  </a:solidFill>
                  <a:latin typeface="Comic Sans MS" pitchFamily="66" charset="0"/>
                </a:rPr>
                <a:t>гаметы</a:t>
              </a:r>
            </a:p>
          </p:txBody>
        </p:sp>
        <p:sp>
          <p:nvSpPr>
            <p:cNvPr id="44048" name="TextBox 7"/>
            <p:cNvSpPr txBox="1">
              <a:spLocks noChangeArrowheads="1"/>
            </p:cNvSpPr>
            <p:nvPr/>
          </p:nvSpPr>
          <p:spPr bwMode="auto">
            <a:xfrm>
              <a:off x="2285984" y="3357562"/>
              <a:ext cx="10715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  <a:latin typeface="Century Schoolbook" pitchFamily="18" charset="0"/>
                </a:rPr>
                <a:t>__   __</a:t>
              </a:r>
            </a:p>
          </p:txBody>
        </p:sp>
        <p:sp>
          <p:nvSpPr>
            <p:cNvPr id="44049" name="Прямоугольник 8"/>
            <p:cNvSpPr>
              <a:spLocks noChangeArrowheads="1"/>
            </p:cNvSpPr>
            <p:nvPr/>
          </p:nvSpPr>
          <p:spPr bwMode="auto">
            <a:xfrm>
              <a:off x="6429388" y="3357562"/>
              <a:ext cx="8707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</a:rPr>
                <a:t>__   __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2938" y="50720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prstClr val="black"/>
                </a:solidFill>
                <a:latin typeface="Comic Sans MS" pitchFamily="66" charset="0"/>
              </a:rPr>
              <a:t>F1</a:t>
            </a:r>
            <a:endParaRPr lang="ru-RU" sz="2800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2" name="Рисунок 21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72000"/>
            <a:ext cx="15065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15065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4929188" y="4572000"/>
            <a:ext cx="1909762" cy="1866900"/>
            <a:chOff x="2925544" y="4357694"/>
            <a:chExt cx="1909864" cy="1866897"/>
          </a:xfrm>
        </p:grpSpPr>
        <p:pic>
          <p:nvPicPr>
            <p:cNvPr id="44044" name="Рисунок 24" descr="14043843_mushu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4357694"/>
              <a:ext cx="1549292" cy="186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Рисунок 25" descr="11954351131708850731zeimusu_Fire_Icon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37622">
              <a:off x="3024171" y="4593798"/>
              <a:ext cx="465430" cy="66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34"/>
          <p:cNvGrpSpPr>
            <a:grpSpLocks/>
          </p:cNvGrpSpPr>
          <p:nvPr/>
        </p:nvGrpSpPr>
        <p:grpSpPr bwMode="auto">
          <a:xfrm>
            <a:off x="6715125" y="4500563"/>
            <a:ext cx="1909763" cy="1866900"/>
            <a:chOff x="2925544" y="4357694"/>
            <a:chExt cx="1909864" cy="1866897"/>
          </a:xfrm>
        </p:grpSpPr>
        <p:pic>
          <p:nvPicPr>
            <p:cNvPr id="44042" name="Рисунок 27" descr="14043843_mushu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4357694"/>
              <a:ext cx="1549292" cy="186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Рисунок 28" descr="11954351131708850731zeimusu_Fire_Icon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37622">
              <a:off x="3024171" y="4593798"/>
              <a:ext cx="465430" cy="66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Номер слайда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D30C98-88EA-4D99-9835-1DD3F999154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6382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4-ое скрещивание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1071563"/>
            <a:ext cx="7621588" cy="2819400"/>
            <a:chOff x="0" y="1071546"/>
            <a:chExt cx="7621458" cy="2819119"/>
          </a:xfrm>
        </p:grpSpPr>
        <p:grpSp>
          <p:nvGrpSpPr>
            <p:cNvPr id="45066" name="Группа 18"/>
            <p:cNvGrpSpPr>
              <a:grpSpLocks/>
            </p:cNvGrpSpPr>
            <p:nvPr/>
          </p:nvGrpSpPr>
          <p:grpSpPr bwMode="auto">
            <a:xfrm>
              <a:off x="357158" y="1071546"/>
              <a:ext cx="7264300" cy="2057585"/>
              <a:chOff x="357158" y="1071546"/>
              <a:chExt cx="7264300" cy="2057585"/>
            </a:xfrm>
          </p:grpSpPr>
          <p:grpSp>
            <p:nvGrpSpPr>
              <p:cNvPr id="45070" name="Группа 15"/>
              <p:cNvGrpSpPr>
                <a:grpSpLocks/>
              </p:cNvGrpSpPr>
              <p:nvPr/>
            </p:nvGrpSpPr>
            <p:grpSpPr bwMode="auto">
              <a:xfrm>
                <a:off x="357158" y="1071546"/>
                <a:ext cx="7264300" cy="2057585"/>
                <a:chOff x="0" y="1214422"/>
                <a:chExt cx="7264300" cy="2057585"/>
              </a:xfrm>
            </p:grpSpPr>
            <p:sp>
              <p:nvSpPr>
                <p:cNvPr id="4507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0" y="2000240"/>
                  <a:ext cx="1285852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800" smtClean="0">
                      <a:solidFill>
                        <a:prstClr val="black"/>
                      </a:solidFill>
                      <a:latin typeface="Comic Sans MS" pitchFamily="66" charset="0"/>
                    </a:rPr>
                    <a:t>P</a:t>
                  </a:r>
                  <a:endParaRPr lang="ru-RU" sz="7200" smtClean="0">
                    <a:solidFill>
                      <a:prstClr val="black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45073" name="Группа 14"/>
                <p:cNvGrpSpPr>
                  <a:grpSpLocks/>
                </p:cNvGrpSpPr>
                <p:nvPr/>
              </p:nvGrpSpPr>
              <p:grpSpPr bwMode="auto">
                <a:xfrm>
                  <a:off x="1000100" y="1214422"/>
                  <a:ext cx="6264200" cy="2057585"/>
                  <a:chOff x="1142976" y="1214422"/>
                  <a:chExt cx="6264200" cy="2057585"/>
                </a:xfrm>
              </p:grpSpPr>
              <p:grpSp>
                <p:nvGrpSpPr>
                  <p:cNvPr id="45074" name="Группа 13"/>
                  <p:cNvGrpSpPr>
                    <a:grpSpLocks/>
                  </p:cNvGrpSpPr>
                  <p:nvPr/>
                </p:nvGrpSpPr>
                <p:grpSpPr bwMode="auto">
                  <a:xfrm>
                    <a:off x="1142976" y="1285860"/>
                    <a:ext cx="2335110" cy="1986147"/>
                    <a:chOff x="1000100" y="1071546"/>
                    <a:chExt cx="2335110" cy="1986147"/>
                  </a:xfrm>
                </p:grpSpPr>
                <p:pic>
                  <p:nvPicPr>
                    <p:cNvPr id="45079" name="Рисунок 18" descr="14043843_mushu1.gif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85918" y="1071546"/>
                      <a:ext cx="1549292" cy="1866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5080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0100" y="1857364"/>
                      <a:ext cx="1000132" cy="12003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ru-RU" sz="7200" smtClean="0">
                          <a:solidFill>
                            <a:prstClr val="black"/>
                          </a:solidFill>
                          <a:latin typeface="Century Schoolbook" pitchFamily="18" charset="0"/>
                        </a:rPr>
                        <a:t>♀</a:t>
                      </a:r>
                    </a:p>
                  </p:txBody>
                </p:sp>
              </p:grpSp>
              <p:grpSp>
                <p:nvGrpSpPr>
                  <p:cNvPr id="45075" name="Группа 16"/>
                  <p:cNvGrpSpPr>
                    <a:grpSpLocks/>
                  </p:cNvGrpSpPr>
                  <p:nvPr/>
                </p:nvGrpSpPr>
                <p:grpSpPr bwMode="auto">
                  <a:xfrm>
                    <a:off x="5072066" y="1214422"/>
                    <a:ext cx="2335110" cy="2057585"/>
                    <a:chOff x="5214942" y="1071546"/>
                    <a:chExt cx="2335110" cy="2057585"/>
                  </a:xfrm>
                </p:grpSpPr>
                <p:pic>
                  <p:nvPicPr>
                    <p:cNvPr id="45077" name="Рисунок 6" descr="14043843_mushu1.gif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00760" y="1071546"/>
                      <a:ext cx="1549292" cy="1866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507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14942" y="1928802"/>
                      <a:ext cx="849325" cy="12003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ru-RU" sz="7200" smtClean="0">
                          <a:solidFill>
                            <a:prstClr val="black"/>
                          </a:solidFill>
                          <a:latin typeface="Century Schoolbook" pitchFamily="18" charset="0"/>
                        </a:rPr>
                        <a:t>♂</a:t>
                      </a:r>
                    </a:p>
                  </p:txBody>
                </p:sp>
              </p:grpSp>
              <p:sp>
                <p:nvSpPr>
                  <p:cNvPr id="16" name="Умножение 11"/>
                  <p:cNvSpPr/>
                  <p:nvPr/>
                </p:nvSpPr>
                <p:spPr>
                  <a:xfrm>
                    <a:off x="3857587" y="1928726"/>
                    <a:ext cx="1000108" cy="785734"/>
                  </a:xfrm>
                  <a:prstGeom prst="mathMultiply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pic>
            <p:nvPicPr>
              <p:cNvPr id="45071" name="Рисунок 10" descr="11954351131708850731zeimusu_Fire_Icon.svg.m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7622">
                <a:off x="1881163" y="1379088"/>
                <a:ext cx="465430" cy="662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067" name="TextBox 6"/>
            <p:cNvSpPr txBox="1">
              <a:spLocks noChangeArrowheads="1"/>
            </p:cNvSpPr>
            <p:nvPr/>
          </p:nvSpPr>
          <p:spPr bwMode="auto">
            <a:xfrm>
              <a:off x="0" y="3429000"/>
              <a:ext cx="20717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prstClr val="black"/>
                  </a:solidFill>
                  <a:latin typeface="Comic Sans MS" pitchFamily="66" charset="0"/>
                </a:rPr>
                <a:t>гаметы</a:t>
              </a:r>
            </a:p>
          </p:txBody>
        </p:sp>
        <p:sp>
          <p:nvSpPr>
            <p:cNvPr id="45068" name="TextBox 7"/>
            <p:cNvSpPr txBox="1">
              <a:spLocks noChangeArrowheads="1"/>
            </p:cNvSpPr>
            <p:nvPr/>
          </p:nvSpPr>
          <p:spPr bwMode="auto">
            <a:xfrm>
              <a:off x="2285984" y="3357562"/>
              <a:ext cx="10715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  <a:latin typeface="Century Schoolbook" pitchFamily="18" charset="0"/>
                </a:rPr>
                <a:t>__   __</a:t>
              </a:r>
            </a:p>
          </p:txBody>
        </p:sp>
        <p:sp>
          <p:nvSpPr>
            <p:cNvPr id="45069" name="Прямоугольник 8"/>
            <p:cNvSpPr>
              <a:spLocks noChangeArrowheads="1"/>
            </p:cNvSpPr>
            <p:nvPr/>
          </p:nvSpPr>
          <p:spPr bwMode="auto">
            <a:xfrm>
              <a:off x="6429388" y="3357562"/>
              <a:ext cx="8707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prstClr val="black"/>
                  </a:solidFill>
                </a:rPr>
                <a:t>__   __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2938" y="50720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prstClr val="black"/>
                </a:solidFill>
                <a:latin typeface="Comic Sans MS" pitchFamily="66" charset="0"/>
              </a:rPr>
              <a:t>F1</a:t>
            </a:r>
            <a:endParaRPr lang="ru-RU" sz="2800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2" name="Рисунок 21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72000"/>
            <a:ext cx="15065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15065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572000"/>
            <a:ext cx="15065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14043843_mush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72000"/>
            <a:ext cx="15065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BCB9F-DDCE-486D-B3BD-1A83762DCC0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57188" y="1428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608B8"/>
                </a:solidFill>
                <a:latin typeface="Comic Sans MS" pitchFamily="66" charset="0"/>
              </a:rPr>
              <a:t>Задание </a:t>
            </a:r>
            <a:r>
              <a:rPr lang="ru-RU" sz="2000" b="1" smtClean="0">
                <a:solidFill>
                  <a:srgbClr val="9409CB"/>
                </a:solidFill>
                <a:latin typeface="Comic Sans MS" pitchFamily="66" charset="0"/>
              </a:rPr>
              <a:t>№19  Соедините первые буквы верных утверждений, и запишите название наследственного заболевания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714356"/>
            <a:ext cx="76370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16349">
                        <a:tint val="40000"/>
                        <a:satMod val="250000"/>
                      </a:srgbClr>
                    </a:gs>
                    <a:gs pos="9000">
                      <a:srgbClr val="D16349">
                        <a:tint val="52000"/>
                        <a:satMod val="300000"/>
                      </a:srgbClr>
                    </a:gs>
                    <a:gs pos="50000">
                      <a:srgbClr val="D16349">
                        <a:shade val="20000"/>
                        <a:satMod val="300000"/>
                      </a:srgbClr>
                    </a:gs>
                    <a:gs pos="79000">
                      <a:srgbClr val="D16349">
                        <a:tint val="52000"/>
                        <a:satMod val="300000"/>
                      </a:srgbClr>
                    </a:gs>
                    <a:gs pos="100000">
                      <a:srgbClr val="D1634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Зашифрованное слово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 rot="5400000">
            <a:off x="-2232024" y="3752850"/>
            <a:ext cx="5327650" cy="504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приогемривя</a:t>
            </a:r>
          </a:p>
        </p:txBody>
      </p:sp>
      <p:sp>
        <p:nvSpPr>
          <p:cNvPr id="46085" name="Rectangle 11"/>
          <p:cNvSpPr>
            <a:spLocks noChangeArrowheads="1"/>
          </p:cNvSpPr>
          <p:nvPr/>
        </p:nvSpPr>
        <p:spPr bwMode="auto">
          <a:xfrm>
            <a:off x="684213" y="1341438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Мужской пол гетерогаметный</a:t>
            </a:r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684213" y="1844675"/>
            <a:ext cx="7129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Дальтонизм – заболевание, сцепленное с полом</a:t>
            </a:r>
          </a:p>
        </p:txBody>
      </p:sp>
      <p:sp>
        <p:nvSpPr>
          <p:cNvPr id="46087" name="Rectangle 13"/>
          <p:cNvSpPr>
            <a:spLocks noChangeArrowheads="1"/>
          </p:cNvSpPr>
          <p:nvPr/>
        </p:nvSpPr>
        <p:spPr bwMode="auto">
          <a:xfrm>
            <a:off x="684213" y="2420938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Т. Морган – английский генетик</a:t>
            </a:r>
          </a:p>
        </p:txBody>
      </p:sp>
      <p:sp>
        <p:nvSpPr>
          <p:cNvPr id="46088" name="Rectangle 14"/>
          <p:cNvSpPr>
            <a:spLocks noChangeArrowheads="1"/>
          </p:cNvSpPr>
          <p:nvPr/>
        </p:nvSpPr>
        <p:spPr bwMode="auto">
          <a:xfrm>
            <a:off x="684213" y="2852738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В соматических клетках человека 23 пары хромосомы</a:t>
            </a:r>
          </a:p>
        </p:txBody>
      </p:sp>
      <p:sp>
        <p:nvSpPr>
          <p:cNvPr id="46089" name="Rectangle 15"/>
          <p:cNvSpPr>
            <a:spLocks noChangeArrowheads="1"/>
          </p:cNvSpPr>
          <p:nvPr/>
        </p:nvSpPr>
        <p:spPr bwMode="auto">
          <a:xfrm>
            <a:off x="684213" y="3357563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Гемофилия – наследственное заболевание</a:t>
            </a:r>
          </a:p>
        </p:txBody>
      </p:sp>
      <p:sp>
        <p:nvSpPr>
          <p:cNvPr id="46090" name="Rectangle 16"/>
          <p:cNvSpPr>
            <a:spLocks noChangeArrowheads="1"/>
          </p:cNvSpPr>
          <p:nvPr/>
        </p:nvSpPr>
        <p:spPr bwMode="auto">
          <a:xfrm>
            <a:off x="684213" y="3789363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У-хромосома - инертная</a:t>
            </a:r>
          </a:p>
        </p:txBody>
      </p:sp>
      <p:sp>
        <p:nvSpPr>
          <p:cNvPr id="46091" name="Rectangle 17"/>
          <p:cNvSpPr>
            <a:spLocks noChangeArrowheads="1"/>
          </p:cNvSpPr>
          <p:nvPr/>
        </p:nvSpPr>
        <p:spPr bwMode="auto">
          <a:xfrm>
            <a:off x="684213" y="4292600"/>
            <a:ext cx="7129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Ген дальтонизма локализован в У-хромосоме</a:t>
            </a:r>
          </a:p>
        </p:txBody>
      </p:sp>
      <p:sp>
        <p:nvSpPr>
          <p:cNvPr id="46092" name="Rectangle 18"/>
          <p:cNvSpPr>
            <a:spLocks noChangeArrowheads="1"/>
          </p:cNvSpPr>
          <p:nvPr/>
        </p:nvSpPr>
        <p:spPr bwMode="auto">
          <a:xfrm>
            <a:off x="684213" y="4797425"/>
            <a:ext cx="7129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В половых клетках гаплоидный набор хромосом</a:t>
            </a:r>
          </a:p>
        </p:txBody>
      </p:sp>
      <p:sp>
        <p:nvSpPr>
          <p:cNvPr id="46093" name="Rectangle 19"/>
          <p:cNvSpPr>
            <a:spLocks noChangeArrowheads="1"/>
          </p:cNvSpPr>
          <p:nvPr/>
        </p:nvSpPr>
        <p:spPr bwMode="auto">
          <a:xfrm>
            <a:off x="684213" y="5300663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Пол ребенка закладывается в момент оплодотворения</a:t>
            </a:r>
          </a:p>
        </p:txBody>
      </p:sp>
      <p:sp>
        <p:nvSpPr>
          <p:cNvPr id="46094" name="Rectangle 20"/>
          <p:cNvSpPr>
            <a:spLocks noChangeArrowheads="1"/>
          </p:cNvSpPr>
          <p:nvPr/>
        </p:nvSpPr>
        <p:spPr bwMode="auto">
          <a:xfrm>
            <a:off x="684213" y="5805488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Гемофилией страдают только женщины</a:t>
            </a:r>
          </a:p>
        </p:txBody>
      </p:sp>
      <p:sp>
        <p:nvSpPr>
          <p:cNvPr id="46095" name="Rectangle 21"/>
          <p:cNvSpPr>
            <a:spLocks noChangeArrowheads="1"/>
          </p:cNvSpPr>
          <p:nvPr/>
        </p:nvSpPr>
        <p:spPr bwMode="auto">
          <a:xfrm>
            <a:off x="755650" y="6308725"/>
            <a:ext cx="7129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409CB"/>
                </a:solidFill>
                <a:latin typeface="Arial" charset="0"/>
              </a:rPr>
              <a:t>- Знания, полученные на этом занятии помогут нам в жизни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04A0BD-3D05-4176-B7D9-BF90E9EAFB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 bwMode="auto">
          <a:xfrm>
            <a:off x="4071938" y="1000125"/>
            <a:ext cx="47863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   Наследственное       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заболевание,  сцепленное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с полом, обусловленное 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преждевременным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старением организма.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Больные часто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имеют характерный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внешний вид: низкий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рост, относительно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большая голова и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уменьшенная лицевая часть </a:t>
            </a:r>
          </a:p>
          <a:p>
            <a:pPr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8CADAE"/>
              </a:buClr>
              <a:buSzPct val="70000"/>
              <a:buFont typeface="Wingdings 2" pitchFamily="18" charset="2"/>
              <a:buNone/>
            </a:pPr>
            <a:r>
              <a:rPr lang="ru-RU" sz="2600" b="1" smtClean="0">
                <a:solidFill>
                  <a:srgbClr val="A9432B"/>
                </a:solidFill>
                <a:latin typeface="Comic Sans MS" pitchFamily="66" charset="0"/>
              </a:rPr>
              <a:t> черепа.</a:t>
            </a:r>
          </a:p>
        </p:txBody>
      </p:sp>
      <p:pic>
        <p:nvPicPr>
          <p:cNvPr id="6" name="Picture 5" descr="08e0016d1d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3538538" cy="54292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214313" y="20638"/>
            <a:ext cx="82153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smtClean="0">
                <a:solidFill>
                  <a:srgbClr val="8608B8"/>
                </a:solidFill>
                <a:latin typeface="Comic Sans MS" pitchFamily="66" charset="0"/>
              </a:rPr>
              <a:t>Описание заболевания и фото к заданию №19</a:t>
            </a:r>
            <a:endParaRPr lang="ru-RU" smtClean="0">
              <a:solidFill>
                <a:srgbClr val="8608B8"/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FF454-CDBB-4C9B-87B5-352C615067E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742113"/>
          </a:xfrm>
        </p:spPr>
        <p:txBody>
          <a:bodyPr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"Как работать на дифференцированном зачете"</a:t>
            </a:r>
            <a:endParaRPr lang="ru-RU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Уважаемые студенты, для успешной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работы на теоретическом занятии,  вам  рекомендуется: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Отключить ваши мобильные телефоны.</a:t>
            </a:r>
          </a:p>
          <a:p>
            <a:pPr marL="228600" indent="-228600" algn="ctr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Соблюдать тишину, не мешать работать другим студентам.</a:t>
            </a:r>
          </a:p>
          <a:p>
            <a:pPr marL="228600" indent="-228600" algn="ctr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Внимательно слушать преподавателя.</a:t>
            </a:r>
          </a:p>
          <a:p>
            <a:pPr marL="228600" indent="-228600" algn="ctr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 и  аккуратно  оформлять результаты своей работы в тетрадях.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Грамотно излагать свои мысли. </a:t>
            </a:r>
          </a:p>
          <a:p>
            <a:pPr marL="228600" indent="-228600" algn="ctr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 консультироваться у преподавателя по неясным вопросам.</a:t>
            </a:r>
          </a:p>
          <a:p>
            <a:pPr marL="228600" indent="-228600" algn="ctr"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43875" y="5715000"/>
            <a:ext cx="609600" cy="517525"/>
          </a:xfrm>
        </p:spPr>
        <p:txBody>
          <a:bodyPr/>
          <a:lstStyle/>
          <a:p>
            <a:pPr>
              <a:defRPr/>
            </a:pPr>
            <a:fld id="{0C12D92D-0C98-4F9F-A69F-3C556ACAE1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394075"/>
            <a:ext cx="52562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93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-28575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9409CB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9409CB"/>
                </a:solidFill>
                <a:latin typeface="Comic Sans MS" pitchFamily="66" charset="0"/>
              </a:rPr>
              <a:t>Задание № 20 Тест на соответствие по профилактике наследственных болезней</a:t>
            </a:r>
            <a:endParaRPr lang="ru-RU" sz="2000" b="1" dirty="0">
              <a:solidFill>
                <a:srgbClr val="9409CB"/>
              </a:solidFill>
              <a:latin typeface="Comic Sans MS" pitchFamily="66" charset="0"/>
            </a:endParaRPr>
          </a:p>
        </p:txBody>
      </p:sp>
      <p:sp>
        <p:nvSpPr>
          <p:cNvPr id="48131" name="Текст 2"/>
          <p:cNvSpPr>
            <a:spLocks noGrp="1"/>
          </p:cNvSpPr>
          <p:nvPr>
            <p:ph type="body" idx="4294967295"/>
          </p:nvPr>
        </p:nvSpPr>
        <p:spPr>
          <a:xfrm>
            <a:off x="0" y="785813"/>
            <a:ext cx="9144000" cy="3714750"/>
          </a:xfrm>
        </p:spPr>
        <p:txBody>
          <a:bodyPr/>
          <a:lstStyle/>
          <a:p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Медико – генетическое консультирование является                                              основным видом профилактики наследственной патологии.</a:t>
            </a:r>
            <a:b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</a:br>
            <a:endParaRPr lang="ru-RU" sz="1400" b="1" smtClean="0">
              <a:solidFill>
                <a:srgbClr val="8608B8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А. Медико-генетическое консультирование</a:t>
            </a:r>
            <a:r>
              <a:rPr lang="ru-RU" sz="1400" b="1" smtClean="0">
                <a:solidFill>
                  <a:srgbClr val="8608B8"/>
                </a:solidFill>
              </a:rPr>
              <a:t>                    </a:t>
            </a:r>
            <a:endParaRPr lang="ru-RU" sz="1400" b="1" smtClean="0">
              <a:solidFill>
                <a:srgbClr val="8608B8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Б. Пренатальная  диагностика</a:t>
            </a:r>
          </a:p>
          <a:p>
            <a:pPr>
              <a:spcBef>
                <a:spcPct val="0"/>
              </a:spcBef>
            </a:pPr>
            <a:r>
              <a:rPr lang="ru-RU" sz="1400" smtClean="0">
                <a:solidFill>
                  <a:srgbClr val="8608B8"/>
                </a:solidFill>
                <a:latin typeface="Comic Sans MS" pitchFamily="66" charset="0"/>
              </a:rPr>
              <a:t>                                                                                                               </a:t>
            </a: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1. Скрининг</a:t>
            </a:r>
            <a:r>
              <a:rPr lang="ru-RU" sz="1400" b="1" smtClean="0">
                <a:solidFill>
                  <a:srgbClr val="8608B8"/>
                </a:solidFill>
              </a:rPr>
              <a:t/>
            </a:r>
            <a:br>
              <a:rPr lang="ru-RU" sz="1400" b="1" smtClean="0">
                <a:solidFill>
                  <a:srgbClr val="8608B8"/>
                </a:solidFill>
              </a:rPr>
            </a:br>
            <a:r>
              <a:rPr lang="ru-RU" sz="1400" b="1" smtClean="0">
                <a:solidFill>
                  <a:srgbClr val="8608B8"/>
                </a:solidFill>
              </a:rPr>
              <a:t>                                                                                                                   </a:t>
            </a: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2. Биопсия хориона</a:t>
            </a:r>
            <a:endParaRPr lang="ru-RU" sz="1400" b="1" smtClean="0">
              <a:solidFill>
                <a:srgbClr val="8608B8"/>
              </a:solidFill>
            </a:endParaRP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rgbClr val="8608B8"/>
                </a:solidFill>
              </a:rPr>
              <a:t>                                                                                                                   </a:t>
            </a: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3. Постановка диагноза</a:t>
            </a:r>
            <a:r>
              <a:rPr lang="ru-RU" sz="1400" b="1" smtClean="0">
                <a:solidFill>
                  <a:srgbClr val="8608B8"/>
                </a:solidFill>
              </a:rPr>
              <a:t/>
            </a:r>
            <a:br>
              <a:rPr lang="ru-RU" sz="1400" b="1" smtClean="0">
                <a:solidFill>
                  <a:srgbClr val="8608B8"/>
                </a:solidFill>
              </a:rPr>
            </a:br>
            <a:r>
              <a:rPr lang="ru-RU" sz="1400" b="1" smtClean="0">
                <a:solidFill>
                  <a:srgbClr val="8608B8"/>
                </a:solidFill>
              </a:rPr>
              <a:t>                                                                                                                   </a:t>
            </a: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4. Фетоскопия </a:t>
            </a:r>
            <a:r>
              <a:rPr lang="ru-RU" sz="1400" b="1" smtClean="0">
                <a:solidFill>
                  <a:srgbClr val="8608B8"/>
                </a:solidFill>
              </a:rPr>
              <a:t/>
            </a:r>
            <a:br>
              <a:rPr lang="ru-RU" sz="1400" b="1" smtClean="0">
                <a:solidFill>
                  <a:srgbClr val="8608B8"/>
                </a:solidFill>
              </a:rPr>
            </a:br>
            <a:r>
              <a:rPr lang="ru-RU" sz="1400" b="1" smtClean="0">
                <a:solidFill>
                  <a:srgbClr val="8608B8"/>
                </a:solidFill>
              </a:rPr>
              <a:t>                                                                                                                   </a:t>
            </a: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5. Амниоцентез</a:t>
            </a: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rgbClr val="8608B8"/>
                </a:solidFill>
              </a:rPr>
              <a:t>                                                                                                                   </a:t>
            </a: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6. Прогнозирование потомства</a:t>
            </a:r>
            <a:r>
              <a:rPr lang="ru-RU" sz="1400" b="1" smtClean="0">
                <a:solidFill>
                  <a:srgbClr val="8608B8"/>
                </a:solidFill>
              </a:rPr>
              <a:t/>
            </a:r>
            <a:br>
              <a:rPr lang="ru-RU" sz="1400" b="1" smtClean="0">
                <a:solidFill>
                  <a:srgbClr val="8608B8"/>
                </a:solidFill>
              </a:rPr>
            </a:br>
            <a:r>
              <a:rPr lang="ru-RU" sz="1400" b="1" smtClean="0">
                <a:solidFill>
                  <a:srgbClr val="8608B8"/>
                </a:solidFill>
              </a:rPr>
              <a:t>                                                                                                                   </a:t>
            </a: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7. Эхография </a:t>
            </a:r>
            <a:endParaRPr lang="ru-RU" sz="1400" b="1" smtClean="0">
              <a:solidFill>
                <a:srgbClr val="8608B8"/>
              </a:solidFill>
            </a:endParaRP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                                                                           8. Определение АФП</a:t>
            </a: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                                                                           9. Генетический риск</a:t>
            </a:r>
            <a:r>
              <a:rPr lang="ru-RU" sz="1400" b="1" smtClean="0">
                <a:solidFill>
                  <a:srgbClr val="8608B8"/>
                </a:solidFill>
              </a:rPr>
              <a:t/>
            </a:r>
            <a:br>
              <a:rPr lang="ru-RU" sz="1400" b="1" smtClean="0">
                <a:solidFill>
                  <a:srgbClr val="8608B8"/>
                </a:solidFill>
              </a:rPr>
            </a:br>
            <a:r>
              <a:rPr lang="ru-RU" sz="1400" b="1" smtClean="0">
                <a:solidFill>
                  <a:srgbClr val="8608B8"/>
                </a:solidFill>
              </a:rPr>
              <a:t>                                                                                                                  </a:t>
            </a:r>
            <a:r>
              <a:rPr lang="ru-RU" sz="1400" b="1" smtClean="0">
                <a:solidFill>
                  <a:srgbClr val="8608B8"/>
                </a:solidFill>
                <a:latin typeface="Comic Sans MS" pitchFamily="66" charset="0"/>
              </a:rPr>
              <a:t>10.Планированиедеторождения </a:t>
            </a:r>
          </a:p>
          <a:p>
            <a:pPr>
              <a:spcBef>
                <a:spcPct val="0"/>
              </a:spcBef>
            </a:pPr>
            <a:endParaRPr lang="ru-RU" sz="1400" smtClean="0"/>
          </a:p>
        </p:txBody>
      </p:sp>
      <p:pic>
        <p:nvPicPr>
          <p:cNvPr id="48132" name="Рисунок 3" descr="http://zayplyushki.ru/wp-content/uploads/2012/07/Amino_7-Ju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14813"/>
            <a:ext cx="36306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4" descr="http://photo.pravdapskov.ru/upload/news/2011-11-02_14-43-44_8727714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71938"/>
            <a:ext cx="2857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Рисунок 5" descr="http://cache-media.britannica.com/eb-media/16/117416-004-8DD3BF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786188"/>
            <a:ext cx="19288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Рисунок 7" descr="http://www.primamedica.ru/upload/medialibrary/455/455cf5f49ffacc98a2bab1244cdb82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00063"/>
            <a:ext cx="21431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Рисунок 8" descr="http://www.briha.co.il/websitesfolders/00030657/upload/%D7%A2%D7%95%D7%91%D7%A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292893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is4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071688"/>
            <a:ext cx="29098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67E3F0-7FC2-4CC5-B8AF-36952C6228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357188" y="261938"/>
            <a:ext cx="8172450" cy="6167437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Цели занятия:</a:t>
            </a:r>
          </a:p>
          <a:p>
            <a:pPr>
              <a:defRPr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Дидактические:</a:t>
            </a:r>
          </a:p>
          <a:p>
            <a:pPr>
              <a:defRPr/>
            </a:pPr>
            <a:endParaRPr lang="ru-RU" sz="1200" i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Студент должен знать:</a:t>
            </a:r>
            <a:endParaRPr lang="ru-RU" sz="12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Традиционные и современные методы генетики человека с проектом «Геном человека» , на примере биохимического, цитогенетического, генеалогического, близнецового и других. 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Раскрыть практическое значение знаний о генетике человека.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Иметь представление о наследственных заболеваниях человека, методах диагностики и профилактики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Студент должен уметь:</a:t>
            </a:r>
            <a:endParaRPr lang="ru-RU" sz="12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Применять законы классической генетики к человеку 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Решать генетические задачи.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Составлять и анализировать родословные.</a:t>
            </a:r>
          </a:p>
          <a:p>
            <a:pPr>
              <a:defRPr/>
            </a:pPr>
            <a:endParaRPr lang="ru-RU" sz="1200" i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Воспитательные:</a:t>
            </a:r>
            <a:endParaRPr lang="ru-RU" sz="12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Воспитывает умение излагать новый материал.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Воспитывает аккуратность.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Воспитывает</a:t>
            </a:r>
            <a:r>
              <a:rPr lang="ru-RU" sz="105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чувство ответственности к порученному делу.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Приучает</a:t>
            </a:r>
            <a:r>
              <a:rPr lang="ru-RU" sz="105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 дисциплине и доброжелательному отношению к товарищам.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Воспитывает  умение слушать и размышлять.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Воспитывает ответственное отношение к охране и чистоте окружающей среды, соблюдению мероприятий по сохранению репродуктивного здоровья.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Формирует знания быть генетически компетентным человеком , уважать старшее поколение, думать о бедующих детях, готовится к семейной жизни.</a:t>
            </a:r>
          </a:p>
          <a:p>
            <a:pPr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Показывает важность знаний своей родословной.</a:t>
            </a:r>
          </a:p>
          <a:p>
            <a:pPr>
              <a:defRPr/>
            </a:pPr>
            <a:endParaRPr lang="ru-RU" sz="1100" dirty="0" smtClean="0">
              <a:solidFill>
                <a:schemeClr val="bg1"/>
              </a:solidFill>
            </a:endParaRPr>
          </a:p>
          <a:p>
            <a:pPr marL="228600" indent="-228600"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875" y="5715000"/>
            <a:ext cx="609600" cy="517525"/>
          </a:xfrm>
        </p:spPr>
        <p:txBody>
          <a:bodyPr/>
          <a:lstStyle/>
          <a:p>
            <a:pPr>
              <a:defRPr/>
            </a:pPr>
            <a:fld id="{2867870E-CAA9-4D52-8137-F03AB8235F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3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25" y="571500"/>
            <a:ext cx="6072188" cy="5643563"/>
          </a:xfrm>
        </p:spPr>
        <p:txBody>
          <a:bodyPr/>
          <a:lstStyle/>
          <a:p>
            <a:pPr>
              <a:defRPr/>
            </a:pPr>
            <a:r>
              <a:rPr lang="ru-RU" sz="14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Развивающие:</a:t>
            </a:r>
            <a:endParaRPr lang="en-US" sz="1400" i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28600" indent="-228600">
              <a:defRPr/>
            </a:pP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Подходить творчески к решению 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разноуровневых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генетических задач  в тестовой форме.</a:t>
            </a:r>
          </a:p>
          <a:p>
            <a:pPr marL="228600" indent="-228600">
              <a:defRPr/>
            </a:pP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Формировать понятия наследования признаков, видов изменчивости в норме и патологии.</a:t>
            </a:r>
          </a:p>
          <a:p>
            <a:pPr marL="228600" indent="-228600">
              <a:defRPr/>
            </a:pP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Определять типы наследования признаков и основные группы наследственных заболеваний по слепым картам</a:t>
            </a:r>
          </a:p>
          <a:p>
            <a:pPr marL="228600" indent="-228600">
              <a:defRPr/>
            </a:pP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Уметь работать с различными информационными ресурсами</a:t>
            </a:r>
          </a:p>
          <a:p>
            <a:pPr>
              <a:defRPr/>
            </a:pPr>
            <a:endParaRPr lang="ru-RU" sz="1400" i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400" i="1" u="sng" dirty="0" err="1" smtClean="0">
                <a:solidFill>
                  <a:schemeClr val="bg1"/>
                </a:solidFill>
              </a:rPr>
              <a:t>Общепрофес</a:t>
            </a:r>
            <a:r>
              <a:rPr lang="en-US" sz="1400" i="1" u="sng" dirty="0" smtClean="0">
                <a:solidFill>
                  <a:schemeClr val="bg1"/>
                </a:solidFill>
              </a:rPr>
              <a:t>c</a:t>
            </a:r>
            <a:r>
              <a:rPr lang="ru-RU" sz="1400" i="1" u="sng" dirty="0" err="1" smtClean="0">
                <a:solidFill>
                  <a:schemeClr val="bg1"/>
                </a:solidFill>
              </a:rPr>
              <a:t>иональные</a:t>
            </a:r>
            <a:r>
              <a:rPr lang="ru-RU" sz="1400" i="1" u="sng" dirty="0" smtClean="0">
                <a:solidFill>
                  <a:schemeClr val="bg1"/>
                </a:solidFill>
              </a:rPr>
              <a:t> компетенции, которые должны быть сформированы у студента</a:t>
            </a:r>
            <a:r>
              <a:rPr lang="en-US" sz="1400" i="1" u="sng" dirty="0" smtClean="0">
                <a:solidFill>
                  <a:schemeClr val="bg1"/>
                </a:solidFill>
              </a:rPr>
              <a:t>:</a:t>
            </a:r>
            <a:endParaRPr lang="ru-RU" sz="1400" i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1200" dirty="0" smtClean="0">
                <a:solidFill>
                  <a:schemeClr val="bg1"/>
                </a:solidFill>
              </a:rPr>
              <a:t>Формирование информационно – познавательной компетентности законов наследственности и изменчивости </a:t>
            </a:r>
            <a:r>
              <a:rPr lang="ru-RU" sz="1200" dirty="0" err="1" smtClean="0">
                <a:solidFill>
                  <a:schemeClr val="bg1"/>
                </a:solidFill>
              </a:rPr>
              <a:t>пр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Развитие познавательных способностей: восприятие, внимания, памяти, логического мышления при решении генетических задач, разнообразных видов заданий в тестовой форме, ребусов, кроссвордов.</a:t>
            </a:r>
          </a:p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Воспитание мыслящей личности, способной самостоятельно добывать знания и применять их в профессиональной деятельности (медико-генетическое консультирование).</a:t>
            </a:r>
          </a:p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Формирование компетенции личностного самосовершенствования, умение и стремление к самовоспитанию, саморазвитию, самообразованию, воспитанию активности, неравнодушного отношения к проблемам пациентов с наследственной патологией.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43875" y="5715000"/>
            <a:ext cx="609600" cy="517525"/>
          </a:xfrm>
        </p:spPr>
        <p:txBody>
          <a:bodyPr/>
          <a:lstStyle/>
          <a:p>
            <a:pPr>
              <a:defRPr/>
            </a:pPr>
            <a:fld id="{E7F227B4-A7A6-4307-A7BF-D1FE189F9A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9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785813" y="214313"/>
            <a:ext cx="7672387" cy="6167437"/>
          </a:xfrm>
        </p:spPr>
        <p:txBody>
          <a:bodyPr/>
          <a:lstStyle/>
          <a:p>
            <a:pPr>
              <a:defRPr/>
            </a:pP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sz="14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Актуализация.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Контролирующие задания включают в себя </a:t>
            </a:r>
            <a:r>
              <a:rPr lang="ru-RU" sz="1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разноуровневый</a:t>
            </a: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контроль, что помогает студентам в самостоятельной аудиторной и внеаудиторной работе, а так же формирует профессиональные навыки.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Задания в тестовой форме, для самостоятельной работы студентов, могут быть успешно использованы в образовательном процессе, так как работа студентов с ними обеспечивает достижение цели и проверку их знаний. 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Весь материал  предоставлен в тематическом разделении. Приведены эталоны ответов и критерии оценок.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Контроль в обучении, безусловно, занимает важное место и выполняет значимые функции. С позиции студента контроль выполняет мотивационно - стимулирующую, коррекционную и обучающую функцию. С позиции преподавателя на первый план выходят такие функции контроля, как диагностическая, коррекционная, оценочно – воспитательная и организующая.</a:t>
            </a:r>
          </a:p>
          <a:p>
            <a:pPr>
              <a:defRPr/>
            </a:pP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sz="14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Мотивация.</a:t>
            </a:r>
          </a:p>
          <a:p>
            <a:pPr marL="228600" indent="-228600"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1.Контроль и управление процессом приобретения студентами необходимых знаний, умений и навыков, определенных во ФГОС СПО по соответствующему направлению подготовки в качестве результатов освоения учебных модулей, дисциплин, практик.</a:t>
            </a:r>
          </a:p>
          <a:p>
            <a:pPr marL="228600" indent="-228600"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2.Оценка студентом и преподавателем интенсивности и результативности учебного процесса, образовательной программы, степени их адекватности условиями будущей профессиональной деятельности.</a:t>
            </a:r>
          </a:p>
          <a:p>
            <a:pPr marL="228600" indent="-228600"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3.Достижение высокого уровня контроля и управления качеством образования, который обеспечивает признание квалификаций.</a:t>
            </a:r>
          </a:p>
          <a:p>
            <a:pPr marL="228600" indent="-228600"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4.Развитие познавательных умений обучающихся.</a:t>
            </a:r>
            <a:b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Контроль и управление достижением целей реализации образовательной программы,         определенных в виде набора универсальных и профессиональных компетенций выпускников.</a:t>
            </a:r>
          </a:p>
          <a:p>
            <a:pPr marL="342900" indent="-342900"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sz="1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875" y="5715000"/>
            <a:ext cx="609600" cy="517525"/>
          </a:xfrm>
        </p:spPr>
        <p:txBody>
          <a:bodyPr/>
          <a:lstStyle/>
          <a:p>
            <a:pPr>
              <a:defRPr/>
            </a:pPr>
            <a:fld id="{00678F73-9370-48A8-9B1A-2B9A718CF8D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8501062" cy="6429375"/>
          </a:xfrm>
        </p:spPr>
        <p:txBody>
          <a:bodyPr/>
          <a:lstStyle/>
          <a:p>
            <a:pPr algn="ctr">
              <a:defRPr/>
            </a:pPr>
            <a:r>
              <a:rPr lang="ru-RU" sz="14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Пояснительная записка.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Контроль знаний, умений и навыков обучающихся является важной составной частью процесса обучения. Целью контроля является определение качества усвоения учащимися программного материала, диагностирование и корректирование их знаний и умений, ответственности к учебной работе. 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Методическое пособие «Оценочные средства к дифференцированному зачету» проводится для итогового контроля знаний по дисциплине «Генетика человека, с основами медицинской генетики».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Задача выполняется с помощью дифференцированного зачета. Зачет проводится для определения достижения конечных результатов обучения по данной дисциплине каждым студентом. Перед началом проведения зачета, студенты знакомятся с перечнем вопросов и обязательных задач по дисциплине. Достоинство итогового зачета заключается в том, что он предполагает комплексную проверку всех знаний студентов.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Дифференцированный зачет опирается на рабочую программу по дисциплине «Генетика человека, с основами медицинской генетики», разработанную на основании примерной основной профессиональной образовательной программы в соответствии с ФГОС по специальности 060501 «Сестринское дело».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Задания дифференцированного зачета соответствуют следующим разделам рабочей программы:</a:t>
            </a:r>
          </a:p>
          <a:p>
            <a:pPr>
              <a:defRPr/>
            </a:pPr>
            <a:r>
              <a:rPr lang="ru-RU" sz="1100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Разделы  1   </a:t>
            </a:r>
            <a:r>
              <a:rPr lang="ru-RU" sz="1100" b="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История развития, основные достижения</a:t>
            </a:r>
            <a:endParaRPr lang="ru-RU" sz="1100" cap="al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и проблемы современной генетики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en-US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</a:t>
            </a: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Молекулярные  и цитологические основы наследственности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en-US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III  </a:t>
            </a: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Закономерности наследования признаков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en-US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IV  </a:t>
            </a: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Методы  изучения наследственности человека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en-US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</a:t>
            </a: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Наследственность и среда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en-US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</a:t>
            </a: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Наследственность и патология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en-US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VII </a:t>
            </a:r>
            <a:r>
              <a:rPr lang="ru-RU" sz="11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Медико-генетическое консультирование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 задания позволяют преподавателю: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Проверить уровень усвоения изучаемого материала;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Дать объективную оценку уровню знаний студента;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Обнаружить вопросы, требующие более пристального внимания;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Выявить проблемы, возникающие при усвоении учебной программы.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pPr>
              <a:defRPr/>
            </a:pPr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43875" y="5715000"/>
            <a:ext cx="609600" cy="517525"/>
          </a:xfrm>
        </p:spPr>
        <p:txBody>
          <a:bodyPr/>
          <a:lstStyle/>
          <a:p>
            <a:pPr>
              <a:defRPr/>
            </a:pPr>
            <a:fld id="{6A8666E3-E5F3-4299-8BF6-C68BDCAE458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0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1143000"/>
          <a:ext cx="3429000" cy="5000628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453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 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Органические вещества 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генетики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органов и тканей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Генетически обусловленные патологии 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Латинские и греческие названия генетических терминов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Мутагенные факторы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Иммунология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наследственных патологий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 за больными с наследственными болезнями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пренатальной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диагностики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88" y="1143000"/>
          <a:ext cx="3286125" cy="5000622"/>
        </p:xfrm>
        <a:graphic>
          <a:graphicData uri="http://schemas.openxmlformats.org/drawingml/2006/table">
            <a:tbl>
              <a:tblPr/>
              <a:tblGrid>
                <a:gridCol w="3286125"/>
              </a:tblGrid>
              <a:tr h="454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дисциплины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Латинский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Акушерство и гинекология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9" name="Rectangle 1"/>
          <p:cNvSpPr>
            <a:spLocks noChangeArrowheads="1"/>
          </p:cNvSpPr>
          <p:nvPr/>
        </p:nvSpPr>
        <p:spPr bwMode="auto">
          <a:xfrm>
            <a:off x="214313" y="71437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                                             Междисциплинарные интеграции</a:t>
            </a:r>
            <a:r>
              <a:rPr lang="ru-RU" sz="1600" b="1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16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43875" y="5715000"/>
            <a:ext cx="609600" cy="517525"/>
          </a:xfrm>
        </p:spPr>
        <p:txBody>
          <a:bodyPr/>
          <a:lstStyle/>
          <a:p>
            <a:pPr>
              <a:defRPr/>
            </a:pPr>
            <a:fld id="{E9194C80-9161-46A2-88C7-BE7740B200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97044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6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8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9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0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1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2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3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4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5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6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7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8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9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0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5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6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7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8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9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5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6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7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8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9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0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5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6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7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8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9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0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9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2258</Words>
  <Application>Microsoft Office PowerPoint</Application>
  <PresentationFormat>Экран (4:3)</PresentationFormat>
  <Paragraphs>489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41</vt:i4>
      </vt:variant>
      <vt:variant>
        <vt:lpstr>Заголовки слайдов</vt:lpstr>
      </vt:variant>
      <vt:variant>
        <vt:i4>40</vt:i4>
      </vt:variant>
    </vt:vector>
  </HeadingPairs>
  <TitlesOfParts>
    <vt:vector size="81" baseType="lpstr">
      <vt:lpstr>Тема Office</vt:lpstr>
      <vt:lpstr>Эркер</vt:lpstr>
      <vt:lpstr>1_Эркер</vt:lpstr>
      <vt:lpstr>2_Эркер</vt:lpstr>
      <vt:lpstr>3_Эркер</vt:lpstr>
      <vt:lpstr>4_Эркер</vt:lpstr>
      <vt:lpstr>5_Эркер</vt:lpstr>
      <vt:lpstr>6_Эркер</vt:lpstr>
      <vt:lpstr>7_Эркер</vt:lpstr>
      <vt:lpstr>8_Эркер</vt:lpstr>
      <vt:lpstr>9_Эркер</vt:lpstr>
      <vt:lpstr>10_Эркер</vt:lpstr>
      <vt:lpstr>11_Эркер</vt:lpstr>
      <vt:lpstr>12_Эркер</vt:lpstr>
      <vt:lpstr>13_Эркер</vt:lpstr>
      <vt:lpstr>14_Эркер</vt:lpstr>
      <vt:lpstr>15_Эркер</vt:lpstr>
      <vt:lpstr>16_Эркер</vt:lpstr>
      <vt:lpstr>17_Эркер</vt:lpstr>
      <vt:lpstr>18_Эркер</vt:lpstr>
      <vt:lpstr>19_Эркер</vt:lpstr>
      <vt:lpstr>20_Эркер</vt:lpstr>
      <vt:lpstr>21_Эркер</vt:lpstr>
      <vt:lpstr>22_Эркер</vt:lpstr>
      <vt:lpstr>23_Эркер</vt:lpstr>
      <vt:lpstr>24_Эркер</vt:lpstr>
      <vt:lpstr>25_Эркер</vt:lpstr>
      <vt:lpstr>26_Эркер</vt:lpstr>
      <vt:lpstr>27_Эркер</vt:lpstr>
      <vt:lpstr>28_Эркер</vt:lpstr>
      <vt:lpstr>29_Эркер</vt:lpstr>
      <vt:lpstr>30_Эркер</vt:lpstr>
      <vt:lpstr>31_Эркер</vt:lpstr>
      <vt:lpstr>32_Эркер</vt:lpstr>
      <vt:lpstr>33_Эркер</vt:lpstr>
      <vt:lpstr>34_Эркер</vt:lpstr>
      <vt:lpstr>35_Эркер</vt:lpstr>
      <vt:lpstr>36_Эркер</vt:lpstr>
      <vt:lpstr>37_Эркер</vt:lpstr>
      <vt:lpstr>38_Эркер</vt:lpstr>
      <vt:lpstr>39_Эркер</vt:lpstr>
      <vt:lpstr>Презентация PowerPoint</vt:lpstr>
      <vt:lpstr>Рассмотрена и одобрена на заседании                                                             Составлено с учетом требований  на цикловой методической комиссии                                                             ФГОС СПО по специальности   «Общепрофессиональных дисциплин»                                                              060501 сестринское дело                                                                                                                                           Базовый уровень                                                                                                                                              Заместитель директора   Председатель ЦМК ___________ Т. Н. Лебедева                                                  по учебной работе                                                                                                                                             Н. Ю. Шепталина Протокол № ____________                                                                                              _______________  От______________ 2013 года.                 Составитель: Николаева Ольга Николаевна, преподаватель высшей квалификационной категории учебной дисциплины "Генетика человека с основами медицинской генетики"  ГБОУ СПО "МУ № 8 ДЗМ".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Задание № 20 Тест на соответствие по профилактике наследственных болезней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Николаева</dc:creator>
  <cp:lastModifiedBy>Ольга Николаева</cp:lastModifiedBy>
  <cp:revision>1</cp:revision>
  <dcterms:created xsi:type="dcterms:W3CDTF">2016-03-21T13:51:00Z</dcterms:created>
  <dcterms:modified xsi:type="dcterms:W3CDTF">2016-03-21T13:58:25Z</dcterms:modified>
</cp:coreProperties>
</file>