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70" r:id="rId2"/>
    <p:sldMasterId id="2147483998" r:id="rId3"/>
  </p:sldMasterIdLst>
  <p:sldIdLst>
    <p:sldId id="285" r:id="rId4"/>
    <p:sldId id="257" r:id="rId5"/>
    <p:sldId id="258" r:id="rId6"/>
    <p:sldId id="259" r:id="rId7"/>
    <p:sldId id="260" r:id="rId8"/>
    <p:sldId id="261" r:id="rId9"/>
    <p:sldId id="281" r:id="rId10"/>
    <p:sldId id="262" r:id="rId11"/>
    <p:sldId id="263" r:id="rId12"/>
    <p:sldId id="264" r:id="rId13"/>
    <p:sldId id="265" r:id="rId14"/>
    <p:sldId id="286" r:id="rId15"/>
    <p:sldId id="287" r:id="rId16"/>
    <p:sldId id="288" r:id="rId17"/>
    <p:sldId id="289" r:id="rId18"/>
    <p:sldId id="266" r:id="rId19"/>
    <p:sldId id="267" r:id="rId20"/>
    <p:sldId id="268" r:id="rId21"/>
    <p:sldId id="269" r:id="rId22"/>
    <p:sldId id="270" r:id="rId23"/>
    <p:sldId id="290" r:id="rId24"/>
    <p:sldId id="291" r:id="rId25"/>
    <p:sldId id="292" r:id="rId26"/>
    <p:sldId id="293" r:id="rId27"/>
    <p:sldId id="294" r:id="rId28"/>
    <p:sldId id="271" r:id="rId29"/>
    <p:sldId id="275" r:id="rId30"/>
    <p:sldId id="272" r:id="rId31"/>
    <p:sldId id="273" r:id="rId32"/>
    <p:sldId id="295" r:id="rId33"/>
    <p:sldId id="296" r:id="rId34"/>
    <p:sldId id="277" r:id="rId35"/>
    <p:sldId id="284" r:id="rId36"/>
    <p:sldId id="276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09" autoAdjust="0"/>
  </p:normalViewPr>
  <p:slideViewPr>
    <p:cSldViewPr>
      <p:cViewPr varScale="1">
        <p:scale>
          <a:sx n="70" d="100"/>
          <a:sy n="70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990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31385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3591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9137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69610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55618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32371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226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74982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08872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156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27834959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66555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34292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8323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55175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98878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701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23459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88040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6770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66325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72456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66267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87346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32089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92253"/>
      </p:ext>
    </p:extLst>
  </p:cSld>
  <p:clrMapOvr>
    <a:masterClrMapping/>
  </p:clrMapOvr>
  <p:transition spd="slow">
    <p:pu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66358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6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9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</p:sldLayoutIdLst>
  <p:transition spd="slow">
    <p:push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6.wmf"/><Relationship Id="rId26" Type="http://schemas.openxmlformats.org/officeDocument/2006/relationships/image" Target="../media/image40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39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2438400"/>
            <a:ext cx="7704667" cy="19812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entury" panose="02040604050505020304" pitchFamily="18" charset="0"/>
              </a:rPr>
              <a:t>Создание ситуации успеха через использование технологии игры на уроках математики.</a:t>
            </a:r>
            <a:br>
              <a:rPr lang="ru-RU" dirty="0">
                <a:latin typeface="Century" panose="02040604050505020304" pitchFamily="18" charset="0"/>
              </a:rPr>
            </a:br>
            <a:r>
              <a:rPr lang="ru-RU" dirty="0">
                <a:latin typeface="Century" panose="02040604050505020304" pitchFamily="18" charset="0"/>
              </a:rPr>
              <a:t/>
            </a:r>
            <a:br>
              <a:rPr lang="ru-RU" dirty="0">
                <a:latin typeface="Century" panose="02040604050505020304" pitchFamily="18" charset="0"/>
              </a:rPr>
            </a:b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9333" y="5733256"/>
            <a:ext cx="7704667" cy="1124744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Корельская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Юрьевна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МБОУ СШ №33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31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8 класс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Геометрические фигуры и их свойства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горизонтали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Хорда, проходящая через центр окружности.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Углы, у которых одна сторона общая, а другие стороны этих углов являются дополнительными полупрямыми.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Часть прямой, состоящая из всех точек этой прямой, лежащих по одну сторону от данной ее точки.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вертикали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Прямая, проходящая через точку окружности перпендикулярно к радиусу, проведенному в эту точку.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Перпендикуляр, проведенный из данной вершины к прямой, содержащей противоположную сторону треугольника.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Отрезок, соединяющий две точки окружности.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Единица измерения углов.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Картинка 9 из 597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5296208"/>
            <a:ext cx="2357421" cy="15617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071546"/>
          <a:ext cx="6643736" cy="55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976"/>
                <a:gridCol w="603976"/>
                <a:gridCol w="603976"/>
                <a:gridCol w="616964"/>
                <a:gridCol w="590988"/>
                <a:gridCol w="603976"/>
                <a:gridCol w="603976"/>
                <a:gridCol w="603976"/>
                <a:gridCol w="603976"/>
                <a:gridCol w="603976"/>
                <a:gridCol w="603976"/>
              </a:tblGrid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b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48" y="4126942"/>
            <a:ext cx="1285851" cy="273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71" y="1611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5 </a:t>
            </a:r>
            <a:r>
              <a:rPr lang="ru-RU" sz="3200" dirty="0">
                <a:latin typeface="+mn-lt"/>
              </a:rPr>
              <a:t>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1" y="1456094"/>
            <a:ext cx="850728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Отгадайте кроссворд и назовите ключевое слово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en-US" dirty="0" smtClean="0"/>
              <a:t>OA - </a:t>
            </a:r>
            <a:r>
              <a:rPr lang="ru-RU" dirty="0" smtClean="0"/>
              <a:t>?</a:t>
            </a:r>
            <a:r>
              <a:rPr lang="en-US" dirty="0"/>
              <a:t>	</a:t>
            </a:r>
            <a:r>
              <a:rPr lang="en-US" dirty="0" smtClean="0"/>
              <a:t>2. O –</a:t>
            </a:r>
            <a:r>
              <a:rPr lang="ru-RU" dirty="0" smtClean="0"/>
              <a:t>?       </a:t>
            </a:r>
            <a:r>
              <a:rPr lang="en-US" dirty="0" smtClean="0"/>
              <a:t>3. </a:t>
            </a:r>
            <a:r>
              <a:rPr lang="ru-RU" dirty="0" smtClean="0"/>
              <a:t>Фигура?</a:t>
            </a:r>
            <a:r>
              <a:rPr lang="en-US" dirty="0" smtClean="0"/>
              <a:t>   4. AB - </a:t>
            </a:r>
            <a:r>
              <a:rPr lang="ru-RU" dirty="0" smtClean="0"/>
              <a:t>?</a:t>
            </a:r>
            <a:r>
              <a:rPr lang="en-US" dirty="0" smtClean="0"/>
              <a:t>    5. </a:t>
            </a:r>
            <a:r>
              <a:rPr lang="ru-RU" dirty="0"/>
              <a:t>Фигура?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ru-RU" dirty="0" smtClean="0"/>
              <a:t>Название инструмента для вычерчивания окружностей.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14303" y="2673039"/>
            <a:ext cx="64807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272" y="2672015"/>
            <a:ext cx="670618" cy="6767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2974" y="2601694"/>
            <a:ext cx="670618" cy="676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941" y="2624447"/>
            <a:ext cx="670618" cy="67671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>
            <a:endCxn id="6" idx="7"/>
          </p:cNvCxnSpPr>
          <p:nvPr/>
        </p:nvCxnSpPr>
        <p:spPr>
          <a:xfrm flipV="1">
            <a:off x="1138339" y="2767947"/>
            <a:ext cx="229128" cy="229128"/>
          </a:xfrm>
          <a:prstGeom prst="line">
            <a:avLst/>
          </a:prstGeom>
          <a:ln cap="rnd">
            <a:solidFill>
              <a:schemeClr val="accent1">
                <a:shade val="50000"/>
                <a:satMod val="103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8513" y="2940052"/>
            <a:ext cx="32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48828" y="2513179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38835" y="309064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147687" y="2645417"/>
            <a:ext cx="704973" cy="703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6012561" y="2767947"/>
            <a:ext cx="359639" cy="51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03721" y="275713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764838" y="31992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351398" y="253531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546738" y="2760415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endParaRPr lang="ru-RU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117" b="19878"/>
          <a:stretch/>
        </p:blipFill>
        <p:spPr>
          <a:xfrm>
            <a:off x="2601903" y="2628370"/>
            <a:ext cx="661928" cy="7976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165" b="30241"/>
          <a:stretch/>
        </p:blipFill>
        <p:spPr>
          <a:xfrm>
            <a:off x="7886799" y="2609850"/>
            <a:ext cx="672654" cy="691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927" y="2689111"/>
            <a:ext cx="676715" cy="67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008" y="4073000"/>
            <a:ext cx="3665984" cy="27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296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98749"/>
              </p:ext>
            </p:extLst>
          </p:nvPr>
        </p:nvGraphicFramePr>
        <p:xfrm>
          <a:off x="2" y="1412775"/>
          <a:ext cx="8964481" cy="3744420"/>
        </p:xfrm>
        <a:graphic>
          <a:graphicData uri="http://schemas.openxmlformats.org/drawingml/2006/table">
            <a:tbl>
              <a:tblPr firstRow="1" firstCol="1" bandRow="1"/>
              <a:tblGrid>
                <a:gridCol w="1306751"/>
                <a:gridCol w="510457"/>
                <a:gridCol w="510457"/>
                <a:gridCol w="510457"/>
                <a:gridCol w="510457"/>
                <a:gridCol w="511332"/>
                <a:gridCol w="510457"/>
                <a:gridCol w="510457"/>
                <a:gridCol w="510457"/>
                <a:gridCol w="510457"/>
                <a:gridCol w="510457"/>
                <a:gridCol w="510457"/>
                <a:gridCol w="510457"/>
                <a:gridCol w="510457"/>
                <a:gridCol w="510457"/>
                <a:gridCol w="510457"/>
              </a:tblGrid>
              <a:tr h="624070">
                <a:tc>
                  <a:txBody>
                    <a:bodyPr/>
                    <a:lstStyle/>
                    <a:p>
                      <a:pPr indent="2921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543" y="0"/>
            <a:ext cx="194729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90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10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5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102" y="1772816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Разгадав кроссворд, вы узнаете тему нашего урока.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ru-RU" dirty="0" smtClean="0"/>
              <a:t>Сумма длин сторон геометрической фигуры.</a:t>
            </a:r>
          </a:p>
          <a:p>
            <a:pPr marL="0" indent="0">
              <a:buNone/>
            </a:pPr>
            <a:r>
              <a:rPr lang="ru-RU" dirty="0" smtClean="0"/>
              <a:t>2. Инструмент для измерения длины отрезка.</a:t>
            </a:r>
          </a:p>
          <a:p>
            <a:pPr marL="0" indent="0">
              <a:buNone/>
            </a:pPr>
            <a:r>
              <a:rPr lang="ru-RU" dirty="0" smtClean="0"/>
              <a:t>3. Правило, записанное с помощью букв.</a:t>
            </a:r>
          </a:p>
          <a:p>
            <a:pPr marL="0" indent="0">
              <a:buNone/>
            </a:pPr>
            <a:r>
              <a:rPr lang="ru-RU" dirty="0" smtClean="0"/>
              <a:t>4. Пройденный путь.</a:t>
            </a:r>
          </a:p>
          <a:p>
            <a:pPr marL="0" indent="0">
              <a:buNone/>
            </a:pPr>
            <a:r>
              <a:rPr lang="ru-RU" dirty="0" smtClean="0"/>
              <a:t>5. Арифметическое действие.</a:t>
            </a:r>
          </a:p>
          <a:p>
            <a:pPr marL="0" indent="0">
              <a:buNone/>
            </a:pPr>
            <a:r>
              <a:rPr lang="ru-RU" dirty="0" smtClean="0"/>
              <a:t>Какое слово можно прочитать по вертикали?</a:t>
            </a:r>
          </a:p>
          <a:p>
            <a:pPr marL="0" indent="0">
              <a:buNone/>
            </a:pPr>
            <a:r>
              <a:rPr lang="ru-RU" dirty="0" smtClean="0"/>
              <a:t>Что же мы будем изучать сегодня на уроке?</a:t>
            </a:r>
          </a:p>
        </p:txBody>
      </p:sp>
      <p:pic>
        <p:nvPicPr>
          <p:cNvPr id="22530" name="Picture 2" descr="http://4.bp.blogspot.com/-ocmmd9yXyMs/T4hmgbx2uyI/AAAAAAAAAXI/gcKh23CNmS0/s1600/375d8c876a3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150" y="3099936"/>
            <a:ext cx="2238397" cy="37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36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535" y="4149080"/>
            <a:ext cx="1694239" cy="270892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822536"/>
              </p:ext>
            </p:extLst>
          </p:nvPr>
        </p:nvGraphicFramePr>
        <p:xfrm>
          <a:off x="-252536" y="476672"/>
          <a:ext cx="8064893" cy="5328592"/>
        </p:xfrm>
        <a:graphic>
          <a:graphicData uri="http://schemas.openxmlformats.org/drawingml/2006/table">
            <a:tbl>
              <a:tblPr firstRow="1" firstCol="1" bandRow="1"/>
              <a:tblGrid>
                <a:gridCol w="719372"/>
                <a:gridCol w="739210"/>
                <a:gridCol w="735760"/>
                <a:gridCol w="735760"/>
                <a:gridCol w="743523"/>
                <a:gridCol w="736622"/>
                <a:gridCol w="744385"/>
                <a:gridCol w="736622"/>
                <a:gridCol w="736622"/>
                <a:gridCol w="736622"/>
                <a:gridCol w="700395"/>
              </a:tblGrid>
              <a:tr h="775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5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66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5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6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07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5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786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6 класс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Сложение и вычитание смешанных чисел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815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быстрее достигнет флажка.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«Арифметические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с обыкновенными дробями».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На доску проецируется набор примеров на четыре действия 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обыкновенными дробями и с таблицей ответов. В таблице один или два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ответа неправильные. Из каждой команды вызываются к доске по одному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ученику, которые ведут устный счет с нижней ступеньки. Решивший один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отмечает ответ в таблице. Дальше его сменяет другой член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команды. Происходит движение вверх — к заветному флажку.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Соревнуются две команды.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Учащиеся на местах устно проверяют результаты своих игроков.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неправильном ответе к доске выходит другой член команды, чтобы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решение заданий. Вызывают для работы у доски учеников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капитаны команд. Выигрывает та команда, которая при наименьшем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количестве учащихся первой достигнет флажка.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556" y="785794"/>
            <a:ext cx="1096444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02509"/>
                  </p:ext>
                </p:extLst>
              </p:nvPr>
            </p:nvGraphicFramePr>
            <p:xfrm>
              <a:off x="459136" y="1111750"/>
              <a:ext cx="8225728" cy="46345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03447"/>
                    <a:gridCol w="606061"/>
                    <a:gridCol w="200142"/>
                    <a:gridCol w="408905"/>
                    <a:gridCol w="910336"/>
                    <a:gridCol w="324017"/>
                    <a:gridCol w="292684"/>
                    <a:gridCol w="606881"/>
                    <a:gridCol w="775940"/>
                    <a:gridCol w="292684"/>
                    <a:gridCol w="199693"/>
                    <a:gridCol w="1176627"/>
                    <a:gridCol w="460161"/>
                    <a:gridCol w="159726"/>
                    <a:gridCol w="622095"/>
                    <a:gridCol w="586329"/>
                  </a:tblGrid>
                  <a:tr h="592789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47031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45069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83553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160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8988"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+4</m:t>
                                </m:r>
                                <m:f>
                                  <m:fPr>
                                    <m:ctrlPr>
                                      <a:rPr lang="ru-RU" sz="18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10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  <m:f>
                                  <m:f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71009">
                    <a:tc gridSpan="16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  <m:r>
                                <a:rPr lang="ru-RU" sz="1800" b="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  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ru-RU" sz="18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,     </a:t>
                          </a: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702509"/>
                  </p:ext>
                </p:extLst>
              </p:nvPr>
            </p:nvGraphicFramePr>
            <p:xfrm>
              <a:off x="459136" y="1111750"/>
              <a:ext cx="8225728" cy="46345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03447"/>
                    <a:gridCol w="606061"/>
                    <a:gridCol w="200142"/>
                    <a:gridCol w="408905"/>
                    <a:gridCol w="910336"/>
                    <a:gridCol w="324017"/>
                    <a:gridCol w="292684"/>
                    <a:gridCol w="606881"/>
                    <a:gridCol w="775940"/>
                    <a:gridCol w="292684"/>
                    <a:gridCol w="199693"/>
                    <a:gridCol w="1176627"/>
                    <a:gridCol w="460161"/>
                    <a:gridCol w="159726"/>
                    <a:gridCol w="622095"/>
                    <a:gridCol w="586329"/>
                  </a:tblGrid>
                  <a:tr h="592789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3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47031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5418" t="-90654" r="-163467" b="-5224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45069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9124" t="-167213" r="-319920" b="-3581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83577" t="-167213" r="-110219" b="-3581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83553"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0321" t="-339583" r="-363052" b="-3552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90847" t="-339583" r="-67797" b="-35520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1606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251" t="-360684" r="-529648" b="-1914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15196" t="-360684" r="-48039" b="-19145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3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8988"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33" t="-481250" r="-485281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10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00444" t="-481250" r="-889" b="-1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671009">
                    <a:tc gridSpan="16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913" marR="5691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4" t="-591818" r="-148" b="-18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4580" name="Рисунок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887912"/>
            <a:ext cx="6667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8 класс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Решение квадратных уравнений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быстрее сядет в ракету.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значение выражения                1) Найти значение выражения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+2x-2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x=-1                                          2x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+5x-2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x=1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Решить уравнение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Решить уравнение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+x-2=0                                                      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-3x+2=0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каком значении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урав-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каком значении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урав-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нение  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+kx+9=0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                      нение  25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+kx+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имеет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один корень?                                              один корень?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Уравнение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+bx+24=0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Уравнение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-7x+c=0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корень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=8. Найти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корень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Найти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коэффициент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коэффициент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 доску проецируется рисунок (без ответов).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 доске вызываются два ученика — представители двух команд. Выполнив первое задание, они записывают ответ на первую ступеньку ракеты, потом их сменяют другие участники команды. Побеждает та команда, которая быстрее сядет в ракету.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Картинка 3 из 7789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E1D7A7"/>
              </a:clrFrom>
              <a:clrTo>
                <a:srgbClr val="E1D7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406" y="0"/>
            <a:ext cx="1838593" cy="1714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32" y="464714"/>
            <a:ext cx="7568336" cy="59285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72173" y="1226224"/>
            <a:ext cx="72808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6183" y="1647878"/>
            <a:ext cx="872547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b= -11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0476" y="2864635"/>
            <a:ext cx="72808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i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355" y="3252695"/>
            <a:ext cx="792205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c= 10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86916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301208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-2; 1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13136" y="563976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-5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220072" y="4837452"/>
                <a:ext cx="851643" cy="4364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latin typeface="Cambria Math" panose="02040503050406030204" pitchFamily="18" charset="0"/>
                        </a:rPr>
                        <m:t>10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837452"/>
                <a:ext cx="851643" cy="4364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6300192" y="5301208"/>
            <a:ext cx="590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1; 2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68344" y="573325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endParaRPr lang="ru-RU" sz="20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45872"/>
            <a:ext cx="4860032" cy="581212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4000" dirty="0" smtClean="0"/>
              <a:t>        </a:t>
            </a:r>
            <a:r>
              <a:rPr lang="ru-RU" sz="3600" dirty="0" smtClean="0">
                <a:cs typeface="Times New Roman" pitchFamily="18" charset="0"/>
              </a:rPr>
              <a:t>Учение, лишенное всякого интереса и взятое только силой принуждения, убивает в ученике охоту к овладению знаниями.  Приохотить ребенка к учению гораздо более достойная задача, чем приневолить.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</a:p>
          <a:p>
            <a:pPr algn="r">
              <a:buNone/>
            </a:pPr>
            <a:r>
              <a:rPr lang="ru-RU" dirty="0" smtClean="0">
                <a:latin typeface="AnastasiaScript" panose="02000505070000020002" pitchFamily="2" charset="0"/>
                <a:cs typeface="Times New Roman" pitchFamily="18" charset="0"/>
              </a:rPr>
              <a:t>  </a:t>
            </a:r>
            <a:r>
              <a:rPr lang="ru-RU" sz="3800" dirty="0" smtClean="0">
                <a:latin typeface="Monotype Corsiva" panose="03010101010201010101" pitchFamily="66" charset="0"/>
                <a:cs typeface="Times New Roman" pitchFamily="18" charset="0"/>
              </a:rPr>
              <a:t>К.Д.Ушинский.</a:t>
            </a:r>
            <a:r>
              <a:rPr lang="ru-RU" dirty="0" smtClean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endParaRPr lang="ru-RU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83"/>
          <a:stretch>
            <a:fillRect/>
          </a:stretch>
        </p:blipFill>
        <p:spPr bwMode="auto">
          <a:xfrm>
            <a:off x="5214225" y="1047462"/>
            <a:ext cx="3922879" cy="411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6 класс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Деление дробей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200" dirty="0" smtClean="0"/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Сосчитать примеры, расположить в порядке возрастания,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составить слово.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714884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500166" y="2643182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42844" y="3571876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857488" y="3571876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214282" y="5500702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928926" y="5500702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4" idx="0"/>
            <a:endCxn id="10" idx="4"/>
          </p:cNvCxnSpPr>
          <p:nvPr/>
        </p:nvCxnSpPr>
        <p:spPr>
          <a:xfrm rot="16200000" flipV="1">
            <a:off x="1553745" y="4196958"/>
            <a:ext cx="100013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3"/>
            <a:endCxn id="12" idx="3"/>
          </p:cNvCxnSpPr>
          <p:nvPr/>
        </p:nvCxnSpPr>
        <p:spPr>
          <a:xfrm flipV="1">
            <a:off x="2428860" y="4486518"/>
            <a:ext cx="585556" cy="54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4" idx="1"/>
            <a:endCxn id="11" idx="5"/>
          </p:cNvCxnSpPr>
          <p:nvPr/>
        </p:nvCxnSpPr>
        <p:spPr>
          <a:xfrm rot="10800000">
            <a:off x="1057486" y="4486519"/>
            <a:ext cx="656994" cy="54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4" idx="2"/>
            <a:endCxn id="13" idx="6"/>
          </p:cNvCxnSpPr>
          <p:nvPr/>
        </p:nvCxnSpPr>
        <p:spPr>
          <a:xfrm rot="5400000">
            <a:off x="1339431" y="5304247"/>
            <a:ext cx="678661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" idx="2"/>
            <a:endCxn id="14" idx="2"/>
          </p:cNvCxnSpPr>
          <p:nvPr/>
        </p:nvCxnSpPr>
        <p:spPr>
          <a:xfrm rot="16200000" flipH="1">
            <a:off x="2160968" y="5268528"/>
            <a:ext cx="678661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071670" y="3786190"/>
          <a:ext cx="2968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4" name="Формула" r:id="rId3" imgW="190440" imgH="393480" progId="Equation.3">
                  <p:embed/>
                </p:oleObj>
              </mc:Choice>
              <mc:Fallback>
                <p:oleObj name="Формула" r:id="rId3" imgW="1904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786190"/>
                        <a:ext cx="296863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786050" y="4643446"/>
          <a:ext cx="1968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5" name="Формула" r:id="rId5" imgW="126720" imgH="177480" progId="Equation.3">
                  <p:embed/>
                </p:oleObj>
              </mc:Choice>
              <mc:Fallback>
                <p:oleObj name="Формула" r:id="rId5" imgW="1267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4643446"/>
                        <a:ext cx="19685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643174" y="5286388"/>
          <a:ext cx="2952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" name="Формула" r:id="rId7" imgW="190440" imgH="393480" progId="Equation.3">
                  <p:embed/>
                </p:oleObj>
              </mc:Choice>
              <mc:Fallback>
                <p:oleObj name="Формула" r:id="rId7" imgW="19044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5286388"/>
                        <a:ext cx="295275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285852" y="5286388"/>
          <a:ext cx="29527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7" name="Формула" r:id="rId9" imgW="190440" imgH="393480" progId="Equation.3">
                  <p:embed/>
                </p:oleObj>
              </mc:Choice>
              <mc:Fallback>
                <p:oleObj name="Формула" r:id="rId9" imgW="1904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5286388"/>
                        <a:ext cx="295275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347788" y="4470400"/>
          <a:ext cx="2571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8" name="Формула" r:id="rId11" imgW="164880" imgH="177480" progId="Equation.3">
                  <p:embed/>
                </p:oleObj>
              </mc:Choice>
              <mc:Fallback>
                <p:oleObj name="Формула" r:id="rId11" imgW="16488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470400"/>
                        <a:ext cx="257175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1928794" y="4714884"/>
          <a:ext cx="23653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9" name="Формула" r:id="rId13" imgW="152280" imgH="393480" progId="Equation.3">
                  <p:embed/>
                </p:oleObj>
              </mc:Choice>
              <mc:Fallback>
                <p:oleObj name="Формула" r:id="rId13" imgW="1522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714884"/>
                        <a:ext cx="236538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571736" y="27146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2844" y="521495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29058" y="364331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29058" y="54292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357950" y="4786322"/>
            <a:ext cx="714380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>
            <a:off x="6143636" y="2714620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>
            <a:off x="4786314" y="3643314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>
            <a:off x="7500958" y="3643314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>
            <a:off x="4857752" y="5572140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7572396" y="5572140"/>
            <a:ext cx="1071570" cy="10715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>
            <a:stCxn id="62" idx="0"/>
            <a:endCxn id="63" idx="4"/>
          </p:cNvCxnSpPr>
          <p:nvPr/>
        </p:nvCxnSpPr>
        <p:spPr>
          <a:xfrm rot="16200000" flipV="1">
            <a:off x="6197215" y="4268396"/>
            <a:ext cx="1000132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62" idx="3"/>
            <a:endCxn id="65" idx="3"/>
          </p:cNvCxnSpPr>
          <p:nvPr/>
        </p:nvCxnSpPr>
        <p:spPr>
          <a:xfrm flipV="1">
            <a:off x="7072330" y="4557956"/>
            <a:ext cx="585556" cy="54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62" idx="1"/>
            <a:endCxn id="64" idx="5"/>
          </p:cNvCxnSpPr>
          <p:nvPr/>
        </p:nvCxnSpPr>
        <p:spPr>
          <a:xfrm rot="10800000">
            <a:off x="5700956" y="4557957"/>
            <a:ext cx="656994" cy="549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62" idx="2"/>
            <a:endCxn id="66" idx="6"/>
          </p:cNvCxnSpPr>
          <p:nvPr/>
        </p:nvCxnSpPr>
        <p:spPr>
          <a:xfrm rot="5400000">
            <a:off x="5982901" y="5375685"/>
            <a:ext cx="678661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62" idx="2"/>
            <a:endCxn id="67" idx="2"/>
          </p:cNvCxnSpPr>
          <p:nvPr/>
        </p:nvCxnSpPr>
        <p:spPr>
          <a:xfrm rot="16200000" flipH="1">
            <a:off x="6804438" y="5339966"/>
            <a:ext cx="678661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6"/>
          <p:cNvGraphicFramePr>
            <a:graphicFrameLocks noChangeAspect="1"/>
          </p:cNvGraphicFramePr>
          <p:nvPr/>
        </p:nvGraphicFramePr>
        <p:xfrm>
          <a:off x="6715140" y="3857628"/>
          <a:ext cx="2968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0" name="Формула" r:id="rId15" imgW="190440" imgH="393480" progId="Equation.3">
                  <p:embed/>
                </p:oleObj>
              </mc:Choice>
              <mc:Fallback>
                <p:oleObj name="Формула" r:id="rId15" imgW="19044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3857628"/>
                        <a:ext cx="296863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"/>
          <p:cNvGraphicFramePr>
            <a:graphicFrameLocks noChangeAspect="1"/>
          </p:cNvGraphicFramePr>
          <p:nvPr/>
        </p:nvGraphicFramePr>
        <p:xfrm>
          <a:off x="7410450" y="4714875"/>
          <a:ext cx="2365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1" name="Формула" r:id="rId17" imgW="152280" imgH="177480" progId="Equation.3">
                  <p:embed/>
                </p:oleObj>
              </mc:Choice>
              <mc:Fallback>
                <p:oleObj name="Формула" r:id="rId17" imgW="152280" imgH="177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4714875"/>
                        <a:ext cx="236538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8"/>
          <p:cNvGraphicFramePr>
            <a:graphicFrameLocks noChangeAspect="1"/>
          </p:cNvGraphicFramePr>
          <p:nvPr/>
        </p:nvGraphicFramePr>
        <p:xfrm>
          <a:off x="7296150" y="5357813"/>
          <a:ext cx="27622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2" name="Формула" r:id="rId19" imgW="177480" imgH="393480" progId="Equation.3">
                  <p:embed/>
                </p:oleObj>
              </mc:Choice>
              <mc:Fallback>
                <p:oleObj name="Формула" r:id="rId19" imgW="17748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5357813"/>
                        <a:ext cx="276225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9"/>
          <p:cNvGraphicFramePr>
            <a:graphicFrameLocks noChangeAspect="1"/>
          </p:cNvGraphicFramePr>
          <p:nvPr/>
        </p:nvGraphicFramePr>
        <p:xfrm>
          <a:off x="5929322" y="5572140"/>
          <a:ext cx="1968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3" name="Формула" r:id="rId21" imgW="126720" imgH="177480" progId="Equation.3">
                  <p:embed/>
                </p:oleObj>
              </mc:Choice>
              <mc:Fallback>
                <p:oleObj name="Формула" r:id="rId21" imgW="126720" imgH="177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5572140"/>
                        <a:ext cx="19685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0"/>
          <p:cNvGraphicFramePr>
            <a:graphicFrameLocks noChangeAspect="1"/>
          </p:cNvGraphicFramePr>
          <p:nvPr/>
        </p:nvGraphicFramePr>
        <p:xfrm>
          <a:off x="6000760" y="4286256"/>
          <a:ext cx="27781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4" name="Формула" r:id="rId23" imgW="177480" imgH="393480" progId="Equation.3">
                  <p:embed/>
                </p:oleObj>
              </mc:Choice>
              <mc:Fallback>
                <p:oleObj name="Формула" r:id="rId23" imgW="17748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4286256"/>
                        <a:ext cx="277813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11"/>
          <p:cNvGraphicFramePr>
            <a:graphicFrameLocks noChangeAspect="1"/>
          </p:cNvGraphicFramePr>
          <p:nvPr/>
        </p:nvGraphicFramePr>
        <p:xfrm>
          <a:off x="6581775" y="4786313"/>
          <a:ext cx="21748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5" name="Формула" r:id="rId25" imgW="139680" imgH="393480" progId="Equation.3">
                  <p:embed/>
                </p:oleObj>
              </mc:Choice>
              <mc:Fallback>
                <p:oleObj name="Формула" r:id="rId25" imgW="139680" imgH="393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4786313"/>
                        <a:ext cx="217488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7215206" y="27860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86314" y="528638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72528" y="371475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72066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572528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34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900" dirty="0" smtClean="0">
                <a:latin typeface="+mn-lt"/>
              </a:rPr>
              <a:t>6 </a:t>
            </a:r>
            <a:r>
              <a:rPr lang="ru-RU" sz="2900" dirty="0" smtClean="0">
                <a:latin typeface="+mn-lt"/>
              </a:rPr>
              <a:t>класс</a:t>
            </a:r>
            <a:endParaRPr lang="ru-RU" sz="29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Найдите неизвестный член пропорции.</a:t>
            </a:r>
          </a:p>
          <a:p>
            <a:pPr marL="0" indent="0">
              <a:buNone/>
            </a:pPr>
            <a:r>
              <a:rPr lang="ru-RU" dirty="0" smtClean="0"/>
              <a:t>- Прочитайте получившееся слово.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26182" y="3086666"/>
                <a:ext cx="1400063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У: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182" y="3086666"/>
                <a:ext cx="1400063" cy="616964"/>
              </a:xfrm>
              <a:prstGeom prst="rect">
                <a:avLst/>
              </a:prstGeom>
              <a:blipFill rotWithShape="0">
                <a:blip r:embed="rId2"/>
                <a:stretch>
                  <a:fillRect l="-3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21532" y="3090898"/>
                <a:ext cx="135806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Д: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32" y="3090898"/>
                <a:ext cx="1358064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20990" y="3090898"/>
                <a:ext cx="139974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А: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2,1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90" y="3090898"/>
                <a:ext cx="1399742" cy="6127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198493" y="3207968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Ч: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8:y=20:5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3200040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А: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x:2,45=4:2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97888"/>
              </p:ext>
            </p:extLst>
          </p:nvPr>
        </p:nvGraphicFramePr>
        <p:xfrm>
          <a:off x="3373188" y="3868688"/>
          <a:ext cx="2157095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431165"/>
                <a:gridCol w="431165"/>
                <a:gridCol w="431800"/>
                <a:gridCol w="431165"/>
                <a:gridCol w="4318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88091" y="5060734"/>
                <a:ext cx="1270668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У: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1,4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91" y="5060734"/>
                <a:ext cx="1270668" cy="6600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759031" y="5022034"/>
                <a:ext cx="133722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С: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31" y="5022034"/>
                <a:ext cx="1337225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320990" y="5060734"/>
                <a:ext cx="1410964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П: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0,7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4,2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990" y="5060734"/>
                <a:ext cx="1410964" cy="6420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821532" y="5187404"/>
            <a:ext cx="12057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Е: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x:3=8:6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14896" y="5180417"/>
            <a:ext cx="140455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Х: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x:3=7:2,1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29909"/>
              </p:ext>
            </p:extLst>
          </p:nvPr>
        </p:nvGraphicFramePr>
        <p:xfrm>
          <a:off x="3373187" y="5876234"/>
          <a:ext cx="2422948" cy="822960"/>
        </p:xfrm>
        <a:graphic>
          <a:graphicData uri="http://schemas.openxmlformats.org/drawingml/2006/table">
            <a:tbl>
              <a:tblPr firstRow="1" firstCol="1" bandRow="1"/>
              <a:tblGrid>
                <a:gridCol w="484304"/>
                <a:gridCol w="484304"/>
                <a:gridCol w="485018"/>
                <a:gridCol w="484304"/>
                <a:gridCol w="48501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9694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+mn-lt"/>
              </a:rPr>
              <a:t>5 класс</a:t>
            </a:r>
            <a:endParaRPr lang="ru-RU" sz="29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Используя данный шифр, прочитайте слово.</a:t>
            </a:r>
          </a:p>
          <a:p>
            <a:pPr marL="0" indent="0">
              <a:buNone/>
            </a:pPr>
            <a:r>
              <a:rPr lang="ru-RU" dirty="0" smtClean="0"/>
              <a:t>4∙19∙25=</a:t>
            </a:r>
          </a:p>
          <a:p>
            <a:pPr marL="0" indent="0">
              <a:buNone/>
            </a:pPr>
            <a:r>
              <a:rPr lang="ru-RU" dirty="0" smtClean="0"/>
              <a:t>8∙15∙125</a:t>
            </a:r>
            <a:r>
              <a:rPr lang="ru-RU" dirty="0"/>
              <a:t>=</a:t>
            </a:r>
          </a:p>
          <a:p>
            <a:pPr marL="0" indent="0">
              <a:buNone/>
            </a:pPr>
            <a:r>
              <a:rPr lang="ru-RU" dirty="0" smtClean="0"/>
              <a:t>250∙35∙8=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50∙75∙2=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16∙47∙125</a:t>
            </a:r>
            <a:r>
              <a:rPr lang="ru-RU" dirty="0"/>
              <a:t>=</a:t>
            </a:r>
          </a:p>
          <a:p>
            <a:pPr marL="0" indent="0">
              <a:buNone/>
            </a:pPr>
            <a:r>
              <a:rPr lang="ru-RU" dirty="0" smtClean="0"/>
              <a:t>40∙8∙25</a:t>
            </a:r>
            <a:r>
              <a:rPr lang="ru-RU" dirty="0"/>
              <a:t> ∙ </a:t>
            </a:r>
            <a:r>
              <a:rPr lang="ru-RU" dirty="0" smtClean="0"/>
              <a:t>125</a:t>
            </a:r>
            <a:r>
              <a:rPr lang="ru-RU" dirty="0"/>
              <a:t>=</a:t>
            </a:r>
          </a:p>
          <a:p>
            <a:pPr marL="0" indent="0">
              <a:buNone/>
            </a:pPr>
            <a:r>
              <a:rPr lang="ru-RU" dirty="0" smtClean="0"/>
              <a:t>31∙25∙4=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Какое слово получилось?</a:t>
            </a:r>
          </a:p>
          <a:p>
            <a:pPr marL="0" indent="0">
              <a:buNone/>
            </a:pPr>
            <a:r>
              <a:rPr lang="ru-RU" dirty="0" smtClean="0"/>
              <a:t>Сформулируйте тему урока. (Формула)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722279" y="3193847"/>
            <a:ext cx="816610" cy="252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644174" y="3184322"/>
            <a:ext cx="875030" cy="816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57179" y="3184322"/>
            <a:ext cx="777875" cy="128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98759" y="3184322"/>
            <a:ext cx="116205" cy="150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963454" y="3193847"/>
            <a:ext cx="437515" cy="1147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652304" y="3223057"/>
            <a:ext cx="671195" cy="680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603409" y="3174162"/>
            <a:ext cx="671195" cy="8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83178" y="27740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012160" y="2774052"/>
            <a:ext cx="9731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Шифр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9204" y="3198182"/>
            <a:ext cx="109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en-US" dirty="0" smtClean="0">
                <a:solidFill>
                  <a:srgbClr val="FF0000"/>
                </a:solidFill>
              </a:rPr>
              <a:t>(7500)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5951" y="3797011"/>
            <a:ext cx="96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Ф(1900)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7530" y="4293151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Л(1000000)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969" y="4632636"/>
            <a:ext cx="109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Р(70000)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032" y="4263304"/>
            <a:ext cx="94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А(3100)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9428" y="3816266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У(94000)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4309" y="3096514"/>
            <a:ext cx="109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О(15000)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724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+mn-lt"/>
              </a:rPr>
              <a:t>5 класс</a:t>
            </a:r>
            <a:endParaRPr lang="ru-RU" sz="29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5409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Решите примеры. Зачеркните в таблице ответы и буквы, им соответствующие. Оставшиеся буквы позволят вам прочитать название самой высокой птицы, которая обитает в России.</a:t>
            </a:r>
          </a:p>
          <a:p>
            <a:pPr marL="0" indent="0">
              <a:buNone/>
            </a:pPr>
            <a:r>
              <a:rPr lang="ru-RU" dirty="0" smtClean="0"/>
              <a:t>7,4+3,2=                      5,9+0,3=                      9,5-4,3=</a:t>
            </a:r>
          </a:p>
          <a:p>
            <a:pPr marL="0" indent="0">
              <a:buNone/>
            </a:pPr>
            <a:r>
              <a:rPr lang="ru-RU" dirty="0" smtClean="0"/>
              <a:t>18,6+4,2=                    50,2-20,2=                   4,2+2,06=</a:t>
            </a:r>
          </a:p>
          <a:p>
            <a:pPr marL="0" indent="0">
              <a:buNone/>
            </a:pPr>
            <a:r>
              <a:rPr lang="ru-RU" dirty="0" smtClean="0"/>
              <a:t>7,5-0,7=                       3-0,4=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Узнайте высоту этой птицы и выразите полученный ответ в метрах</a:t>
            </a:r>
            <a:r>
              <a:rPr lang="en-US" dirty="0" smtClean="0"/>
              <a:t>:</a:t>
            </a:r>
            <a:r>
              <a:rPr lang="ru-RU" dirty="0" smtClean="0"/>
              <a:t> 0,32м+4дм8см+7см=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93776"/>
              </p:ext>
            </p:extLst>
          </p:nvPr>
        </p:nvGraphicFramePr>
        <p:xfrm>
          <a:off x="1604962" y="4581128"/>
          <a:ext cx="5934075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741680"/>
                <a:gridCol w="741680"/>
                <a:gridCol w="741680"/>
                <a:gridCol w="741680"/>
                <a:gridCol w="741680"/>
                <a:gridCol w="741680"/>
                <a:gridCol w="741680"/>
                <a:gridCol w="7423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1279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71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+mn-lt"/>
              </a:rPr>
              <a:t>5 класс</a:t>
            </a:r>
            <a:endParaRPr lang="ru-RU" sz="29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К товару прикрепляются ценники, в которых зачеркнута старая цена, нужно внести изменения в ценники.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Назначается «директор магазина», который приглашает несколько «бухгалтеров», которые на доске выполняют нужные вычисления.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49499"/>
              </p:ext>
            </p:extLst>
          </p:nvPr>
        </p:nvGraphicFramePr>
        <p:xfrm>
          <a:off x="2915816" y="1552744"/>
          <a:ext cx="3051438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3051438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Праздничная распродажа.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Цены снижены на 10%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03007"/>
              </p:ext>
            </p:extLst>
          </p:nvPr>
        </p:nvGraphicFramePr>
        <p:xfrm>
          <a:off x="2274252" y="3738499"/>
          <a:ext cx="4595495" cy="782765"/>
        </p:xfrm>
        <a:graphic>
          <a:graphicData uri="http://schemas.openxmlformats.org/drawingml/2006/table">
            <a:tbl>
              <a:tblPr firstRow="1" firstCol="1" bandRow="1"/>
              <a:tblGrid>
                <a:gridCol w="807085"/>
                <a:gridCol w="180340"/>
                <a:gridCol w="809625"/>
                <a:gridCol w="180340"/>
                <a:gridCol w="723900"/>
                <a:gridCol w="179705"/>
                <a:gridCol w="723900"/>
                <a:gridCol w="180340"/>
                <a:gridCol w="810260"/>
              </a:tblGrid>
              <a:tr h="584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 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 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 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415353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55" name="Прямая соединительная линия 54"/>
          <p:cNvCxnSpPr/>
          <p:nvPr/>
        </p:nvCxnSpPr>
        <p:spPr>
          <a:xfrm flipV="1">
            <a:off x="2411760" y="3789040"/>
            <a:ext cx="504056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471863" y="3738499"/>
            <a:ext cx="533400" cy="266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355976" y="3789040"/>
            <a:ext cx="376892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202874" y="3789040"/>
            <a:ext cx="449246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6183278" y="3738499"/>
            <a:ext cx="476954" cy="266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768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5 класс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Разгадав математическую шараду , вы узнаете тему нашего урока.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Первую находим – вычисляем,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Много формул для нее мы знаем.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На второй же – митинги, парады,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Погулять по ней всегда мы рады.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Сформулируйте тему урока.</a:t>
            </a:r>
            <a:endParaRPr lang="ru-RU" dirty="0"/>
          </a:p>
        </p:txBody>
      </p:sp>
      <p:pic>
        <p:nvPicPr>
          <p:cNvPr id="21506" name="Picture 2" descr="http://argonika.su/sites/default/files/%D1%81%D0%BE%D0%B2%D0%B0%20%D0%BC%D0%B0%D1%82%D0%B5%D0%BC%D0%B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116" y="3091114"/>
            <a:ext cx="40998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239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7 класс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latin typeface="+mn-lt"/>
              </a:rPr>
              <a:t>Теорема о сумме углов треугольника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Предлагается всем учащимся 1 ряда построить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треугольник по трем сторонам АВ=7, АС=2, ВС=3;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 ряда - по сторонам АВ=4, АС=3, ВС=7;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 ряда – по сторонам АВ=3,ВС=2, АС=8.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Выполняя задание, ребята убеждаются в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невозможности такого построения. Тем самым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активизируют знания об условии существования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треугольника. 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Дальше учащимся каждого ряда  предлагается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построить треугольник по заданным углам: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а) А=37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В=28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С=90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 б) А=72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В=50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С=110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в)А=23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В=50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С=38</a:t>
            </a:r>
            <a:r>
              <a:rPr lang="ru-RU" sz="19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Треугольник снова нельзя было построить.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1900" dirty="0" smtClean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429520" y="2071678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643702" y="2143116"/>
            <a:ext cx="85725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15140" y="2928934"/>
            <a:ext cx="214314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286512" y="5214950"/>
            <a:ext cx="1285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29454" y="5857892"/>
            <a:ext cx="1500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929454" y="4000504"/>
            <a:ext cx="150019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Создается проблемная ситуация, которую можно усилить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вопросами: зависит ли сумма внутренних углов треугольника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его размеров, положения на плоскости, формы?                 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Предлагается начертить два треугольника, измерить с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помощью транспортира внутренние углы и найти их сумму.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После размышлений учащиеся выдвигают гипотезу: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треугольник можно построить, если сумма внутренних углов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равна 180°.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Доказывается соответствующая теорема.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&lt;A+&lt;B+&lt;C=180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>
              <a:buNone/>
            </a:pPr>
            <a:r>
              <a:rPr lang="en-US" dirty="0" smtClean="0"/>
              <a:t>                                                 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71604" y="5000636"/>
            <a:ext cx="1928826" cy="1357322"/>
          </a:xfrm>
          <a:prstGeom prst="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85852" y="621508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614364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1736" y="471488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9 класс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Геометрическая прогрессия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529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виде игровой ситуации учащимся предлагается задача,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 содержит жизненные факты, но при решении которой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возникает необходимость в выводе новой формулы.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перед выводом формулы суммы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членов геометрической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прогрессии школьникам предлагается, например, такая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жизненная ситуация.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Однажды незнакомец постучал в окно к богатому купцу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предложил такую сделку: «Я буду ежедневно в течение 30 дней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приносить тебе по 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000 р. А ты мне в первый день за 100 000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 дашь 1 к., во второй день за 100000 р.— 2 к. и так каждый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будешь увеличивать предыдущее число денег в два раза.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тебе выгодна сделка, то с завтрашнего дня начнем».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4818" name="Picture 2" descr="http://images04.olx.ru/ui/2/74/28/40646628_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426" y="0"/>
            <a:ext cx="1446574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Купец обрадовался такой удаче. Он подсчитал, что за 30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дней получит от незнакомца 3 000 000 р. На следующий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пошли к нотариусу и узаконили сделку.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Создается проблемная ситуация. Кто в этой сделке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проиграл: купец или незнакомец? Учащиеся составляют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чисел: 1; 2; 4; 8; 16; 32; 64; 128; 256; ....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Убеждаются, что эти числа составляют геометрическую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прогрессию со знаменателем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=2,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первым членом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=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количеством членов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30. Большинство школьников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стремятся составить всю последовательность, чтобы потом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ее сумму. Но видят, что это громоздкая работа, которая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требует времени. Обращаются с вопросом к учителю: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«Возможно ли вывести формулу суммы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геометрической прогрессии в общем виде?»</a:t>
            </a:r>
          </a:p>
        </p:txBody>
      </p:sp>
      <p:pic>
        <p:nvPicPr>
          <p:cNvPr id="33794" name="Picture 2" descr="http://s2.hubimg.com/u/3244637_f24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9600" y="5000636"/>
            <a:ext cx="1114400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Успех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рождает сильный дополнительный  импульс к активной работе, содействует становлению достоинства ученика, это залог положительного отношения к учению,  к школе, к науке, к труду как таковому. Таким образом,  ситуация успеха становится фактором развития личности школьника.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Ситуация успеха субъективна и индивидуальна. Ее переживает как ученик слабой успеваемости, так и ученик высокой продуктивной 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4349113"/>
            <a:ext cx="2286016" cy="250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+mn-lt"/>
              </a:rPr>
              <a:t>5 класс</a:t>
            </a:r>
            <a:br>
              <a:rPr lang="ru-RU" sz="2900" dirty="0" smtClean="0">
                <a:latin typeface="+mn-lt"/>
              </a:rPr>
            </a:br>
            <a:r>
              <a:rPr lang="ru-RU" sz="2900" dirty="0" smtClean="0">
                <a:latin typeface="+mn-lt"/>
              </a:rPr>
              <a:t>Многоугольники.</a:t>
            </a:r>
            <a:br>
              <a:rPr lang="ru-RU" sz="2900" dirty="0" smtClean="0">
                <a:latin typeface="+mn-lt"/>
              </a:rPr>
            </a:br>
            <a:r>
              <a:rPr lang="ru-RU" sz="2900" dirty="0" smtClean="0">
                <a:latin typeface="+mn-lt"/>
              </a:rPr>
              <a:t>Творческие работы</a:t>
            </a:r>
            <a:endParaRPr lang="ru-RU" sz="29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50" y="1700808"/>
            <a:ext cx="7261500" cy="50116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34" y="1627842"/>
            <a:ext cx="7261500" cy="5157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60" y="1699495"/>
            <a:ext cx="7300458" cy="4850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674" y="1627842"/>
            <a:ext cx="6982076" cy="5158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2" y="1667286"/>
            <a:ext cx="3600400" cy="5119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096" y="1610861"/>
            <a:ext cx="3714802" cy="51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535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+mn-lt"/>
              </a:rPr>
              <a:t>6 </a:t>
            </a:r>
            <a:r>
              <a:rPr lang="ru-RU" sz="2900" dirty="0">
                <a:latin typeface="+mn-lt"/>
              </a:rPr>
              <a:t>класс</a:t>
            </a:r>
            <a:br>
              <a:rPr lang="ru-RU" sz="2900" dirty="0">
                <a:latin typeface="+mn-lt"/>
              </a:rPr>
            </a:br>
            <a:r>
              <a:rPr lang="ru-RU" sz="2900" dirty="0" smtClean="0">
                <a:latin typeface="+mn-lt"/>
              </a:rPr>
              <a:t>Координатная плоскость.</a:t>
            </a:r>
            <a:br>
              <a:rPr lang="ru-RU" sz="2900" dirty="0" smtClean="0">
                <a:latin typeface="+mn-lt"/>
              </a:rPr>
            </a:br>
            <a:r>
              <a:rPr lang="ru-RU" sz="2900" dirty="0" smtClean="0">
                <a:latin typeface="+mn-lt"/>
              </a:rPr>
              <a:t>Соревнование художников.</a:t>
            </a:r>
            <a:endParaRPr lang="ru-RU" sz="29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596" y="1802466"/>
            <a:ext cx="6650809" cy="491115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67" y="1860466"/>
            <a:ext cx="7355467" cy="4963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770" y="1691680"/>
            <a:ext cx="6222461" cy="50596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614" y="1734652"/>
            <a:ext cx="3562772" cy="49789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09" y="1974580"/>
            <a:ext cx="7039783" cy="4758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66" y="1706216"/>
            <a:ext cx="3561225" cy="5007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119" y="1749681"/>
            <a:ext cx="3532025" cy="49832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31" y="1690706"/>
            <a:ext cx="7003138" cy="49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02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+mn-lt"/>
              </a:rPr>
              <a:t>6</a:t>
            </a:r>
            <a:r>
              <a:rPr lang="ru-RU" sz="3200" dirty="0" smtClean="0">
                <a:latin typeface="+mn-lt"/>
              </a:rPr>
              <a:t> класс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Раскрытие скобок</a:t>
            </a:r>
            <a:endParaRPr lang="ru-RU" sz="3200" dirty="0">
              <a:latin typeface="+mn-lt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33034"/>
            <a:ext cx="7616332" cy="542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0276"/>
            <a:ext cx="9144000" cy="452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1"/>
          <a:stretch>
            <a:fillRect/>
          </a:stretch>
        </p:blipFill>
        <p:spPr bwMode="auto">
          <a:xfrm>
            <a:off x="428595" y="785794"/>
            <a:ext cx="835824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5034566" cy="5731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53880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ситуации успеха на уроке: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Первое обязательное условие – атмосфера доброжелательности в классе на протяжении всего урока. (Слагаемые доброжелательности: улыбка, добрый взгляд, внимание друг к другу, интерес к каждому, приветливость, расположенность, мягкие жесты.)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2. Второе условие — снятие страха — авансирование детей перед тем, как они приступят к реализации поставленной задачи. Авансировать успех - значит объявить о положительных результатах до того, как они получены. Данная операция увеличивает меру уверенности в себе ребенка, повышает активность и его свободу.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3. Ключевой момент — высокая мотивация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предлагаемых действий: во имя чего? Ради чего?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Зачем?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0750" y="0"/>
            <a:ext cx="18732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86388"/>
            <a:ext cx="153931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Реальная помощь в продвижении к успеху — скрытая инструкция деятельности, посылаемая субъекту для инициирования мыслительного образа предстоящей деятельности и пути ее выполнения.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5. Краткое экспрессивное воздействие — педагогическое внушение, собранное в яркий фокус (За дело! Приступаем!)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6. Педагогическая поддержка в процессе выполнения работы (краткие реплики или мимические жесты)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7.  Оценивание — оценка не производится в целом, она не произносится «сверху», она ставит акцент на деталях выполненной работы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105400"/>
            <a:ext cx="1647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607211"/>
            <a:ext cx="157160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«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слышу – я забываю,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я вижу – я запоминаю,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я делаю – я понимаю».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4800" dirty="0" smtClean="0">
                <a:latin typeface="Monotype Corsiva" panose="03010101010201010101" pitchFamily="66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  <a:t>(Китайская пословица)</a:t>
            </a:r>
            <a:endParaRPr lang="ru-RU" sz="28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3074" name="Picture 2" descr="http://www.edu.cap.ru/home/4219/pr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3333757"/>
            <a:ext cx="2366808" cy="35242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«Бывает, что во время урока математики,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Когда даже воздух стынет от скуки,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класс со двора влетает бабочка…»</a:t>
            </a:r>
          </a:p>
          <a:p>
            <a:pPr>
              <a:buNone/>
            </a:pPr>
            <a:r>
              <a:rPr lang="ru-RU" sz="3600" dirty="0" smtClean="0">
                <a:latin typeface="Monotype Corsiva" panose="03010101010201010101" pitchFamily="66" charset="0"/>
                <a:cs typeface="Times New Roman" pitchFamily="18" charset="0"/>
              </a:rPr>
              <a:t>                      А.П.Чехов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бабочкой становится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активнейшая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человеческой деятельности.</a:t>
            </a:r>
          </a:p>
          <a:p>
            <a:endParaRPr lang="ru-RU" dirty="0"/>
          </a:p>
        </p:txBody>
      </p:sp>
      <p:pic>
        <p:nvPicPr>
          <p:cNvPr id="2050" name="Picture 2" descr="http://wallpaper.goodfon.ru/image/183174-800x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2428860" cy="232325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+mn-lt"/>
              </a:rPr>
              <a:t>6 класс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Положительные и отрицательные числа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Отгадайте кроссворд и назовите ключевое слово.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Отношение длины отрезка на карте к длине соответствующего отрезка на местности.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Расстояние от начала координат до заданной точки.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Прямая с выбранными на ней началом отсчета, единичным отрезком и направлением.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Число, которое можно записать в виде отношения    , где а - целое  число, 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натуральное.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Этим отличаются друг от друга два противоположных числа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429520" y="4071942"/>
          <a:ext cx="2365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4071942"/>
                        <a:ext cx="236538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5199042"/>
            <a:ext cx="1785918" cy="16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501117" cy="292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41"/>
                <a:gridCol w="566741"/>
                <a:gridCol w="566741"/>
                <a:gridCol w="566741"/>
                <a:gridCol w="566741"/>
                <a:gridCol w="566741"/>
                <a:gridCol w="566741"/>
                <a:gridCol w="566741"/>
                <a:gridCol w="566741"/>
                <a:gridCol w="566741"/>
                <a:gridCol w="566741"/>
                <a:gridCol w="566741"/>
                <a:gridCol w="566741"/>
                <a:gridCol w="610054"/>
                <a:gridCol w="523430"/>
              </a:tblGrid>
              <a:tr h="58579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95725"/>
            <a:ext cx="2571736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_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1075</TotalTime>
  <Words>1907</Words>
  <Application>Microsoft Office PowerPoint</Application>
  <PresentationFormat>Экран (4:3)</PresentationFormat>
  <Paragraphs>589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AnastasiaScript</vt:lpstr>
      <vt:lpstr>Arial</vt:lpstr>
      <vt:lpstr>Calibri</vt:lpstr>
      <vt:lpstr>Cambria Math</vt:lpstr>
      <vt:lpstr>Century</vt:lpstr>
      <vt:lpstr>Constantia</vt:lpstr>
      <vt:lpstr>Corbel</vt:lpstr>
      <vt:lpstr>Monotype Corsiva</vt:lpstr>
      <vt:lpstr>Times New Roman</vt:lpstr>
      <vt:lpstr>Wingdings 2</vt:lpstr>
      <vt:lpstr>Поток</vt:lpstr>
      <vt:lpstr>Шаблон_1</vt:lpstr>
      <vt:lpstr>Параллакс</vt:lpstr>
      <vt:lpstr>Формула</vt:lpstr>
      <vt:lpstr>Создание ситуации успеха через использование технологии игры на уроках математики.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класс Положительные и отрицательные числа</vt:lpstr>
      <vt:lpstr>Презентация PowerPoint</vt:lpstr>
      <vt:lpstr>8 класс Геометрические фигуры и их свойства</vt:lpstr>
      <vt:lpstr>Презентация PowerPoint</vt:lpstr>
      <vt:lpstr>5 класс</vt:lpstr>
      <vt:lpstr>Презентация PowerPoint</vt:lpstr>
      <vt:lpstr>5 класс</vt:lpstr>
      <vt:lpstr>Презентация PowerPoint</vt:lpstr>
      <vt:lpstr>6 класс Сложение и вычитание смешанных чисел</vt:lpstr>
      <vt:lpstr>Презентация PowerPoint</vt:lpstr>
      <vt:lpstr>8 класс Решение квадратных уравнений</vt:lpstr>
      <vt:lpstr>Презентация PowerPoint</vt:lpstr>
      <vt:lpstr>6 класс Деление дробей</vt:lpstr>
      <vt:lpstr>6 класс</vt:lpstr>
      <vt:lpstr>5 класс</vt:lpstr>
      <vt:lpstr>5 класс</vt:lpstr>
      <vt:lpstr>5 класс</vt:lpstr>
      <vt:lpstr>5 класс</vt:lpstr>
      <vt:lpstr>          7 класс Теорема о сумме углов треугольника</vt:lpstr>
      <vt:lpstr>Презентация PowerPoint</vt:lpstr>
      <vt:lpstr>9 класс Геометрическая прогрессия</vt:lpstr>
      <vt:lpstr>Презентация PowerPoint</vt:lpstr>
      <vt:lpstr>5 класс Многоугольники. Творческие работы</vt:lpstr>
      <vt:lpstr>6 класс Координатная плоскость. Соревнование художников.</vt:lpstr>
      <vt:lpstr>6 класс Раскрытие скобок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Галина</cp:lastModifiedBy>
  <cp:revision>102</cp:revision>
  <dcterms:modified xsi:type="dcterms:W3CDTF">2016-03-20T06:57:19Z</dcterms:modified>
</cp:coreProperties>
</file>