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60" r:id="rId5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3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-1104" y="-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48" y="124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9"/>
            <a:ext cx="8420100" cy="1470025"/>
          </a:xfrm>
        </p:spPr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2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2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66655" y="142852"/>
            <a:ext cx="9572692" cy="6572296"/>
          </a:xfrm>
          <a:prstGeom prst="roundRect">
            <a:avLst>
              <a:gd name="adj" fmla="val 4189"/>
            </a:avLst>
          </a:prstGeom>
          <a:solidFill>
            <a:srgbClr val="FFFFFF">
              <a:alpha val="83137"/>
            </a:srgb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rgbClr val="FF3399"/>
                </a:solidFill>
              </a:ln>
              <a:solidFill>
                <a:srgbClr val="FF3399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142852"/>
            <a:ext cx="8915400" cy="654032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>
            <a:lvl1pPr>
              <a:defRPr b="1" i="0" cap="none" spc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9530" y="857232"/>
            <a:ext cx="9286940" cy="5429288"/>
          </a:xfrm>
        </p:spPr>
        <p:txBody>
          <a:bodyPr>
            <a:normAutofit/>
          </a:bodyPr>
          <a:lstStyle>
            <a:lvl1pPr>
              <a:buClr>
                <a:srgbClr val="C00000"/>
              </a:buClr>
              <a:defRPr sz="2000"/>
            </a:lvl1pPr>
            <a:lvl2pPr>
              <a:buClr>
                <a:srgbClr val="C00000"/>
              </a:buClr>
              <a:defRPr sz="1800"/>
            </a:lvl2pPr>
            <a:lvl3pPr>
              <a:buClr>
                <a:srgbClr val="C00000"/>
              </a:buClr>
              <a:defRPr sz="1600"/>
            </a:lvl3pPr>
            <a:lvl4pPr>
              <a:buClr>
                <a:srgbClr val="C00000"/>
              </a:buClr>
              <a:defRPr sz="1400"/>
            </a:lvl4pPr>
            <a:lvl5pPr>
              <a:buClr>
                <a:srgbClr val="C00000"/>
              </a:buClr>
              <a:defRPr sz="14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7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3054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2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654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9530" y="1142984"/>
            <a:ext cx="9286940" cy="5143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547E4-74BF-49AC-B5AC-C867EAD7D38B}" type="datetimeFigureOut">
              <a:rPr lang="ru-RU" smtClean="0"/>
              <a:pPr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4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4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D367D-A491-4FE2-8F59-A6A537E3E3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4492" y="2477386"/>
            <a:ext cx="6310636" cy="15734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Доклад на тему</a:t>
            </a:r>
            <a:br>
              <a:rPr lang="ru-RU" dirty="0" smtClean="0"/>
            </a:br>
            <a:r>
              <a:rPr lang="ru-RU" dirty="0" smtClean="0"/>
              <a:t>«Хомяк обыкновенный</a:t>
            </a:r>
            <a:r>
              <a:rPr lang="ru-RU" dirty="0"/>
              <a:t>».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 algn="r">
              <a:buClr>
                <a:srgbClr val="90C226"/>
              </a:buClr>
            </a:pPr>
            <a:r>
              <a:rPr lang="ru-RU" dirty="0">
                <a:solidFill>
                  <a:schemeClr val="tx1"/>
                </a:solidFill>
              </a:rPr>
              <a:t>Струковой Анастасии</a:t>
            </a:r>
          </a:p>
          <a:p>
            <a:pPr lvl="0" algn="r">
              <a:buClr>
                <a:srgbClr val="90C226"/>
              </a:buClr>
            </a:pPr>
            <a:r>
              <a:rPr lang="ru-RU" dirty="0">
                <a:solidFill>
                  <a:schemeClr val="tx1"/>
                </a:solidFill>
              </a:rPr>
              <a:t>Школы </a:t>
            </a:r>
            <a:r>
              <a:rPr lang="kk-KZ" dirty="0">
                <a:solidFill>
                  <a:schemeClr val="tx1"/>
                </a:solidFill>
              </a:rPr>
              <a:t>№</a:t>
            </a:r>
            <a:r>
              <a:rPr lang="ru-RU" dirty="0">
                <a:solidFill>
                  <a:schemeClr val="tx1"/>
                </a:solidFill>
              </a:rPr>
              <a:t>14</a:t>
            </a:r>
          </a:p>
          <a:p>
            <a:pPr lvl="0" algn="r">
              <a:buClr>
                <a:srgbClr val="90C226"/>
              </a:buClr>
            </a:pPr>
            <a:r>
              <a:rPr lang="ru-RU" dirty="0">
                <a:solidFill>
                  <a:schemeClr val="tx1"/>
                </a:solidFill>
              </a:rPr>
              <a:t>4 «В» </a:t>
            </a:r>
            <a:r>
              <a:rPr lang="ru-RU" dirty="0" smtClean="0">
                <a:solidFill>
                  <a:schemeClr val="tx1"/>
                </a:solidFill>
              </a:rPr>
              <a:t>Класса</a:t>
            </a:r>
          </a:p>
          <a:p>
            <a:pPr lvl="0" algn="r">
              <a:buClr>
                <a:srgbClr val="90C226"/>
              </a:buClr>
            </a:pPr>
            <a:r>
              <a:rPr lang="ru-RU" dirty="0" smtClean="0">
                <a:solidFill>
                  <a:schemeClr val="tx1"/>
                </a:solidFill>
              </a:rPr>
              <a:t>Учитель Ушакова А.Ю.</a:t>
            </a:r>
            <a:endParaRPr lang="ru-RU" dirty="0">
              <a:solidFill>
                <a:schemeClr val="tx1"/>
              </a:solidFill>
            </a:endParaRPr>
          </a:p>
          <a:p>
            <a:pPr algn="r">
              <a:buClr>
                <a:srgbClr val="90C226"/>
              </a:buClr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6031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6064" y="190485"/>
            <a:ext cx="7418252" cy="505552"/>
          </a:xfrm>
        </p:spPr>
        <p:txBody>
          <a:bodyPr>
            <a:noAutofit/>
          </a:bodyPr>
          <a:lstStyle/>
          <a:p>
            <a:r>
              <a:rPr lang="ru-RU" sz="4400" dirty="0" smtClean="0"/>
              <a:t>Хомяк обыкновенный.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528" y="821214"/>
            <a:ext cx="8578472" cy="38807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Этот </a:t>
            </a:r>
            <a:r>
              <a:rPr lang="ru-RU" dirty="0"/>
              <a:t>грызун немного крупнее крысы, зато толстый, и щекастый. Свои безразмерные защёчные мешки хомяк набивает тем, что растет на полях и огородах: зерном, семенами гороха, кукурузы. На зиму хомяк делает припасы и хранит их в кладовках в своей норе. Как похолодает, впадает в спячку. Иногда он просыпается, поест и дальше спит. Весной хомяк питается зелеными побегами, корешками растений, ест насекомых и даже полёвок. Эти зверьки – настоящая гроза полей и огородов. К тому же они довольно драчливые и кусачие.</a:t>
            </a:r>
            <a:br>
              <a:rPr lang="ru-RU" dirty="0"/>
            </a:b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pic>
        <p:nvPicPr>
          <p:cNvPr id="1026" name="Picture 2" descr="http://ped-kopilka.ru/upload/blogs/25270_8ed81680442e8027d620d8044e591adc.jp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48740" y="3547914"/>
            <a:ext cx="3777951" cy="3084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minecraft\images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5528" y="3547914"/>
            <a:ext cx="4125036" cy="3084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6129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0631" y="289194"/>
            <a:ext cx="8557145" cy="843569"/>
          </a:xfrm>
        </p:spPr>
        <p:txBody>
          <a:bodyPr>
            <a:normAutofit/>
          </a:bodyPr>
          <a:lstStyle/>
          <a:p>
            <a:r>
              <a:rPr lang="ru-RU" sz="4400" dirty="0" smtClean="0">
                <a:effectLst/>
              </a:rPr>
              <a:t>Распространение и внешний вид.</a:t>
            </a:r>
            <a:endParaRPr lang="ru-RU" sz="4400" dirty="0"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86854" y="1296544"/>
            <a:ext cx="8884692" cy="5199794"/>
          </a:xfrm>
        </p:spPr>
        <p:txBody>
          <a:bodyPr>
            <a:noAutofit/>
          </a:bodyPr>
          <a:lstStyle/>
          <a:p>
            <a:pPr algn="just">
              <a:lnSpc>
                <a:spcPct val="124000"/>
              </a:lnSpc>
              <a:spcBef>
                <a:spcPts val="1200"/>
              </a:spcBef>
            </a:pPr>
            <a:r>
              <a:rPr lang="ru-RU" sz="2100" dirty="0"/>
              <a:t>Хомяк обыкновенный распространён в </a:t>
            </a:r>
            <a:r>
              <a:rPr lang="ru-RU" sz="2100" dirty="0" err="1"/>
              <a:t>луго</a:t>
            </a:r>
            <a:r>
              <a:rPr lang="ru-RU" sz="2100" dirty="0"/>
              <a:t>- и </a:t>
            </a:r>
            <a:r>
              <a:rPr lang="ru-RU" sz="2100" dirty="0" err="1"/>
              <a:t>лесостепях</a:t>
            </a:r>
            <a:r>
              <a:rPr lang="ru-RU" sz="2100" dirty="0"/>
              <a:t>, а также в разнотравных степях Евразии от Бельгии до Алтая и Северного Синьцзяна</a:t>
            </a:r>
            <a:r>
              <a:rPr lang="ru-RU" sz="2100" dirty="0" smtClean="0"/>
              <a:t>.</a:t>
            </a:r>
          </a:p>
          <a:p>
            <a:pPr algn="just">
              <a:lnSpc>
                <a:spcPct val="124000"/>
              </a:lnSpc>
              <a:spcBef>
                <a:spcPts val="1200"/>
              </a:spcBef>
            </a:pPr>
            <a:r>
              <a:rPr lang="ru-RU" sz="2100" dirty="0" smtClean="0"/>
              <a:t>Самый </a:t>
            </a:r>
            <a:r>
              <a:rPr lang="ru-RU" sz="2100" dirty="0"/>
              <a:t>крупный представитель подсемейства </a:t>
            </a:r>
            <a:r>
              <a:rPr lang="ru-RU" sz="2100" dirty="0" smtClean="0"/>
              <a:t>хомяков. </a:t>
            </a:r>
            <a:r>
              <a:rPr lang="ru-RU" sz="2100" dirty="0"/>
              <a:t>Длина тела у взрослых самцов 27-34 см, хвоста 3-8 см, вес тела в среднем 700 грамм. Хвост толстый в основании, быстро утончается к концу, покрыт короткими и жёсткими волосами. Морда умеренной длины. Ушные раковины довольно короткие, покрыты тонкими, темноватыми волосами. Кисть и стопа широкие, а на пальцах хорошо развитые когти.</a:t>
            </a:r>
          </a:p>
          <a:p>
            <a:pPr algn="just">
              <a:lnSpc>
                <a:spcPct val="124000"/>
              </a:lnSpc>
              <a:spcBef>
                <a:spcPts val="1200"/>
              </a:spcBef>
            </a:pPr>
            <a:r>
              <a:rPr lang="ru-RU" sz="2100" dirty="0" smtClean="0"/>
              <a:t>Окраска </a:t>
            </a:r>
            <a:r>
              <a:rPr lang="ru-RU" sz="2100" dirty="0"/>
              <a:t>хомяков в пределах ареала светлеет с севера на юг; размеры тела растут с запада на восток и с севера на юг.</a:t>
            </a:r>
          </a:p>
          <a:p>
            <a:pPr marL="0" indent="0">
              <a:spcBef>
                <a:spcPts val="600"/>
              </a:spcBef>
              <a:buNone/>
            </a:pP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xmlns="" val="1736129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4647" y="941696"/>
            <a:ext cx="7236147" cy="98263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ru-RU" sz="5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50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</a:t>
            </a:r>
            <a:r>
              <a:rPr lang="ru-RU" sz="5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ru-RU" sz="5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</a:t>
            </a:r>
            <a:r>
              <a:rPr lang="ru-RU" sz="5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</a:t>
            </a:r>
            <a:r>
              <a:rPr lang="ru-RU" sz="5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</a:t>
            </a:r>
            <a:r>
              <a:rPr lang="ru-RU" sz="5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 </a:t>
            </a:r>
            <a:r>
              <a:rPr lang="ru-RU" sz="5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50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ru-RU" sz="5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</a:t>
            </a:r>
            <a:r>
              <a:rPr lang="ru-RU" sz="5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  <a:r>
              <a:rPr lang="ru-RU" sz="5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50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</a:t>
            </a:r>
            <a:r>
              <a:rPr lang="ru-RU" sz="5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</a:t>
            </a:r>
            <a:r>
              <a:rPr lang="ru-RU" sz="50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ru-RU" sz="5000" b="1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ru-RU" sz="5000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r>
              <a:rPr lang="ru-RU" sz="5000" b="1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ru-RU" sz="5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user\Desktop\minecraft\images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20033" y="2654488"/>
            <a:ext cx="3866068" cy="3214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minecraft\imag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77268" y="2654489"/>
            <a:ext cx="2916356" cy="3214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65751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96</TotalTime>
  <Words>141</Words>
  <Application>Microsoft Office PowerPoint</Application>
  <PresentationFormat>Лист A4 (210x297 мм)</PresentationFormat>
  <Paragraphs>12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Тема2</vt:lpstr>
      <vt:lpstr>Доклад на тему «Хомяк обыкновенный».</vt:lpstr>
      <vt:lpstr>Хомяк обыкновенный.</vt:lpstr>
      <vt:lpstr>Распространение и внешний вид.</vt:lpstr>
      <vt:lpstr>Слайд 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Viper</dc:creator>
  <cp:lastModifiedBy>adm</cp:lastModifiedBy>
  <cp:revision>16</cp:revision>
  <dcterms:created xsi:type="dcterms:W3CDTF">2015-11-16T13:50:52Z</dcterms:created>
  <dcterms:modified xsi:type="dcterms:W3CDTF">2016-03-22T11:31:12Z</dcterms:modified>
</cp:coreProperties>
</file>