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CCAB9E1-E793-4EC0-AB34-4CAD0A926F1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9"/>
            <p14:sldId id="270"/>
            <p14:sldId id="272"/>
            <p14:sldId id="271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DCEA4-C814-477B-AA0C-FF3EBDA07460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E7A5A-3391-4143-B8CC-FA6C33B3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47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E7A5A-3391-4143-B8CC-FA6C33B35E0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485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jpe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1.jpeg"/><Relationship Id="rId5" Type="http://schemas.openxmlformats.org/officeDocument/2006/relationships/image" Target="../media/image3.jpe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Elena\Desktop\цветы для уст.счета\c78bdde407b86bdce402b9ad1bd71a7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097" y="0"/>
            <a:ext cx="3035829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Elena\Desktop\цветы для уст.счета\imgpreviewCAYGSIQ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112"/>
            <a:ext cx="2912017" cy="243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836712"/>
            <a:ext cx="6400800" cy="1295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Г</a:t>
            </a:r>
            <a:r>
              <a:rPr lang="ru-RU" dirty="0" smtClean="0"/>
              <a:t>лавные принципы обратной связи: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768752" cy="762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           </a:t>
            </a:r>
            <a:r>
              <a:rPr lang="ru-RU" sz="4000" dirty="0" smtClean="0">
                <a:solidFill>
                  <a:srgbClr val="FF0000"/>
                </a:solidFill>
              </a:rPr>
              <a:t>1)  Резюме. </a:t>
            </a:r>
          </a:p>
          <a:p>
            <a:pPr marL="342900" indent="-342900">
              <a:buFontTx/>
              <a:buChar char="-"/>
            </a:pPr>
            <a:r>
              <a:rPr lang="ru-RU" sz="1800" dirty="0" smtClean="0"/>
              <a:t> </a:t>
            </a:r>
            <a:r>
              <a:rPr lang="ru-RU" sz="2800" dirty="0" smtClean="0"/>
              <a:t>(проверка знаний по  ФГОС НОО второго поколения)</a:t>
            </a:r>
          </a:p>
          <a:p>
            <a:pPr marL="342900" indent="-342900">
              <a:buFontTx/>
              <a:buChar char="-"/>
            </a:pPr>
            <a:endParaRPr lang="ru-RU" sz="2800" dirty="0"/>
          </a:p>
          <a:p>
            <a:r>
              <a:rPr lang="ru-RU" sz="2400" dirty="0" smtClean="0"/>
              <a:t>          </a:t>
            </a:r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          </a:t>
            </a:r>
            <a:r>
              <a:rPr lang="ru-RU" sz="2400" dirty="0" smtClean="0"/>
              <a:t>        Автор </a:t>
            </a:r>
            <a:r>
              <a:rPr lang="ru-RU" sz="2400" dirty="0" smtClean="0"/>
              <a:t>: </a:t>
            </a:r>
            <a:r>
              <a:rPr lang="ru-RU" sz="2400" dirty="0" err="1" smtClean="0"/>
              <a:t>Брынёва</a:t>
            </a:r>
            <a:r>
              <a:rPr lang="ru-RU" sz="2400" dirty="0" smtClean="0"/>
              <a:t> Елена Ивановна</a:t>
            </a:r>
            <a:endParaRPr lang="ru-RU" sz="2400" dirty="0"/>
          </a:p>
        </p:txBody>
      </p:sp>
      <p:pic>
        <p:nvPicPr>
          <p:cNvPr id="1028" name="Picture 4" descr="C:\Users\Elena\Desktop\цветы для уст.счета\imgpreviewCA06U3S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640" y="3660824"/>
            <a:ext cx="2790307" cy="185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701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dirty="0"/>
              <a:t>Карточка №9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4896544"/>
          </a:xfrm>
        </p:spPr>
        <p:txBody>
          <a:bodyPr/>
          <a:lstStyle/>
          <a:p>
            <a:r>
              <a:rPr lang="ru-RU" sz="2800" dirty="0" smtClean="0">
                <a:solidFill>
                  <a:srgbClr val="FF0066"/>
                </a:solidFill>
              </a:rPr>
              <a:t>Где </a:t>
            </a:r>
            <a:r>
              <a:rPr lang="ru-RU" sz="2800" dirty="0">
                <a:solidFill>
                  <a:srgbClr val="FF0066"/>
                </a:solidFill>
              </a:rPr>
              <a:t>отражается содержание внеурочной деятельности</a:t>
            </a:r>
            <a:r>
              <a:rPr lang="ru-RU" sz="2800" dirty="0" smtClean="0">
                <a:solidFill>
                  <a:srgbClr val="FF0066"/>
                </a:solidFill>
              </a:rPr>
              <a:t>?</a:t>
            </a:r>
          </a:p>
          <a:p>
            <a:endParaRPr lang="ru-RU" sz="2800" dirty="0">
              <a:solidFill>
                <a:srgbClr val="FF0066"/>
              </a:solidFill>
            </a:endParaRPr>
          </a:p>
          <a:p>
            <a:r>
              <a:rPr lang="ru-RU" sz="2400" dirty="0"/>
              <a:t>   а) в ФГОС НОО;</a:t>
            </a:r>
          </a:p>
          <a:p>
            <a:r>
              <a:rPr lang="ru-RU" sz="2400" dirty="0"/>
              <a:t>   б) в Уставе образовательного учреждения;</a:t>
            </a:r>
          </a:p>
          <a:p>
            <a:r>
              <a:rPr lang="ru-RU" sz="2400" dirty="0"/>
              <a:t>   в) в Федеральной образовательной программе ;</a:t>
            </a:r>
          </a:p>
          <a:p>
            <a:r>
              <a:rPr lang="ru-RU" sz="2400" dirty="0"/>
              <a:t>   г</a:t>
            </a:r>
            <a:r>
              <a:rPr lang="ru-RU" sz="2400" dirty="0" smtClean="0"/>
              <a:t>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789040"/>
            <a:ext cx="76328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Основной образовательной программе образовательного учреждения.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65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302" y="0"/>
            <a:ext cx="7315200" cy="1154097"/>
          </a:xfrm>
        </p:spPr>
        <p:txBody>
          <a:bodyPr/>
          <a:lstStyle/>
          <a:p>
            <a:r>
              <a:rPr lang="ru-RU" dirty="0" smtClean="0"/>
              <a:t>Итоги «резюме»: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Elena\Desktop\цветы для уст.счета\imgpreviewCAYGSIQ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5341"/>
            <a:ext cx="2592288" cy="189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lena\Desktop\цветы для уст.счета\c78bdde407b86bdce402b9ad1bd71a7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379" y="3038516"/>
            <a:ext cx="2819041" cy="211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Elena\Desktop\цветы для уст.счета\imgpreviewCA06U3S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99581"/>
            <a:ext cx="2909689" cy="19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7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-315416"/>
            <a:ext cx="7315200" cy="115409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2) викторина «познай себя»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861" y="836712"/>
            <a:ext cx="7906072" cy="54006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66"/>
                </a:solidFill>
                <a:latin typeface="Comic Sans MS" pitchFamily="66" charset="0"/>
              </a:rPr>
              <a:t>  «</a:t>
            </a:r>
            <a:r>
              <a:rPr lang="ru-RU" sz="2800" dirty="0">
                <a:solidFill>
                  <a:srgbClr val="FF0066"/>
                </a:solidFill>
                <a:latin typeface="Comic Sans MS" pitchFamily="66" charset="0"/>
              </a:rPr>
              <a:t>Открытый цветок или закрытый бутон»</a:t>
            </a:r>
          </a:p>
        </p:txBody>
      </p:sp>
      <p:pic>
        <p:nvPicPr>
          <p:cNvPr id="3074" name="Picture 2" descr="C:\Users\Elena\Desktop\цветы для уст.счета\imgpreviewCAYGSIQ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997" y="1580114"/>
            <a:ext cx="22288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Elena\Desktop\цветы для уст.счета\imgpreviewCAXWSD8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357" y="1484784"/>
            <a:ext cx="23907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Elena\Desktop\цветы для уст.счета\c78bdde407b86bdce402b9ad1bd71a7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54" y="3378177"/>
            <a:ext cx="2282793" cy="171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Elena\Desktop\цветы для уст.счета\tjulpan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918" y="3311699"/>
            <a:ext cx="2118140" cy="184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Elena\Desktop\цветы для уст.счета\imgpreviewCA06U3S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01" y="5198463"/>
            <a:ext cx="2333625" cy="165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Elena\Desktop\цветы для уст.счета\imgpreviewCAZBLVQF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918" y="5269822"/>
            <a:ext cx="2125214" cy="1588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46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/>
          <a:lstStyle/>
          <a:p>
            <a:pPr fontAlgn="t">
              <a:buNone/>
            </a:pPr>
            <a:r>
              <a:rPr lang="ru-RU" sz="3600" dirty="0" smtClean="0">
                <a:solidFill>
                  <a:srgbClr val="FF0066"/>
                </a:solidFill>
              </a:rPr>
              <a:t>Девизом каких профессионалов может стать строка из песни: «Я в сотый раз опять начну сначала, начну сначала, всё начну с нуля…»?</a:t>
            </a:r>
          </a:p>
          <a:p>
            <a:pPr fontAlgn="t">
              <a:buNone/>
            </a:pPr>
            <a:r>
              <a:rPr lang="ru-RU" sz="3600" i="1" dirty="0" smtClean="0"/>
              <a:t>(Педагогов, которые </a:t>
            </a:r>
            <a:r>
              <a:rPr lang="ru-RU" sz="3600" i="1" dirty="0" smtClean="0"/>
              <a:t>принимают </a:t>
            </a:r>
            <a:r>
              <a:rPr lang="ru-RU" sz="3600" i="1" dirty="0" smtClean="0"/>
              <a:t>новый набор учеников.)</a:t>
            </a:r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700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80690"/>
          </a:xfrm>
        </p:spPr>
        <p:txBody>
          <a:bodyPr>
            <a:normAutofit/>
          </a:bodyPr>
          <a:lstStyle/>
          <a:p>
            <a:pPr fontAlgn="t">
              <a:buNone/>
            </a:pPr>
            <a:r>
              <a:rPr lang="ru-RU" sz="4000" dirty="0" smtClean="0">
                <a:solidFill>
                  <a:srgbClr val="FF0066"/>
                </a:solidFill>
              </a:rPr>
              <a:t>Какая буква, приблизившись к любому самому хорошему учителю, очень плохо на него влияет?</a:t>
            </a:r>
          </a:p>
          <a:p>
            <a:pPr fontAlgn="t">
              <a:buNone/>
            </a:pPr>
            <a:r>
              <a:rPr lang="ru-RU" sz="4000" i="1" dirty="0" smtClean="0"/>
              <a:t>(Буква </a:t>
            </a:r>
            <a:r>
              <a:rPr lang="ru-RU" sz="4000" i="1" dirty="0" smtClean="0"/>
              <a:t>«М»: учитель – </a:t>
            </a:r>
            <a:r>
              <a:rPr lang="ru-RU" sz="4000" b="1" i="1" dirty="0" smtClean="0"/>
              <a:t>м</a:t>
            </a:r>
            <a:r>
              <a:rPr lang="ru-RU" sz="4000" i="1" dirty="0" smtClean="0"/>
              <a:t>учитель</a:t>
            </a:r>
            <a:r>
              <a:rPr lang="ru-RU" sz="4000" i="1" dirty="0" smtClean="0"/>
              <a:t>.)</a:t>
            </a:r>
            <a:endParaRPr lang="ru-RU" sz="4000" dirty="0" smtClean="0"/>
          </a:p>
          <a:p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434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>
            <a:normAutofit/>
          </a:bodyPr>
          <a:lstStyle/>
          <a:p>
            <a:pPr fontAlgn="t">
              <a:buNone/>
            </a:pPr>
            <a:r>
              <a:rPr lang="ru-RU" sz="3600" dirty="0" smtClean="0">
                <a:solidFill>
                  <a:srgbClr val="FF0066"/>
                </a:solidFill>
              </a:rPr>
              <a:t>В Древнем Риме – учитель, обучавший детей азам языкознания – грамматик. Учитель чтения – литератор. Раб, сопровождавший детей в школу и из школы – педагог. А как в Древнем Риме называли учителя арифметики?</a:t>
            </a:r>
          </a:p>
          <a:p>
            <a:pPr fontAlgn="t">
              <a:buNone/>
            </a:pPr>
            <a:r>
              <a:rPr lang="ru-RU" sz="3600" b="1" i="1" dirty="0" smtClean="0"/>
              <a:t>(Калькулятор.)</a:t>
            </a:r>
            <a:endParaRPr lang="ru-RU" sz="3600" b="1" dirty="0" smtClean="0"/>
          </a:p>
          <a:p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085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380690"/>
          </a:xfrm>
        </p:spPr>
        <p:txBody>
          <a:bodyPr/>
          <a:lstStyle/>
          <a:p>
            <a:pPr fontAlgn="t">
              <a:buNone/>
            </a:pPr>
            <a:r>
              <a:rPr lang="ru-RU" sz="4400" dirty="0" smtClean="0">
                <a:solidFill>
                  <a:srgbClr val="FF0066"/>
                </a:solidFill>
              </a:rPr>
              <a:t>Каким итальянским словом, в переводе означающим «учитель», часто называют музыкантов и композиторов?</a:t>
            </a:r>
          </a:p>
          <a:p>
            <a:pPr fontAlgn="t">
              <a:buNone/>
            </a:pPr>
            <a:r>
              <a:rPr lang="ru-RU" sz="6000" i="1" dirty="0" smtClean="0"/>
              <a:t>(Маэстро.)</a:t>
            </a:r>
            <a:endParaRPr lang="ru-RU" sz="6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554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80690"/>
          </a:xfrm>
        </p:spPr>
        <p:txBody>
          <a:bodyPr/>
          <a:lstStyle/>
          <a:p>
            <a:pPr fontAlgn="t">
              <a:buNone/>
            </a:pPr>
            <a:r>
              <a:rPr lang="ru-RU" dirty="0" smtClean="0"/>
              <a:t> </a:t>
            </a:r>
            <a:r>
              <a:rPr lang="ru-RU" sz="3600" dirty="0" smtClean="0">
                <a:solidFill>
                  <a:srgbClr val="FF0066"/>
                </a:solidFill>
              </a:rPr>
              <a:t>В 1762 году учитель Джон </a:t>
            </a:r>
            <a:r>
              <a:rPr lang="ru-RU" sz="3600" dirty="0" err="1" smtClean="0">
                <a:solidFill>
                  <a:srgbClr val="FF0066"/>
                </a:solidFill>
              </a:rPr>
              <a:t>Спилсбери</a:t>
            </a:r>
            <a:r>
              <a:rPr lang="ru-RU" sz="3600" dirty="0" smtClean="0">
                <a:solidFill>
                  <a:srgbClr val="FF0066"/>
                </a:solidFill>
              </a:rPr>
              <a:t> наклеил карту Англии на картон и разрезал на кусочки. Так появилась игра, тогда предназначенная для обучения географии. Назовите эту игру, в которую теперь играет каждый ребёнок.</a:t>
            </a:r>
          </a:p>
          <a:p>
            <a:pPr fontAlgn="t">
              <a:buNone/>
            </a:pPr>
            <a:r>
              <a:rPr lang="ru-RU" sz="3600" b="1" i="1" dirty="0" smtClean="0"/>
              <a:t>(</a:t>
            </a:r>
            <a:r>
              <a:rPr lang="ru-RU" sz="3600" b="1" i="1" dirty="0" err="1" smtClean="0"/>
              <a:t>Пазлы</a:t>
            </a:r>
            <a:r>
              <a:rPr lang="ru-RU" sz="3600" b="1" i="1" dirty="0" smtClean="0"/>
              <a:t>.)</a:t>
            </a:r>
            <a:endParaRPr lang="ru-RU" sz="3600" b="1" dirty="0" smtClean="0"/>
          </a:p>
          <a:p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00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80690"/>
          </a:xfrm>
        </p:spPr>
        <p:txBody>
          <a:bodyPr/>
          <a:lstStyle/>
          <a:p>
            <a:pPr fontAlgn="t">
              <a:buNone/>
            </a:pPr>
            <a:endParaRPr lang="ru-RU" dirty="0" smtClean="0"/>
          </a:p>
          <a:p>
            <a:pPr fontAlgn="t">
              <a:buNone/>
            </a:pPr>
            <a:endParaRPr lang="ru-RU" dirty="0" smtClean="0"/>
          </a:p>
          <a:p>
            <a:pPr fontAlgn="t">
              <a:buNone/>
            </a:pPr>
            <a:r>
              <a:rPr lang="ru-RU" sz="4400" b="1" dirty="0" smtClean="0">
                <a:solidFill>
                  <a:srgbClr val="FF0066"/>
                </a:solidFill>
              </a:rPr>
              <a:t>Без чего не могут обойтись охотники, барабанщики и учителя математики?</a:t>
            </a:r>
          </a:p>
          <a:p>
            <a:pPr fontAlgn="t">
              <a:buNone/>
            </a:pPr>
            <a:r>
              <a:rPr lang="ru-RU" sz="4400" b="1" i="1" dirty="0" smtClean="0"/>
              <a:t>(Без дроби.)</a:t>
            </a:r>
            <a:endParaRPr lang="ru-RU" sz="44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233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/>
          <a:lstStyle/>
          <a:p>
            <a:pPr fontAlgn="t">
              <a:buNone/>
            </a:pPr>
            <a:r>
              <a:rPr lang="ru-RU" sz="3600" b="1" dirty="0" smtClean="0">
                <a:solidFill>
                  <a:srgbClr val="FF0066"/>
                </a:solidFill>
              </a:rPr>
              <a:t>Диктатор – это учитель… По какому предмету?</a:t>
            </a:r>
          </a:p>
          <a:p>
            <a:pPr fontAlgn="t">
              <a:buNone/>
            </a:pPr>
            <a:endParaRPr lang="ru-RU" sz="3600" b="1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fontAlgn="t">
              <a:buNone/>
            </a:pPr>
            <a:r>
              <a:rPr lang="ru-RU" sz="3600" b="1" i="1" dirty="0" smtClean="0"/>
              <a:t>(Учитель русского языка, ведь именно он диктует диктанты.)</a:t>
            </a:r>
            <a:endParaRPr lang="ru-RU" sz="36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081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0036" y="865909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карточка </a:t>
            </a:r>
            <a:r>
              <a:rPr lang="ru-RU" dirty="0" smtClean="0"/>
              <a:t>№ 1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7088832" cy="525658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FF0066"/>
                </a:solidFill>
              </a:rPr>
              <a:t>Назовите дату перехода образовательных учреждений на новый Федеральный образовательный стандарт начального общего образования</a:t>
            </a:r>
            <a:r>
              <a:rPr lang="ru-RU" sz="2800" dirty="0" smtClean="0">
                <a:solidFill>
                  <a:srgbClr val="FF0066"/>
                </a:solidFill>
              </a:rPr>
              <a:t>:</a:t>
            </a:r>
          </a:p>
          <a:p>
            <a:r>
              <a:rPr lang="ru-RU" sz="2800" dirty="0" smtClean="0">
                <a:solidFill>
                  <a:srgbClr val="FF0066"/>
                </a:solidFill>
              </a:rPr>
              <a:t>  </a:t>
            </a:r>
          </a:p>
          <a:p>
            <a:r>
              <a:rPr lang="ru-RU" sz="2400" dirty="0" smtClean="0"/>
              <a:t>б</a:t>
            </a:r>
            <a:r>
              <a:rPr lang="ru-RU" sz="2400" dirty="0"/>
              <a:t>) 1 января 2012 </a:t>
            </a:r>
            <a:r>
              <a:rPr lang="ru-RU" sz="2400" dirty="0" smtClean="0"/>
              <a:t>года;</a:t>
            </a:r>
          </a:p>
          <a:p>
            <a:r>
              <a:rPr lang="ru-RU" sz="2400" dirty="0" smtClean="0"/>
              <a:t>в</a:t>
            </a:r>
            <a:r>
              <a:rPr lang="ru-RU" sz="2400" dirty="0"/>
              <a:t>) 1 сентября 2012 года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г</a:t>
            </a:r>
            <a:r>
              <a:rPr lang="ru-RU" sz="2400" dirty="0"/>
              <a:t>) в каждом учреждении индивидуально по решению педагогического совета школы</a:t>
            </a:r>
            <a:r>
              <a:rPr lang="ru-RU" sz="2800" dirty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42402" y="3538380"/>
            <a:ext cx="37818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а</a:t>
            </a:r>
            <a:r>
              <a:rPr lang="ru-RU" sz="2400" dirty="0"/>
              <a:t>) 1 сентября 2011 года;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81519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/>
          <a:lstStyle/>
          <a:p>
            <a:pPr fontAlgn="t">
              <a:buNone/>
            </a:pPr>
            <a:r>
              <a:rPr lang="ru-RU" sz="3200" dirty="0" smtClean="0">
                <a:solidFill>
                  <a:srgbClr val="FF0066"/>
                </a:solidFill>
              </a:rPr>
              <a:t>Почему у учителей информатики хронический насморк и кашель?</a:t>
            </a:r>
          </a:p>
          <a:p>
            <a:pPr fontAlgn="t">
              <a:buNone/>
            </a:pPr>
            <a:r>
              <a:rPr lang="ru-RU" sz="3200" i="1" dirty="0" smtClean="0"/>
              <a:t>(Потому что подолгу сидят перед распахнутыми окнами операционной системы «</a:t>
            </a:r>
            <a:r>
              <a:rPr lang="ru-RU" sz="3200" i="1" dirty="0" err="1" smtClean="0"/>
              <a:t>Windows</a:t>
            </a:r>
            <a:r>
              <a:rPr lang="ru-RU" sz="3200" i="1" dirty="0" smtClean="0"/>
              <a:t>».)</a:t>
            </a:r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847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23566"/>
          </a:xfrm>
        </p:spPr>
        <p:txBody>
          <a:bodyPr>
            <a:normAutofit/>
          </a:bodyPr>
          <a:lstStyle/>
          <a:p>
            <a:pPr fontAlgn="t">
              <a:buNone/>
            </a:pPr>
            <a:r>
              <a:rPr lang="ru-RU" sz="3600" dirty="0" smtClean="0">
                <a:solidFill>
                  <a:srgbClr val="FF0066"/>
                </a:solidFill>
              </a:rPr>
              <a:t>Почему руки учителей информатики очень любят лизать кошки?</a:t>
            </a:r>
          </a:p>
          <a:p>
            <a:pPr fontAlgn="t">
              <a:buNone/>
            </a:pPr>
            <a:r>
              <a:rPr lang="ru-RU" sz="3600" b="1" i="1" dirty="0" smtClean="0"/>
              <a:t>(Потому что они у них пахнут «мышкой».)</a:t>
            </a:r>
            <a:endParaRPr lang="ru-RU" sz="3600" b="1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48404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309252"/>
          </a:xfrm>
        </p:spPr>
        <p:txBody>
          <a:bodyPr/>
          <a:lstStyle/>
          <a:p>
            <a:pPr fontAlgn="t">
              <a:buNone/>
            </a:pPr>
            <a:r>
              <a:rPr lang="ru-RU" sz="3600" b="1" dirty="0" smtClean="0">
                <a:solidFill>
                  <a:srgbClr val="FF0066"/>
                </a:solidFill>
              </a:rPr>
              <a:t>Как расшифровывается название школьной должности – завуч?</a:t>
            </a:r>
          </a:p>
          <a:p>
            <a:pPr fontAlgn="t">
              <a:buNone/>
            </a:pPr>
            <a:r>
              <a:rPr lang="ru-RU" sz="3600" b="1" dirty="0" smtClean="0"/>
              <a:t>а) Заводила учащихся;                       </a:t>
            </a:r>
          </a:p>
          <a:p>
            <a:pPr fontAlgn="t">
              <a:buNone/>
            </a:pPr>
            <a:r>
              <a:rPr lang="ru-RU" sz="3600" b="1" dirty="0" smtClean="0"/>
              <a:t> б) Заведующий учебниками;</a:t>
            </a:r>
          </a:p>
          <a:p>
            <a:pPr fontAlgn="t">
              <a:buNone/>
            </a:pPr>
            <a:r>
              <a:rPr lang="ru-RU" sz="3600" b="1" dirty="0" smtClean="0"/>
              <a:t>в) Заведующий учебной частью; </a:t>
            </a:r>
          </a:p>
          <a:p>
            <a:pPr fontAlgn="t">
              <a:buNone/>
            </a:pPr>
            <a:r>
              <a:rPr lang="ru-RU" sz="3600" b="1" dirty="0" smtClean="0"/>
              <a:t>г) Заведомо умный человек.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234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fontAlgn="t">
              <a:buNone/>
            </a:pP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FF0066"/>
                </a:solidFill>
              </a:rPr>
              <a:t>В качестве чего учитель биологии использует скелет человека?</a:t>
            </a:r>
          </a:p>
          <a:p>
            <a:pPr fontAlgn="t">
              <a:buNone/>
            </a:pPr>
            <a:endParaRPr lang="ru-RU" b="1" dirty="0" smtClean="0">
              <a:solidFill>
                <a:srgbClr val="FF0066"/>
              </a:solidFill>
            </a:endParaRPr>
          </a:p>
          <a:p>
            <a:pPr fontAlgn="t">
              <a:buNone/>
            </a:pPr>
            <a:r>
              <a:rPr lang="ru-RU" sz="2800" b="1" dirty="0" smtClean="0"/>
              <a:t>а) Как украшение класса;                  </a:t>
            </a:r>
          </a:p>
          <a:p>
            <a:pPr fontAlgn="t">
              <a:buNone/>
            </a:pPr>
            <a:r>
              <a:rPr lang="ru-RU" sz="2800" b="1" dirty="0" smtClean="0"/>
              <a:t> б) Как школьное пугало;</a:t>
            </a:r>
          </a:p>
          <a:p>
            <a:pPr fontAlgn="t">
              <a:buNone/>
            </a:pPr>
            <a:r>
              <a:rPr lang="ru-RU" sz="2800" b="1" dirty="0" smtClean="0"/>
              <a:t>в) Как учебное пособие; </a:t>
            </a:r>
          </a:p>
          <a:p>
            <a:pPr fontAlgn="t">
              <a:buNone/>
            </a:pPr>
            <a:r>
              <a:rPr lang="ru-RU" sz="2800" b="1" dirty="0" smtClean="0"/>
              <a:t>г) В качестве вешалки.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53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/>
          <a:lstStyle/>
          <a:p>
            <a:pPr fontAlgn="t">
              <a:buNone/>
            </a:pPr>
            <a:r>
              <a:rPr lang="ru-RU" sz="2800" b="1" dirty="0" smtClean="0">
                <a:solidFill>
                  <a:srgbClr val="FF0066"/>
                </a:solidFill>
              </a:rPr>
              <a:t>Вставьте пропущенное слово в афоризм Аристотеля: «Ничто так прочно не запоминают ученики, как … своих учителей».</a:t>
            </a:r>
          </a:p>
          <a:p>
            <a:pPr fontAlgn="t">
              <a:buNone/>
            </a:pPr>
            <a:r>
              <a:rPr lang="ru-RU" sz="2800" b="1" dirty="0" smtClean="0"/>
              <a:t>а) Наряды;                                            </a:t>
            </a:r>
          </a:p>
          <a:p>
            <a:pPr fontAlgn="t">
              <a:buNone/>
            </a:pPr>
            <a:r>
              <a:rPr lang="ru-RU" sz="2800" b="1" dirty="0" smtClean="0"/>
              <a:t>б) Уроки;</a:t>
            </a:r>
          </a:p>
          <a:p>
            <a:pPr fontAlgn="t">
              <a:buNone/>
            </a:pPr>
            <a:r>
              <a:rPr lang="ru-RU" sz="2800" b="1" dirty="0" smtClean="0"/>
              <a:t>в) Ошибки;                                          </a:t>
            </a:r>
          </a:p>
          <a:p>
            <a:pPr fontAlgn="t">
              <a:buNone/>
            </a:pPr>
            <a:r>
              <a:rPr lang="ru-RU" sz="2800" b="1" dirty="0" smtClean="0"/>
              <a:t>г) Улыбки.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206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Итоги викторины «познай себя»</a:t>
            </a:r>
            <a:endParaRPr lang="ru-RU" dirty="0"/>
          </a:p>
        </p:txBody>
      </p:sp>
      <p:pic>
        <p:nvPicPr>
          <p:cNvPr id="4" name="j0214098.wav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13085" y="5733256"/>
            <a:ext cx="609600" cy="609600"/>
          </a:xfrm>
        </p:spPr>
      </p:pic>
      <p:pic>
        <p:nvPicPr>
          <p:cNvPr id="4098" name="Picture 2" descr="C:\Users\Elena\Desktop\цветы для уст.счета\imgpreviewCAYGSIQV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3846"/>
            <a:ext cx="2664296" cy="194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Elena\Desktop\цветы для уст.счета\c78bdde407b86bdce402b9ad1bd71a7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18144"/>
            <a:ext cx="2884349" cy="216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Elena\Desktop\цветы для уст.счета\imgpreviewCA06U3S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915076"/>
            <a:ext cx="2693665" cy="179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54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84785"/>
            <a:ext cx="7315200" cy="4320480"/>
          </a:xfrm>
        </p:spPr>
        <p:txBody>
          <a:bodyPr/>
          <a:lstStyle/>
          <a:p>
            <a:r>
              <a:rPr lang="ru-RU" sz="2800" dirty="0" smtClean="0">
                <a:solidFill>
                  <a:srgbClr val="FF0066"/>
                </a:solidFill>
              </a:rPr>
              <a:t>Что является основной особенностью нового стандарта?</a:t>
            </a:r>
          </a:p>
          <a:p>
            <a:r>
              <a:rPr lang="ru-RU" sz="2800" dirty="0" smtClean="0"/>
              <a:t>а)</a:t>
            </a:r>
          </a:p>
          <a:p>
            <a:r>
              <a:rPr lang="ru-RU" sz="2400" dirty="0" smtClean="0"/>
              <a:t>б) информационный характер обучения;</a:t>
            </a:r>
          </a:p>
          <a:p>
            <a:r>
              <a:rPr lang="ru-RU" sz="2400" dirty="0" smtClean="0"/>
              <a:t> в) информационно-</a:t>
            </a:r>
            <a:r>
              <a:rPr lang="ru-RU" sz="2400" dirty="0" err="1" smtClean="0"/>
              <a:t>деятельностный</a:t>
            </a:r>
            <a:r>
              <a:rPr lang="ru-RU" sz="2400" dirty="0" smtClean="0"/>
              <a:t> характер обучения;</a:t>
            </a:r>
          </a:p>
          <a:p>
            <a:r>
              <a:rPr lang="ru-RU" sz="2400" dirty="0" smtClean="0"/>
              <a:t> г) проблемно - поисковый характер обучения.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87070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tx2"/>
                </a:solidFill>
              </a:rPr>
              <a:t>карточка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  <a:r>
              <a:rPr lang="ru-RU" sz="3600" dirty="0">
                <a:solidFill>
                  <a:srgbClr val="FFC000"/>
                </a:solidFill>
              </a:rPr>
              <a:t>№2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444939"/>
            <a:ext cx="5413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/>
              <a:t>деятельностный</a:t>
            </a:r>
            <a:r>
              <a:rPr lang="ru-RU" sz="2400" dirty="0" smtClean="0"/>
              <a:t> </a:t>
            </a:r>
            <a:r>
              <a:rPr lang="ru-RU" sz="2400" dirty="0"/>
              <a:t>характер обучения;</a:t>
            </a:r>
          </a:p>
        </p:txBody>
      </p:sp>
    </p:spTree>
    <p:extLst>
      <p:ext uri="{BB962C8B-B14F-4D97-AF65-F5344CB8AC3E}">
        <p14:creationId xmlns:p14="http://schemas.microsoft.com/office/powerpoint/2010/main" val="56935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315200" cy="1154097"/>
          </a:xfrm>
        </p:spPr>
        <p:txBody>
          <a:bodyPr>
            <a:noAutofit/>
          </a:bodyPr>
          <a:lstStyle/>
          <a:p>
            <a:r>
              <a:rPr lang="ru-RU" dirty="0" smtClean="0"/>
              <a:t>карточка </a:t>
            </a:r>
            <a:r>
              <a:rPr lang="ru-RU" dirty="0"/>
              <a:t>№3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340768"/>
            <a:ext cx="7315200" cy="5051695"/>
          </a:xfrm>
        </p:spPr>
        <p:txBody>
          <a:bodyPr/>
          <a:lstStyle/>
          <a:p>
            <a:pPr marL="45720" indent="0">
              <a:buNone/>
            </a:pPr>
            <a:r>
              <a:rPr lang="ru-RU" sz="2800" dirty="0" smtClean="0">
                <a:solidFill>
                  <a:srgbClr val="FF0066"/>
                </a:solidFill>
              </a:rPr>
              <a:t>Что </a:t>
            </a:r>
            <a:r>
              <a:rPr lang="ru-RU" sz="2800" dirty="0">
                <a:solidFill>
                  <a:srgbClr val="FF0066"/>
                </a:solidFill>
              </a:rPr>
              <a:t>является ядром нового стандарта</a:t>
            </a:r>
            <a:r>
              <a:rPr lang="ru-RU" sz="2800" dirty="0" smtClean="0">
                <a:solidFill>
                  <a:srgbClr val="FF0066"/>
                </a:solidFill>
              </a:rPr>
              <a:t>?</a:t>
            </a:r>
          </a:p>
          <a:p>
            <a:pPr marL="45720" indent="0">
              <a:buNone/>
            </a:pPr>
            <a:endParaRPr lang="ru-RU" sz="2800" dirty="0">
              <a:solidFill>
                <a:srgbClr val="FF0066"/>
              </a:solidFill>
            </a:endParaRPr>
          </a:p>
          <a:p>
            <a:r>
              <a:rPr lang="ru-RU" dirty="0"/>
              <a:t>   </a:t>
            </a:r>
            <a:r>
              <a:rPr lang="ru-RU" sz="2400" dirty="0"/>
              <a:t>а) достижение высоких результатов знаний программного объема;</a:t>
            </a:r>
          </a:p>
          <a:p>
            <a:r>
              <a:rPr lang="ru-RU" sz="2400" dirty="0"/>
              <a:t>   б) формирование универсальных учебных знаний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в)</a:t>
            </a: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 г</a:t>
            </a:r>
            <a:r>
              <a:rPr lang="ru-RU" sz="2400" dirty="0"/>
              <a:t>) всестороннее развитие личности ребенка.</a:t>
            </a:r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3992310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формирование </a:t>
            </a:r>
            <a:r>
              <a:rPr lang="ru-RU" sz="2400" dirty="0"/>
              <a:t>универсальных учебных достижений;</a:t>
            </a:r>
          </a:p>
        </p:txBody>
      </p:sp>
    </p:spTree>
    <p:extLst>
      <p:ext uri="{BB962C8B-B14F-4D97-AF65-F5344CB8AC3E}">
        <p14:creationId xmlns:p14="http://schemas.microsoft.com/office/powerpoint/2010/main" val="1893912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карточка </a:t>
            </a:r>
            <a:r>
              <a:rPr lang="ru-RU" sz="4400" dirty="0"/>
              <a:t>№4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52565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dirty="0" smtClean="0"/>
          </a:p>
          <a:p>
            <a:r>
              <a:rPr lang="ru-RU" sz="2800" dirty="0" smtClean="0">
                <a:solidFill>
                  <a:srgbClr val="FF0066"/>
                </a:solidFill>
              </a:rPr>
              <a:t>Какие группы требований устанавливает стандарт к результатам обучающихся?</a:t>
            </a:r>
          </a:p>
          <a:p>
            <a:endParaRPr lang="ru-RU" sz="2800" dirty="0" smtClean="0">
              <a:solidFill>
                <a:srgbClr val="FF0066"/>
              </a:solidFill>
            </a:endParaRPr>
          </a:p>
          <a:p>
            <a:r>
              <a:rPr lang="ru-RU" sz="2400" dirty="0" smtClean="0"/>
              <a:t>   а) личностные, предметные, общеобразовательные;</a:t>
            </a:r>
          </a:p>
          <a:p>
            <a:r>
              <a:rPr lang="ru-RU" sz="2400" dirty="0" smtClean="0"/>
              <a:t>   б) предметные, нравственные, идеологические, личностные;</a:t>
            </a:r>
          </a:p>
          <a:p>
            <a:r>
              <a:rPr lang="ru-RU" sz="2400" dirty="0" smtClean="0"/>
              <a:t>   в) предметные, </a:t>
            </a:r>
            <a:r>
              <a:rPr lang="ru-RU" sz="2400" dirty="0" err="1" smtClean="0"/>
              <a:t>метапредметные</a:t>
            </a:r>
            <a:r>
              <a:rPr lang="ru-RU" sz="2400" dirty="0" smtClean="0"/>
              <a:t>, идеологические;</a:t>
            </a:r>
          </a:p>
          <a:p>
            <a:r>
              <a:rPr lang="ru-RU" sz="2400" dirty="0" smtClean="0"/>
              <a:t>  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35088" y="4927749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г) личностные, предметные, </a:t>
            </a:r>
            <a:r>
              <a:rPr lang="ru-RU" sz="2400" dirty="0" err="1"/>
              <a:t>метапредметные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4599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dirty="0"/>
              <a:t>Карточка №5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7315200" cy="3539527"/>
          </a:xfrm>
        </p:spPr>
        <p:txBody>
          <a:bodyPr/>
          <a:lstStyle/>
          <a:p>
            <a:r>
              <a:rPr lang="ru-RU" sz="2800" dirty="0" smtClean="0">
                <a:solidFill>
                  <a:srgbClr val="FF0066"/>
                </a:solidFill>
              </a:rPr>
              <a:t>Какой </a:t>
            </a:r>
            <a:r>
              <a:rPr lang="ru-RU" sz="2800" dirty="0">
                <a:solidFill>
                  <a:srgbClr val="FF0066"/>
                </a:solidFill>
              </a:rPr>
              <a:t>метод широко применяется в новом стандарте образования</a:t>
            </a:r>
            <a:r>
              <a:rPr lang="ru-RU" sz="2800" dirty="0" smtClean="0">
                <a:solidFill>
                  <a:srgbClr val="FF0066"/>
                </a:solidFill>
              </a:rPr>
              <a:t>?</a:t>
            </a:r>
          </a:p>
          <a:p>
            <a:endParaRPr lang="ru-RU" dirty="0">
              <a:solidFill>
                <a:srgbClr val="FF0066"/>
              </a:solidFill>
            </a:endParaRPr>
          </a:p>
          <a:p>
            <a:r>
              <a:rPr lang="ru-RU" dirty="0" smtClean="0"/>
              <a:t>   </a:t>
            </a:r>
            <a:r>
              <a:rPr lang="ru-RU" sz="2400" dirty="0" smtClean="0"/>
              <a:t>а) информационный;</a:t>
            </a:r>
          </a:p>
          <a:p>
            <a:r>
              <a:rPr lang="ru-RU" sz="2400" dirty="0" smtClean="0"/>
              <a:t>   б)</a:t>
            </a:r>
            <a:endParaRPr lang="ru-RU" sz="2400" dirty="0"/>
          </a:p>
          <a:p>
            <a:r>
              <a:rPr lang="ru-RU" sz="2400" dirty="0" smtClean="0"/>
              <a:t>   в) частично- поисковый;</a:t>
            </a:r>
          </a:p>
          <a:p>
            <a:r>
              <a:rPr lang="ru-RU" sz="2400" dirty="0" smtClean="0"/>
              <a:t>   </a:t>
            </a:r>
            <a:r>
              <a:rPr lang="ru-RU" sz="2400" dirty="0"/>
              <a:t>г) </a:t>
            </a:r>
            <a:r>
              <a:rPr lang="ru-RU" sz="2400" dirty="0" err="1"/>
              <a:t>здоровьесберегающий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790945"/>
            <a:ext cx="2026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2400" dirty="0" smtClean="0"/>
              <a:t> </a:t>
            </a:r>
            <a:r>
              <a:rPr lang="ru-RU" sz="2400" dirty="0"/>
              <a:t>проектный</a:t>
            </a:r>
            <a:r>
              <a:rPr lang="ru-RU" sz="2400" dirty="0" smtClean="0"/>
              <a:t>;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349330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dirty="0"/>
              <a:t>Карточка №6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7315200" cy="52565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dirty="0"/>
          </a:p>
          <a:p>
            <a:r>
              <a:rPr lang="ru-RU" sz="2800" dirty="0">
                <a:solidFill>
                  <a:srgbClr val="FF0066"/>
                </a:solidFill>
              </a:rPr>
              <a:t>Что понимают под </a:t>
            </a:r>
            <a:r>
              <a:rPr lang="ru-RU" sz="2800" dirty="0" smtClean="0">
                <a:solidFill>
                  <a:srgbClr val="FF0066"/>
                </a:solidFill>
              </a:rPr>
              <a:t>УУД?</a:t>
            </a:r>
            <a:endParaRPr lang="ru-RU" sz="2800" dirty="0">
              <a:solidFill>
                <a:srgbClr val="FF0066"/>
              </a:solidFill>
            </a:endParaRPr>
          </a:p>
          <a:p>
            <a:r>
              <a:rPr lang="ru-RU" dirty="0" smtClean="0"/>
              <a:t>   </a:t>
            </a:r>
            <a:r>
              <a:rPr lang="ru-RU" sz="2400" dirty="0"/>
              <a:t>а)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б) </a:t>
            </a:r>
            <a:r>
              <a:rPr lang="ru-RU" sz="2400" dirty="0"/>
              <a:t>комплексные знания, </a:t>
            </a:r>
            <a:r>
              <a:rPr lang="ru-RU" sz="2400" dirty="0" err="1"/>
              <a:t>метапредметные</a:t>
            </a:r>
            <a:r>
              <a:rPr lang="ru-RU" sz="2400" dirty="0"/>
              <a:t> </a:t>
            </a:r>
            <a:r>
              <a:rPr lang="ru-RU" sz="2400" dirty="0" smtClean="0"/>
              <a:t>     действия</a:t>
            </a:r>
            <a:r>
              <a:rPr lang="ru-RU" sz="2400" dirty="0"/>
              <a:t>, универсальные умения;</a:t>
            </a:r>
          </a:p>
          <a:p>
            <a:r>
              <a:rPr lang="ru-RU" sz="2400" dirty="0"/>
              <a:t>   в) универсальные действия, </a:t>
            </a:r>
            <a:r>
              <a:rPr lang="ru-RU" sz="2400" dirty="0" err="1"/>
              <a:t>общеучебные</a:t>
            </a:r>
            <a:r>
              <a:rPr lang="ru-RU" sz="2400" dirty="0"/>
              <a:t> знания, </a:t>
            </a:r>
            <a:r>
              <a:rPr lang="ru-RU" sz="2400" dirty="0" err="1"/>
              <a:t>надпредметные</a:t>
            </a:r>
            <a:r>
              <a:rPr lang="ru-RU" sz="2400" dirty="0"/>
              <a:t> взаимоотношения;</a:t>
            </a:r>
          </a:p>
          <a:p>
            <a:r>
              <a:rPr lang="ru-RU" sz="2400" dirty="0"/>
              <a:t>   г) комплексные знания, умения, навыки.</a:t>
            </a:r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276872"/>
            <a:ext cx="72728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общеучебные</a:t>
            </a:r>
            <a:r>
              <a:rPr lang="ru-RU" sz="2400" dirty="0" smtClean="0"/>
              <a:t> </a:t>
            </a:r>
            <a:r>
              <a:rPr lang="ru-RU" sz="2400" dirty="0"/>
              <a:t>умения, общие способы действия, </a:t>
            </a:r>
            <a:r>
              <a:rPr lang="ru-RU" sz="2400" dirty="0" err="1"/>
              <a:t>надпредметные</a:t>
            </a:r>
            <a:r>
              <a:rPr lang="ru-RU" sz="2400" dirty="0"/>
              <a:t> действия;</a:t>
            </a:r>
          </a:p>
        </p:txBody>
      </p:sp>
    </p:spTree>
    <p:extLst>
      <p:ext uri="{BB962C8B-B14F-4D97-AF65-F5344CB8AC3E}">
        <p14:creationId xmlns:p14="http://schemas.microsoft.com/office/powerpoint/2010/main" val="2545175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dirty="0"/>
              <a:t>Карточка №7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5"/>
            <a:ext cx="7834064" cy="5184616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FF0066"/>
                </a:solidFill>
              </a:rPr>
              <a:t>Что </a:t>
            </a:r>
            <a:r>
              <a:rPr lang="ru-RU" sz="2800" dirty="0">
                <a:solidFill>
                  <a:srgbClr val="FF0066"/>
                </a:solidFill>
              </a:rPr>
              <a:t>является важным элементом формирования УУД обучающихся на ступени начального общего образования</a:t>
            </a:r>
            <a:r>
              <a:rPr lang="ru-RU" sz="2800" dirty="0" smtClean="0">
                <a:solidFill>
                  <a:srgbClr val="FF0066"/>
                </a:solidFill>
              </a:rPr>
              <a:t>?</a:t>
            </a:r>
          </a:p>
          <a:p>
            <a:endParaRPr lang="ru-RU" sz="2800" dirty="0">
              <a:solidFill>
                <a:srgbClr val="FF0066"/>
              </a:solidFill>
            </a:endParaRPr>
          </a:p>
          <a:p>
            <a:r>
              <a:rPr lang="ru-RU" dirty="0"/>
              <a:t> </a:t>
            </a:r>
            <a:r>
              <a:rPr lang="ru-RU" sz="2400" dirty="0" smtClean="0"/>
              <a:t>а</a:t>
            </a:r>
            <a:r>
              <a:rPr lang="ru-RU" sz="2400" dirty="0"/>
              <a:t>) углубление знаний школьной программы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 smtClean="0"/>
              <a:t>б)</a:t>
            </a:r>
          </a:p>
          <a:p>
            <a:endParaRPr lang="ru-RU" sz="2400" dirty="0"/>
          </a:p>
          <a:p>
            <a:r>
              <a:rPr lang="ru-RU" sz="2400" dirty="0" smtClean="0"/>
              <a:t> в</a:t>
            </a:r>
            <a:r>
              <a:rPr lang="ru-RU" sz="2400" dirty="0"/>
              <a:t>) </a:t>
            </a:r>
            <a:r>
              <a:rPr lang="ru-RU" sz="2400" dirty="0" err="1"/>
              <a:t>универсиализация</a:t>
            </a:r>
            <a:r>
              <a:rPr lang="ru-RU" sz="2400" dirty="0"/>
              <a:t> знаний, умений и навыков;</a:t>
            </a:r>
          </a:p>
          <a:p>
            <a:r>
              <a:rPr lang="ru-RU" sz="2400" dirty="0"/>
              <a:t>   г) умение готовить проекты разной направленности.</a:t>
            </a:r>
          </a:p>
          <a:p>
            <a:endParaRPr lang="ru-RU" sz="2400" dirty="0"/>
          </a:p>
          <a:p>
            <a:pPr marL="45720" indent="0">
              <a:buNone/>
            </a:pPr>
            <a:r>
              <a:rPr lang="ru-RU" sz="2400" dirty="0" smtClean="0"/>
              <a:t>   </a:t>
            </a:r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0829" y="3212053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формирование ИКТ- компетентности обучающихся;</a:t>
            </a:r>
          </a:p>
        </p:txBody>
      </p:sp>
    </p:spTree>
    <p:extLst>
      <p:ext uri="{BB962C8B-B14F-4D97-AF65-F5344CB8AC3E}">
        <p14:creationId xmlns:p14="http://schemas.microsoft.com/office/powerpoint/2010/main" val="3667391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dirty="0"/>
              <a:t>Карточка №8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7834064" cy="5328633"/>
          </a:xfrm>
        </p:spPr>
        <p:txBody>
          <a:bodyPr/>
          <a:lstStyle/>
          <a:p>
            <a:r>
              <a:rPr lang="ru-RU" sz="2800" dirty="0" smtClean="0">
                <a:solidFill>
                  <a:srgbClr val="FF0066"/>
                </a:solidFill>
              </a:rPr>
              <a:t>Что </a:t>
            </a:r>
            <a:r>
              <a:rPr lang="ru-RU" sz="2800" dirty="0">
                <a:solidFill>
                  <a:srgbClr val="FF0066"/>
                </a:solidFill>
              </a:rPr>
              <a:t>такое внеурочная деятельность?</a:t>
            </a:r>
          </a:p>
          <a:p>
            <a:r>
              <a:rPr lang="ru-RU" sz="2400" dirty="0"/>
              <a:t>а) деятельность педагога и учащихся, направленная на развитие личности обучающихся;</a:t>
            </a:r>
          </a:p>
          <a:p>
            <a:r>
              <a:rPr lang="ru-RU" sz="2400" dirty="0" smtClean="0"/>
              <a:t>б</a:t>
            </a:r>
            <a:r>
              <a:rPr lang="ru-RU" sz="2400" dirty="0"/>
              <a:t>) 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в</a:t>
            </a:r>
            <a:r>
              <a:rPr lang="ru-RU" sz="2400" dirty="0"/>
              <a:t>) коррекционная работа педагогов и учащихся;</a:t>
            </a:r>
          </a:p>
          <a:p>
            <a:r>
              <a:rPr lang="ru-RU" sz="2400" dirty="0"/>
              <a:t>г) посещение обучающимися секций, кружков, студий за пределами образовательного учреждения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348880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деятельность членов педагогического коллектива ( учителей, психолога, логопеда и т.д. ) по развитию </a:t>
            </a:r>
            <a:r>
              <a:rPr lang="ru-RU" sz="2400" dirty="0" smtClean="0"/>
              <a:t>личности  </a:t>
            </a:r>
            <a:r>
              <a:rPr lang="ru-RU" sz="2400" dirty="0"/>
              <a:t>обучающихся;</a:t>
            </a:r>
          </a:p>
        </p:txBody>
      </p:sp>
    </p:spTree>
    <p:extLst>
      <p:ext uri="{BB962C8B-B14F-4D97-AF65-F5344CB8AC3E}">
        <p14:creationId xmlns:p14="http://schemas.microsoft.com/office/powerpoint/2010/main" val="1927434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95</TotalTime>
  <Words>727</Words>
  <Application>Microsoft Office PowerPoint</Application>
  <PresentationFormat>Экран (4:3)</PresentationFormat>
  <Paragraphs>127</Paragraphs>
  <Slides>25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Перспектива</vt:lpstr>
      <vt:lpstr>            Главные принципы обратной связи:</vt:lpstr>
      <vt:lpstr>          карточка № 1  </vt:lpstr>
      <vt:lpstr>Презентация PowerPoint</vt:lpstr>
      <vt:lpstr>карточка №3 </vt:lpstr>
      <vt:lpstr>карточка №4 </vt:lpstr>
      <vt:lpstr>Карточка №5 </vt:lpstr>
      <vt:lpstr>Карточка №6 </vt:lpstr>
      <vt:lpstr>Карточка №7 </vt:lpstr>
      <vt:lpstr>Карточка №8 </vt:lpstr>
      <vt:lpstr>Карточка №9 </vt:lpstr>
      <vt:lpstr>Итоги «резюме»:</vt:lpstr>
      <vt:lpstr>2) викторина «познай себя»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 викторины «познай себя»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главные принципы обратной связи</dc:title>
  <dc:creator>Elena</dc:creator>
  <cp:lastModifiedBy>Elena</cp:lastModifiedBy>
  <cp:revision>12</cp:revision>
  <dcterms:created xsi:type="dcterms:W3CDTF">2016-01-23T14:40:18Z</dcterms:created>
  <dcterms:modified xsi:type="dcterms:W3CDTF">2016-01-23T16:28:31Z</dcterms:modified>
</cp:coreProperties>
</file>