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A0274-EDB8-436E-9DB2-89EED15C9DD6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85E56-4EAC-46CB-9BB5-6E9A8D2D7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85E56-4EAC-46CB-9BB5-6E9A8D2D763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FC38-7042-41BD-9056-431C14A34703}" type="datetimeFigureOut">
              <a:rPr lang="ru-RU" smtClean="0"/>
              <a:pPr/>
              <a:t>05.02.2016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C0FB-1621-4B3A-A614-3EF1195112B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FC38-7042-41BD-9056-431C14A34703}" type="datetimeFigureOut">
              <a:rPr lang="ru-RU" smtClean="0"/>
              <a:pPr/>
              <a:t>05.02.2016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C0FB-1621-4B3A-A614-3EF1195112B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FC38-7042-41BD-9056-431C14A34703}" type="datetimeFigureOut">
              <a:rPr lang="ru-RU" smtClean="0"/>
              <a:pPr/>
              <a:t>05.02.2016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C0FB-1621-4B3A-A614-3EF1195112B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FC38-7042-41BD-9056-431C14A34703}" type="datetimeFigureOut">
              <a:rPr lang="ru-RU" smtClean="0"/>
              <a:pPr/>
              <a:t>05.02.2016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C0FB-1621-4B3A-A614-3EF1195112B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FC38-7042-41BD-9056-431C14A34703}" type="datetimeFigureOut">
              <a:rPr lang="ru-RU" smtClean="0"/>
              <a:pPr/>
              <a:t>05.02.2016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C0FB-1621-4B3A-A614-3EF1195112B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FC38-7042-41BD-9056-431C14A34703}" type="datetimeFigureOut">
              <a:rPr lang="ru-RU" smtClean="0"/>
              <a:pPr/>
              <a:t>05.02.2016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C0FB-1621-4B3A-A614-3EF1195112B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FC38-7042-41BD-9056-431C14A34703}" type="datetimeFigureOut">
              <a:rPr lang="ru-RU" smtClean="0"/>
              <a:pPr/>
              <a:t>05.02.2016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C0FB-1621-4B3A-A614-3EF1195112B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FC38-7042-41BD-9056-431C14A34703}" type="datetimeFigureOut">
              <a:rPr lang="ru-RU" smtClean="0"/>
              <a:pPr/>
              <a:t>05.02.2016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C0FB-1621-4B3A-A614-3EF1195112B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FC38-7042-41BD-9056-431C14A34703}" type="datetimeFigureOut">
              <a:rPr lang="ru-RU" smtClean="0"/>
              <a:pPr/>
              <a:t>05.02.2016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C0FB-1621-4B3A-A614-3EF1195112B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FC38-7042-41BD-9056-431C14A34703}" type="datetimeFigureOut">
              <a:rPr lang="ru-RU" smtClean="0"/>
              <a:pPr/>
              <a:t>05.02.2016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C0FB-1621-4B3A-A614-3EF1195112B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FC38-7042-41BD-9056-431C14A34703}" type="datetimeFigureOut">
              <a:rPr lang="ru-RU" smtClean="0"/>
              <a:pPr/>
              <a:t>05.02.2016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C0FB-1621-4B3A-A614-3EF1195112B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0FC38-7042-41BD-9056-431C14A34703}" type="datetimeFigureOut">
              <a:rPr lang="ru-RU" smtClean="0"/>
              <a:pPr/>
              <a:t>05.02.2016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0C0FB-1621-4B3A-A614-3EF1195112B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165618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ПОДВИЖНЫЕ ИГРЫ – «ПРЫГАЛКИ»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И ИХ РАЗНОВИДНОСТИ</a:t>
            </a:r>
            <a:r>
              <a:rPr lang="ru-RU" sz="2400" dirty="0" smtClean="0"/>
              <a:t>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Вадим\Desktop\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44824"/>
            <a:ext cx="4300736" cy="3225551"/>
          </a:xfrm>
          <a:prstGeom prst="rect">
            <a:avLst/>
          </a:prstGeom>
          <a:noFill/>
        </p:spPr>
      </p:pic>
      <p:pic>
        <p:nvPicPr>
          <p:cNvPr id="5123" name="Picture 3" descr="C:\Users\Вадим\Desktop\93dc7da36103a9b9dfa53b0f512e49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1916832"/>
            <a:ext cx="4901431" cy="3676073"/>
          </a:xfrm>
          <a:prstGeom prst="rect">
            <a:avLst/>
          </a:prstGeom>
          <a:noFill/>
        </p:spPr>
      </p:pic>
      <p:pic>
        <p:nvPicPr>
          <p:cNvPr id="5124" name="Picture 4" descr="C:\Users\Вадим\Desktop\2de0dcbbcf997fa7900aa77e39ad83f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4149080"/>
            <a:ext cx="2189237" cy="24480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93296"/>
          </a:xfrm>
        </p:spPr>
        <p:txBody>
          <a:bodyPr>
            <a:normAutofit fontScale="40000" lnSpcReduction="20000"/>
          </a:bodyPr>
          <a:lstStyle/>
          <a:p>
            <a:r>
              <a:rPr lang="ru-RU" sz="9600" b="1" dirty="0"/>
              <a:t> </a:t>
            </a:r>
            <a:r>
              <a:rPr lang="ru-RU" sz="9600" dirty="0" smtClean="0"/>
              <a:t> УСЛОЖНЕНИЕ</a:t>
            </a:r>
            <a:r>
              <a:rPr lang="ru-RU" sz="9600" b="1" dirty="0" smtClean="0"/>
              <a:t> </a:t>
            </a:r>
            <a:r>
              <a:rPr lang="ru-RU" sz="9600" dirty="0"/>
              <a:t>(эстафета</a:t>
            </a:r>
            <a:r>
              <a:rPr lang="ru-RU" sz="9600" dirty="0" smtClean="0"/>
              <a:t>):</a:t>
            </a:r>
          </a:p>
          <a:p>
            <a:pPr>
              <a:buNone/>
            </a:pPr>
            <a:r>
              <a:rPr lang="ru-RU" sz="8000" dirty="0" smtClean="0"/>
              <a:t>   </a:t>
            </a:r>
            <a:r>
              <a:rPr lang="ru-RU" sz="6200" dirty="0"/>
              <a:t>Участвуют одновременно 2–4 команды, каждая из которых выстраивается с одной стороны «шарика» напротив определенной геометрической фигуры. По сигналу ведущего первые участники команд начинают передвигаться прыжками на одной или двух ногах с мячом между коленями по «фигурам» от цифры «1» до цифры «5» по порядку номеров. </a:t>
            </a:r>
            <a:endParaRPr lang="ru-RU" sz="6200" dirty="0" smtClean="0"/>
          </a:p>
          <a:p>
            <a:pPr>
              <a:buNone/>
            </a:pPr>
            <a:r>
              <a:rPr lang="ru-RU" sz="6200" dirty="0"/>
              <a:t> </a:t>
            </a:r>
            <a:r>
              <a:rPr lang="ru-RU" sz="6200" dirty="0" smtClean="0"/>
              <a:t>  Выполнив </a:t>
            </a:r>
            <a:r>
              <a:rPr lang="ru-RU" sz="6200" dirty="0"/>
              <a:t>задание, они выпрыгивают из «шарика» с противоположной стороны, в то время как в соревнование включаются следующие участники команды, и т.д. Закончив эстафету, команды выстраиваются на противоположной стороне «шарика». Эстафета повторяется, выполняются прыжки в обратном порядке.</a:t>
            </a:r>
          </a:p>
          <a:p>
            <a:pPr>
              <a:buNone/>
            </a:pPr>
            <a:r>
              <a:rPr lang="ru-RU" sz="8000" b="1" dirty="0" smtClean="0"/>
              <a:t>   </a:t>
            </a:r>
            <a:endParaRPr lang="ru-RU" sz="80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«БОЖЬЯ КОРОВКА»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3_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988840"/>
            <a:ext cx="3888432" cy="381642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652934"/>
          </a:xfrm>
        </p:spPr>
        <p:txBody>
          <a:bodyPr>
            <a:noAutofit/>
          </a:bodyPr>
          <a:lstStyle/>
          <a:p>
            <a:r>
              <a:rPr lang="ru-RU" sz="2800" u="sng" dirty="0" smtClean="0"/>
              <a:t>Правила:</a:t>
            </a:r>
            <a:br>
              <a:rPr lang="ru-RU" sz="2800" u="sng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/>
              <a:t>На крыльях «божьей коровки» нарисованы  </a:t>
            </a:r>
            <a:r>
              <a:rPr lang="ru-RU" sz="2400" dirty="0" smtClean="0"/>
              <a:t>геометрические фигуры с цифрами разного цвета .  </a:t>
            </a:r>
            <a:r>
              <a:rPr lang="ru-RU" sz="2400" dirty="0"/>
              <a:t>Количество участников не ограничено. Задания </a:t>
            </a:r>
            <a:r>
              <a:rPr lang="ru-RU" sz="2400" dirty="0" smtClean="0"/>
              <a:t> </a:t>
            </a:r>
            <a:r>
              <a:rPr lang="ru-RU" sz="2400" dirty="0"/>
              <a:t>можно выполнять индивидуально и подгруппой детей, фронтально и </a:t>
            </a:r>
            <a:r>
              <a:rPr lang="ru-RU" sz="2400" dirty="0" err="1"/>
              <a:t>поточно</a:t>
            </a:r>
            <a:r>
              <a:rPr lang="ru-RU" sz="2400" dirty="0"/>
              <a:t>, в форме упражнений и эстафет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Кто </a:t>
            </a:r>
            <a:r>
              <a:rPr lang="ru-RU" b="1" dirty="0"/>
              <a:t>быстрее (с мячом между коленями)?» </a:t>
            </a:r>
            <a:r>
              <a:rPr lang="ru-RU" dirty="0"/>
              <a:t>(эстафета). Дети делятся на две команды и располагаются с одной стороны «божьей коровки» около каждого ее крыла. По сигналу первые участники начинают прыжки с мячом между коленями по порядку номеров. Выполнив задание, они обегают «божью коровку» сбоку и передают мяч следующему участнику своей команды, встав в ее конец. Эстафета заканчивается, когда все ребята выполнят задание.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«</a:t>
            </a:r>
            <a:r>
              <a:rPr lang="ru-RU" b="1" dirty="0"/>
              <a:t>Донеси и не урони» </a:t>
            </a:r>
            <a:r>
              <a:rPr lang="ru-RU" dirty="0"/>
              <a:t>(эстафета). Команды передвигаются по «цифрам» по порядку номеров, стараясь удержать мешочек на голове.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«</a:t>
            </a:r>
            <a:r>
              <a:rPr lang="ru-RU" b="1" dirty="0"/>
              <a:t>Баскетболисты». </a:t>
            </a:r>
            <a:endParaRPr lang="ru-RU" dirty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/>
              <a:t>Дети передвигаются по </a:t>
            </a:r>
            <a:r>
              <a:rPr lang="ru-RU" dirty="0" smtClean="0"/>
              <a:t>цифрам,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- </a:t>
            </a:r>
            <a:r>
              <a:rPr lang="ru-RU" dirty="0"/>
              <a:t>одновременно выполняя ведение мяча.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- </a:t>
            </a:r>
            <a:r>
              <a:rPr lang="ru-RU" dirty="0"/>
              <a:t>в</a:t>
            </a:r>
            <a:r>
              <a:rPr lang="ru-RU" dirty="0" smtClean="0"/>
              <a:t>едение </a:t>
            </a:r>
            <a:r>
              <a:rPr lang="ru-RU" dirty="0"/>
              <a:t>мяча «змейкой» между цифрами.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Цифры,Цвета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3074" name="Picture 2" descr="C:\Users\Вадим\Desktop\Number-2-Sign-K-630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492896"/>
            <a:ext cx="1089078" cy="1089078"/>
          </a:xfrm>
          <a:prstGeom prst="rect">
            <a:avLst/>
          </a:prstGeom>
          <a:noFill/>
        </p:spPr>
      </p:pic>
      <p:pic>
        <p:nvPicPr>
          <p:cNvPr id="3075" name="Picture 3" descr="C:\Users\Вадим\Desktop\10szcotonebl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412776"/>
            <a:ext cx="835130" cy="835130"/>
          </a:xfrm>
          <a:prstGeom prst="rect">
            <a:avLst/>
          </a:prstGeom>
          <a:noFill/>
        </p:spPr>
      </p:pic>
      <p:pic>
        <p:nvPicPr>
          <p:cNvPr id="3076" name="Picture 4" descr="C:\Users\Вадим\Desktop\thre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3645024"/>
            <a:ext cx="913997" cy="686031"/>
          </a:xfrm>
          <a:prstGeom prst="rect">
            <a:avLst/>
          </a:prstGeom>
          <a:noFill/>
        </p:spPr>
      </p:pic>
      <p:pic>
        <p:nvPicPr>
          <p:cNvPr id="7" name="Picture 4" descr="C:\Users\Вадим\Desktop\three1.jp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6177061"/>
            <a:ext cx="907919" cy="680939"/>
          </a:xfrm>
          <a:prstGeom prst="rect">
            <a:avLst/>
          </a:prstGeom>
          <a:noFill/>
        </p:spPr>
      </p:pic>
      <p:pic>
        <p:nvPicPr>
          <p:cNvPr id="8" name="Picture 4" descr="C:\Users\Вадим\Desktop\thre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1844824"/>
            <a:ext cx="914221" cy="686199"/>
          </a:xfrm>
          <a:prstGeom prst="rect">
            <a:avLst/>
          </a:prstGeom>
          <a:noFill/>
        </p:spPr>
      </p:pic>
      <p:pic>
        <p:nvPicPr>
          <p:cNvPr id="3077" name="Picture 5" descr="C:\Users\Вадим\Desktop\thumb_COLOURBOX381956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1680" y="5301208"/>
            <a:ext cx="758701" cy="758701"/>
          </a:xfrm>
          <a:prstGeom prst="rect">
            <a:avLst/>
          </a:prstGeom>
          <a:noFill/>
        </p:spPr>
      </p:pic>
      <p:pic>
        <p:nvPicPr>
          <p:cNvPr id="10" name="Picture 5" descr="C:\Users\Вадим\Desktop\thumb_COLOURBOX381956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176" y="5733256"/>
            <a:ext cx="830709" cy="830709"/>
          </a:xfrm>
          <a:prstGeom prst="rect">
            <a:avLst/>
          </a:prstGeom>
          <a:noFill/>
        </p:spPr>
      </p:pic>
      <p:pic>
        <p:nvPicPr>
          <p:cNvPr id="11" name="Picture 5" descr="C:\Users\Вадим\Desktop\thumb_COLOURBOX381956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5976" y="1412776"/>
            <a:ext cx="830709" cy="830709"/>
          </a:xfrm>
          <a:prstGeom prst="rect">
            <a:avLst/>
          </a:prstGeom>
          <a:noFill/>
        </p:spPr>
      </p:pic>
      <p:pic>
        <p:nvPicPr>
          <p:cNvPr id="3078" name="Picture 6" descr="C:\Users\Вадим\Desktop\iStock_000012131086Small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16216" y="4797152"/>
            <a:ext cx="829444" cy="829444"/>
          </a:xfrm>
          <a:prstGeom prst="rect">
            <a:avLst/>
          </a:prstGeom>
          <a:noFill/>
        </p:spPr>
      </p:pic>
      <p:pic>
        <p:nvPicPr>
          <p:cNvPr id="13" name="Picture 6" descr="C:\Users\Вадим\Desktop\iStock_000012131086Small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95736" y="1700808"/>
            <a:ext cx="865956" cy="865956"/>
          </a:xfrm>
          <a:prstGeom prst="rect">
            <a:avLst/>
          </a:prstGeom>
          <a:noFill/>
        </p:spPr>
      </p:pic>
      <p:pic>
        <p:nvPicPr>
          <p:cNvPr id="14" name="Picture 6" descr="C:\Users\Вадим\Desktop\iStock_000012131086Small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83768" y="5949280"/>
            <a:ext cx="685428" cy="685428"/>
          </a:xfrm>
          <a:prstGeom prst="rect">
            <a:avLst/>
          </a:prstGeom>
          <a:noFill/>
        </p:spPr>
      </p:pic>
      <p:pic>
        <p:nvPicPr>
          <p:cNvPr id="15" name="Picture 3" descr="C:\Users\Вадим\Desktop\10szcotonebl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437112"/>
            <a:ext cx="835129" cy="835129"/>
          </a:xfrm>
          <a:prstGeom prst="rect">
            <a:avLst/>
          </a:prstGeom>
          <a:noFill/>
        </p:spPr>
      </p:pic>
      <p:pic>
        <p:nvPicPr>
          <p:cNvPr id="16" name="Picture 3" descr="C:\Users\Вадим\Desktop\10szcotoneblu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228184" y="3789040"/>
            <a:ext cx="840720" cy="840720"/>
          </a:xfrm>
          <a:prstGeom prst="rect">
            <a:avLst/>
          </a:prstGeom>
          <a:noFill/>
        </p:spPr>
      </p:pic>
      <p:pic>
        <p:nvPicPr>
          <p:cNvPr id="17" name="Picture 2" descr="C:\Users\Вадим\Desktop\Number-2-Sign-K-630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708920"/>
            <a:ext cx="931839" cy="931839"/>
          </a:xfrm>
          <a:prstGeom prst="rect">
            <a:avLst/>
          </a:prstGeom>
          <a:noFill/>
        </p:spPr>
      </p:pic>
      <p:pic>
        <p:nvPicPr>
          <p:cNvPr id="18" name="Picture 2" descr="C:\Users\Вадим\Desktop\Number-2-Sign-K-630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5998823"/>
            <a:ext cx="859177" cy="8591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Правила: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изобразить цифры от 1 до 5 </a:t>
            </a:r>
            <a:r>
              <a:rPr lang="ru-RU" sz="2000" dirty="0"/>
              <a:t>и расположить их в чередовании по </a:t>
            </a:r>
            <a:r>
              <a:rPr lang="ru-RU" sz="2000" dirty="0" smtClean="0"/>
              <a:t>кругу, это позволяет </a:t>
            </a:r>
            <a:r>
              <a:rPr lang="ru-RU" sz="2000" dirty="0"/>
              <a:t>организовать фронтальную деятельность детей через игры и упражнения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b="1" dirty="0" smtClean="0"/>
              <a:t> </a:t>
            </a:r>
            <a:r>
              <a:rPr lang="ru-RU" sz="2000" dirty="0" smtClean="0"/>
              <a:t>Дети передвигаются по «цифрам» по порядку номеров, стараясь удержать мешочек на голове (или мяч удержать и т.д.)</a:t>
            </a:r>
          </a:p>
          <a:p>
            <a:pPr>
              <a:buNone/>
            </a:pPr>
            <a:r>
              <a:rPr lang="ru-RU" sz="2000" dirty="0" smtClean="0"/>
              <a:t>   </a:t>
            </a:r>
          </a:p>
          <a:p>
            <a:pPr>
              <a:buNone/>
            </a:pPr>
            <a:r>
              <a:rPr lang="ru-RU" sz="2000" dirty="0" smtClean="0"/>
              <a:t>   Дети передвигаются по цифрам,</a:t>
            </a:r>
          </a:p>
          <a:p>
            <a:pPr>
              <a:buNone/>
            </a:pPr>
            <a:r>
              <a:rPr lang="ru-RU" sz="2000" dirty="0" smtClean="0"/>
              <a:t>   - одновременно выполняя ведение мяча.</a:t>
            </a:r>
          </a:p>
          <a:p>
            <a:pPr>
              <a:buNone/>
            </a:pPr>
            <a:r>
              <a:rPr lang="ru-RU" sz="2000" dirty="0" smtClean="0"/>
              <a:t>   - одновременно выполняя прыжки на одной ноге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«ВОЗДУШНЫЙ ШАР»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3_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56792"/>
            <a:ext cx="4248472" cy="530120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«ВОЗДУШНЫЙ ШАР»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/>
          </a:p>
          <a:p>
            <a:r>
              <a:rPr lang="ru-RU" sz="3500" i="1" u="sng" dirty="0"/>
              <a:t>Возрастная группа:</a:t>
            </a:r>
            <a:endParaRPr lang="ru-RU" sz="3500" u="sng" dirty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2600" dirty="0" smtClean="0"/>
              <a:t>Старшая группа, подготовительная.</a:t>
            </a:r>
            <a:endParaRPr lang="ru-RU" sz="2600" dirty="0"/>
          </a:p>
          <a:p>
            <a:r>
              <a:rPr lang="ru-RU" sz="3500" i="1" u="sng" dirty="0"/>
              <a:t>Цель :</a:t>
            </a:r>
            <a:endParaRPr lang="ru-RU" sz="3500" u="sng" dirty="0"/>
          </a:p>
          <a:p>
            <a:pPr>
              <a:buNone/>
            </a:pPr>
            <a:r>
              <a:rPr lang="ru-RU" sz="2400" i="1" dirty="0" smtClean="0"/>
              <a:t>    </a:t>
            </a:r>
            <a:r>
              <a:rPr lang="ru-RU" sz="2400" dirty="0"/>
              <a:t>Продолжать развивать у детей физические качества: быстроту, ловкость, выносливость, равновесия, координацию движений.</a:t>
            </a:r>
          </a:p>
          <a:p>
            <a:pPr>
              <a:buNone/>
            </a:pPr>
            <a:r>
              <a:rPr lang="ru-RU" sz="2400" dirty="0" smtClean="0"/>
              <a:t>    Закреплять </a:t>
            </a:r>
            <a:r>
              <a:rPr lang="ru-RU" sz="2400" dirty="0"/>
              <a:t>разные виды прыжков, бега, ходьбы.</a:t>
            </a:r>
          </a:p>
          <a:p>
            <a:pPr>
              <a:buNone/>
            </a:pPr>
            <a:r>
              <a:rPr lang="ru-RU" sz="2400" dirty="0" smtClean="0"/>
              <a:t>   Активизировать </a:t>
            </a:r>
            <a:r>
              <a:rPr lang="ru-RU" sz="2400" dirty="0"/>
              <a:t>умственную деятельность </a:t>
            </a:r>
            <a:r>
              <a:rPr lang="ru-RU" sz="2400" dirty="0" smtClean="0"/>
              <a:t>детей: закреплять знания прямого и обратного счета, форм геометрических фигур, цветов.  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809328"/>
            <a:ext cx="8229600" cy="6048672"/>
          </a:xfrm>
        </p:spPr>
        <p:txBody>
          <a:bodyPr>
            <a:normAutofit lnSpcReduction="10000"/>
          </a:bodyPr>
          <a:lstStyle/>
          <a:p>
            <a:r>
              <a:rPr lang="ru-RU" i="1" u="sng" dirty="0" smtClean="0"/>
              <a:t>ЗАДАЧИ</a:t>
            </a:r>
            <a:r>
              <a:rPr lang="ru-RU" sz="2800" i="1" u="sng" dirty="0" smtClean="0"/>
              <a:t>:</a:t>
            </a:r>
          </a:p>
          <a:p>
            <a:pPr>
              <a:buNone/>
            </a:pPr>
            <a:r>
              <a:rPr lang="ru-RU" sz="2800" i="1" dirty="0"/>
              <a:t> </a:t>
            </a:r>
            <a:r>
              <a:rPr lang="ru-RU" sz="2800" dirty="0" smtClean="0"/>
              <a:t>Познавательные</a:t>
            </a:r>
          </a:p>
          <a:p>
            <a:pPr>
              <a:buNone/>
            </a:pPr>
            <a:r>
              <a:rPr lang="ru-RU" sz="2000" dirty="0" smtClean="0"/>
              <a:t>     </a:t>
            </a:r>
            <a:r>
              <a:rPr lang="ru-RU" sz="2400" dirty="0"/>
              <a:t>-</a:t>
            </a:r>
            <a:r>
              <a:rPr lang="ru-RU" sz="2400" dirty="0" smtClean="0"/>
              <a:t>закрепить знания детей прямого и обратного счета, о геометрических фигурах, о цветах.</a:t>
            </a:r>
          </a:p>
          <a:p>
            <a:pPr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   </a:t>
            </a:r>
            <a:r>
              <a:rPr lang="ru-RU" sz="2400" dirty="0" smtClean="0"/>
              <a:t>-</a:t>
            </a:r>
            <a:r>
              <a:rPr lang="ru-RU" sz="2400" dirty="0"/>
              <a:t>способствовать формированию интереса у детей к физическому </a:t>
            </a:r>
            <a:r>
              <a:rPr lang="ru-RU" sz="2400" dirty="0" smtClean="0"/>
              <a:t>воспитанию.</a:t>
            </a:r>
          </a:p>
          <a:p>
            <a:pPr>
              <a:buNone/>
            </a:pPr>
            <a:r>
              <a:rPr lang="ru-RU" sz="2200" dirty="0"/>
              <a:t> </a:t>
            </a:r>
            <a:r>
              <a:rPr lang="ru-RU" sz="2200" dirty="0" smtClean="0"/>
              <a:t> </a:t>
            </a:r>
            <a:r>
              <a:rPr lang="ru-RU" sz="2800" dirty="0" smtClean="0"/>
              <a:t>Воспитательные</a:t>
            </a:r>
            <a:endParaRPr lang="ru-RU" sz="2800" dirty="0"/>
          </a:p>
          <a:p>
            <a:pPr>
              <a:buNone/>
            </a:pPr>
            <a:r>
              <a:rPr lang="ru-RU" sz="2400" dirty="0" smtClean="0"/>
              <a:t>     -</a:t>
            </a:r>
            <a:r>
              <a:rPr lang="ru-RU" sz="2400" dirty="0"/>
              <a:t> воспитывать у детей коммуникативные качества, умение </a:t>
            </a:r>
            <a:r>
              <a:rPr lang="ru-RU" sz="2400" dirty="0" smtClean="0"/>
              <a:t>играть </a:t>
            </a:r>
            <a:r>
              <a:rPr lang="ru-RU" sz="2400" dirty="0"/>
              <a:t>в коллективе;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-создавать хорошее </a:t>
            </a:r>
            <a:r>
              <a:rPr lang="ru-RU" sz="2400" dirty="0"/>
              <a:t>настроение;</a:t>
            </a:r>
          </a:p>
          <a:p>
            <a:pPr>
              <a:buNone/>
            </a:pPr>
            <a:r>
              <a:rPr lang="ru-RU" sz="2800" dirty="0" smtClean="0"/>
              <a:t>  Развивающие</a:t>
            </a:r>
            <a:endParaRPr lang="ru-RU" sz="2800" dirty="0"/>
          </a:p>
          <a:p>
            <a:pPr>
              <a:buNone/>
            </a:pPr>
            <a:r>
              <a:rPr lang="ru-RU" sz="2400" dirty="0" smtClean="0"/>
              <a:t>     -</a:t>
            </a:r>
            <a:r>
              <a:rPr lang="ru-RU" sz="2400" dirty="0"/>
              <a:t> развивать физические качества: силу, ловкость, быстроту реакции;</a:t>
            </a:r>
          </a:p>
          <a:p>
            <a:pPr>
              <a:buNone/>
            </a:pPr>
            <a:r>
              <a:rPr lang="ru-RU" sz="2400" dirty="0" smtClean="0"/>
              <a:t>     -</a:t>
            </a:r>
            <a:r>
              <a:rPr lang="ru-RU" sz="2400" dirty="0"/>
              <a:t> учить </a:t>
            </a:r>
            <a:r>
              <a:rPr lang="ru-RU" sz="2400" dirty="0" smtClean="0"/>
              <a:t>действовать по сигналу.</a:t>
            </a:r>
            <a:endParaRPr lang="ru-RU" sz="2400" dirty="0"/>
          </a:p>
          <a:p>
            <a:pPr>
              <a:buNone/>
            </a:pPr>
            <a:endParaRPr lang="ru-RU" sz="28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endParaRPr lang="ru-RU" sz="2800" u="sng" dirty="0" smtClean="0"/>
          </a:p>
          <a:p>
            <a:r>
              <a:rPr lang="ru-RU" sz="2800" u="sng" dirty="0" smtClean="0"/>
              <a:t>ОБОРУДОВАНИЕ:</a:t>
            </a:r>
          </a:p>
          <a:p>
            <a:endParaRPr lang="ru-RU" sz="2000" u="sng" dirty="0"/>
          </a:p>
          <a:p>
            <a:pPr>
              <a:buNone/>
            </a:pPr>
            <a:r>
              <a:rPr lang="ru-RU" sz="2400" dirty="0" smtClean="0"/>
              <a:t>          - Канат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- Геометрические фигуры с цифрами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- Камушек</a:t>
            </a:r>
          </a:p>
        </p:txBody>
      </p:sp>
      <p:pic>
        <p:nvPicPr>
          <p:cNvPr id="4098" name="Picture 2" descr="C:\Users\Вадим\Desktop\Number-2-Sign-K-630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789040"/>
            <a:ext cx="1132359" cy="1132359"/>
          </a:xfrm>
          <a:prstGeom prst="rect">
            <a:avLst/>
          </a:prstGeom>
          <a:noFill/>
        </p:spPr>
      </p:pic>
      <p:pic>
        <p:nvPicPr>
          <p:cNvPr id="4099" name="Picture 3" descr="C:\Users\Вадим\Desktop\thre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068960"/>
            <a:ext cx="1245734" cy="934300"/>
          </a:xfrm>
          <a:prstGeom prst="rect">
            <a:avLst/>
          </a:prstGeom>
          <a:noFill/>
        </p:spPr>
      </p:pic>
      <p:pic>
        <p:nvPicPr>
          <p:cNvPr id="4101" name="Picture 5" descr="C:\Users\Вадим\Desktop\Cyclopropane-skeleta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53973" y="3284984"/>
            <a:ext cx="2890027" cy="2554783"/>
          </a:xfrm>
          <a:prstGeom prst="rect">
            <a:avLst/>
          </a:prstGeom>
          <a:noFill/>
        </p:spPr>
      </p:pic>
      <p:pic>
        <p:nvPicPr>
          <p:cNvPr id="4102" name="Picture 6" descr="C:\Users\Вадим\Desktop\10szcotoneblu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4581128"/>
            <a:ext cx="938312" cy="938312"/>
          </a:xfrm>
          <a:prstGeom prst="rect">
            <a:avLst/>
          </a:prstGeom>
          <a:noFill/>
        </p:spPr>
      </p:pic>
      <p:pic>
        <p:nvPicPr>
          <p:cNvPr id="4105" name="Picture 9" descr="C:\Users\Вадим\Desktop\58901ы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5736" y="4158778"/>
            <a:ext cx="3783678" cy="2699222"/>
          </a:xfrm>
          <a:prstGeom prst="rect">
            <a:avLst/>
          </a:prstGeom>
          <a:noFill/>
        </p:spPr>
      </p:pic>
      <p:pic>
        <p:nvPicPr>
          <p:cNvPr id="4106" name="Picture 10" descr="C:\Users\Вадим\Desktop\kanat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91680" y="3501008"/>
            <a:ext cx="28575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81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6165304"/>
          </a:xfrm>
        </p:spPr>
        <p:txBody>
          <a:bodyPr>
            <a:normAutofit fontScale="92500" lnSpcReduction="10000"/>
          </a:bodyPr>
          <a:lstStyle/>
          <a:p>
            <a:r>
              <a:rPr lang="ru-RU" u="sng" dirty="0" smtClean="0"/>
              <a:t>Правила: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На полу из каната выложен воздушный шар и ребенок-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</a:t>
            </a:r>
            <a:r>
              <a:rPr lang="ru-RU" sz="2000" dirty="0" smtClean="0"/>
              <a:t>шагает по кружка ( треугольника, квадратом )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шагает по цифрам от 1 до 5 – прямой счет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шагает по цифрам от 5 до 1 – обратный счет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шагает только по геометрическим фигура  зеленого (красного, синего) 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цвета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УСЛОЖНЕНИЕ: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прыгать</a:t>
            </a:r>
            <a:r>
              <a:rPr lang="ru-RU" sz="2400" dirty="0" smtClean="0"/>
              <a:t> </a:t>
            </a:r>
            <a:r>
              <a:rPr lang="ru-RU" sz="2000" dirty="0" smtClean="0"/>
              <a:t>на двух, на одной ноге по кружка ( треугольника, квадратом )</a:t>
            </a:r>
          </a:p>
          <a:p>
            <a:pPr>
              <a:buNone/>
            </a:pPr>
            <a:r>
              <a:rPr lang="ru-RU" sz="2000" dirty="0" smtClean="0"/>
              <a:t>    прыгать</a:t>
            </a:r>
            <a:r>
              <a:rPr lang="ru-RU" sz="2400" dirty="0" smtClean="0"/>
              <a:t> </a:t>
            </a:r>
            <a:r>
              <a:rPr lang="ru-RU" sz="2000" dirty="0" smtClean="0"/>
              <a:t>на двух, на одной ноге  по цифрам от 1 до 5 – прямой счет</a:t>
            </a:r>
          </a:p>
          <a:p>
            <a:pPr>
              <a:buNone/>
            </a:pPr>
            <a:r>
              <a:rPr lang="ru-RU" sz="2000" dirty="0" smtClean="0"/>
              <a:t>    </a:t>
            </a: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по цифрам от 5 до 1 – обратный счет</a:t>
            </a:r>
          </a:p>
          <a:p>
            <a:pPr>
              <a:buNone/>
            </a:pPr>
            <a:r>
              <a:rPr lang="ru-RU" sz="2000" dirty="0" smtClean="0"/>
              <a:t>    прыгать</a:t>
            </a:r>
            <a:r>
              <a:rPr lang="ru-RU" sz="2400" dirty="0" smtClean="0"/>
              <a:t> </a:t>
            </a:r>
            <a:r>
              <a:rPr lang="ru-RU" sz="2000" dirty="0" smtClean="0"/>
              <a:t>на двух, на одной ноге только по геометрическим фигура                                зеленого (красного, синего) цвета</a:t>
            </a:r>
          </a:p>
          <a:p>
            <a:pPr>
              <a:buNone/>
            </a:pPr>
            <a:r>
              <a:rPr lang="ru-RU" sz="2000" dirty="0" smtClean="0"/>
              <a:t>    </a:t>
            </a:r>
          </a:p>
          <a:p>
            <a:pPr>
              <a:buNone/>
            </a:pPr>
            <a:r>
              <a:rPr lang="ru-RU" sz="2000" dirty="0" smtClean="0"/>
              <a:t>    </a:t>
            </a:r>
          </a:p>
          <a:p>
            <a:pPr>
              <a:buNone/>
            </a:pPr>
            <a:r>
              <a:rPr lang="ru-RU" sz="2000" dirty="0" smtClean="0"/>
              <a:t>                      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Можно поиграть как в классики:</a:t>
            </a:r>
          </a:p>
          <a:p>
            <a:pPr>
              <a:buNone/>
            </a:pPr>
            <a:r>
              <a:rPr lang="ru-RU" sz="2000" dirty="0" smtClean="0"/>
              <a:t>Бросать камушек по порядку от 1 до 5 – прямой счет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сначала шагать на эту цифру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затем прыгать на двух ногах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затем на одной ноге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УСЛОЖНЕНИЕ:</a:t>
            </a:r>
          </a:p>
          <a:p>
            <a:pPr>
              <a:buNone/>
            </a:pPr>
            <a:r>
              <a:rPr lang="ru-RU" sz="2000" dirty="0" smtClean="0"/>
              <a:t> Бросать камушек  от 5 до </a:t>
            </a:r>
            <a:r>
              <a:rPr lang="ru-RU" sz="2000" dirty="0"/>
              <a:t>1</a:t>
            </a:r>
            <a:r>
              <a:rPr lang="ru-RU" sz="2000" dirty="0" smtClean="0"/>
              <a:t> –  обратный счет (только на заданное число, на заданную геометрическую фигуру, на заданный цвет)</a:t>
            </a:r>
          </a:p>
          <a:p>
            <a:pPr>
              <a:buNone/>
            </a:pPr>
            <a:r>
              <a:rPr lang="ru-RU" sz="2000" dirty="0" smtClean="0"/>
              <a:t>       сначала шагать на эту цифру</a:t>
            </a:r>
          </a:p>
          <a:p>
            <a:pPr>
              <a:buNone/>
            </a:pPr>
            <a:r>
              <a:rPr lang="ru-RU" sz="2000" dirty="0" smtClean="0"/>
              <a:t>        затем прыгать на двух ногах</a:t>
            </a:r>
          </a:p>
          <a:p>
            <a:pPr>
              <a:buNone/>
            </a:pPr>
            <a:r>
              <a:rPr lang="ru-RU" sz="2000" dirty="0" smtClean="0"/>
              <a:t>        затем на одной ноге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Еще один из вариантов: 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дети передвигаются вокруг шарика 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по команде «Треугольник» (квадрат, круг) – стают на эту фигуру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по команде цифра 1 ( 2-5 ) – стают на заданную цифру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по команде зеленый (красный, синий) – стают на заданный цвет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УСЛОЖНЕНИЕ: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то же самое, но передвигаясь вокруг шара выполнять различные  виды ходьбы, бега, упражнения 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1020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Еще один из вариантов усложнение: 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</a:t>
            </a:r>
            <a:r>
              <a:rPr lang="ru-RU" sz="2000" dirty="0" smtClean="0"/>
              <a:t>дети передвигаются вокруг шарика    выполнять различные  виды ходьбы, бега, упражнения  и звучит команда 1,2,3, - любой домик займи: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на какой цифре стоишь, столько раз – прыгнуть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                      -  присесть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                      -  хлопнуть</a:t>
            </a:r>
          </a:p>
          <a:p>
            <a:pPr>
              <a:buNone/>
            </a:pP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808</Words>
  <Application>Microsoft Office PowerPoint</Application>
  <PresentationFormat>Экран (4:3)</PresentationFormat>
  <Paragraphs>90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ПОДВИЖНЫЕ ИГРЫ – «ПРЫГАЛКИ» И ИХ РАЗНОВИДНОСТИ.</vt:lpstr>
      <vt:lpstr>«ВОЗДУШНЫЙ ШАР»</vt:lpstr>
      <vt:lpstr>«ВОЗДУШНЫЙ ШАР»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«БОЖЬЯ КОРОВКА»</vt:lpstr>
      <vt:lpstr>Правила: </vt:lpstr>
      <vt:lpstr>Слайд 13</vt:lpstr>
      <vt:lpstr>«Цифры,Цвета»</vt:lpstr>
      <vt:lpstr>Правила: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ПОДВИЖНЫЕ ИГРЫ – «ПРЫГАЛКИ» И ИХ РАЗНОВИДНОСТИ.</dc:title>
  <dc:creator>Вадим</dc:creator>
  <cp:lastModifiedBy>Вадим</cp:lastModifiedBy>
  <cp:revision>30</cp:revision>
  <dcterms:created xsi:type="dcterms:W3CDTF">2016-02-04T16:30:12Z</dcterms:created>
  <dcterms:modified xsi:type="dcterms:W3CDTF">2016-02-04T21:13:04Z</dcterms:modified>
</cp:coreProperties>
</file>