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6150-6582-4DB6-9D96-E8A5C5299B1C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F57B0-F9AC-477F-AF50-FE88FC8EF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6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6150-6582-4DB6-9D96-E8A5C5299B1C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F57B0-F9AC-477F-AF50-FE88FC8EF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075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6150-6582-4DB6-9D96-E8A5C5299B1C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F57B0-F9AC-477F-AF50-FE88FC8EF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9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6150-6582-4DB6-9D96-E8A5C5299B1C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F57B0-F9AC-477F-AF50-FE88FC8EF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063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6150-6582-4DB6-9D96-E8A5C5299B1C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F57B0-F9AC-477F-AF50-FE88FC8EF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25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6150-6582-4DB6-9D96-E8A5C5299B1C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F57B0-F9AC-477F-AF50-FE88FC8EF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209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6150-6582-4DB6-9D96-E8A5C5299B1C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F57B0-F9AC-477F-AF50-FE88FC8EF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365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6150-6582-4DB6-9D96-E8A5C5299B1C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F57B0-F9AC-477F-AF50-FE88FC8EF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94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6150-6582-4DB6-9D96-E8A5C5299B1C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F57B0-F9AC-477F-AF50-FE88FC8EF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485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6150-6582-4DB6-9D96-E8A5C5299B1C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F57B0-F9AC-477F-AF50-FE88FC8EF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20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6150-6582-4DB6-9D96-E8A5C5299B1C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F57B0-F9AC-477F-AF50-FE88FC8EF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542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C6150-6582-4DB6-9D96-E8A5C5299B1C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F57B0-F9AC-477F-AF50-FE88FC8EF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17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L:\&#1050;&#1083;&#1072;&#1089;&#1089;&#1085;&#1099;&#1081;%20&#1095;&#1072;&#1089;%20&#1057;&#1087;&#1077;&#1096;&#1080;&#1090;&#1077;%20&#1076;&#1077;&#1083;&#1072;&#1090;&#1100;%20&#1076;&#1086;&#1073;&#1088;&#1086;\&#1050;&#1083;.&#1095;&#1072;&#1089;%20&#1057;&#1087;&#1077;&#1096;&#1080;&#1090;&#1077;%20&#1076;&#1077;&#1083;&#1072;&#1090;&#1100;%20&#1076;&#1086;&#1073;&#1088;&#1086;\54_23_dorogoiu_dob.mp3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3.gif"/><Relationship Id="rId11" Type="http://schemas.openxmlformats.org/officeDocument/2006/relationships/image" Target="../media/image18.png"/><Relationship Id="rId5" Type="http://schemas.openxmlformats.org/officeDocument/2006/relationships/image" Target="../media/image12.gif"/><Relationship Id="rId10" Type="http://schemas.openxmlformats.org/officeDocument/2006/relationships/image" Target="../media/image17.gif"/><Relationship Id="rId4" Type="http://schemas.openxmlformats.org/officeDocument/2006/relationships/image" Target="../media/image11.gif"/><Relationship Id="rId9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04664"/>
            <a:ext cx="69127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Спешите делать добро</a:t>
            </a:r>
            <a:r>
              <a:rPr lang="ru-RU" sz="6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sz="6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endParaRPr lang="ru-RU" sz="6600" dirty="0"/>
          </a:p>
        </p:txBody>
      </p:sp>
      <p:pic>
        <p:nvPicPr>
          <p:cNvPr id="3" name="Picture 12" descr="1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2924944"/>
            <a:ext cx="26098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7711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«</a:t>
            </a:r>
            <a:r>
              <a:rPr lang="ru-RU" b="1" dirty="0" smtClean="0">
                <a:solidFill>
                  <a:srgbClr val="FF0000"/>
                </a:solidFill>
              </a:rPr>
              <a:t>со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седи»</a:t>
            </a:r>
            <a:endParaRPr lang="ru-RU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2530" name="Содержимое 2"/>
          <p:cNvSpPr>
            <a:spLocks noGrp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smtClean="0">
                <a:solidFill>
                  <a:srgbClr val="FF0000"/>
                </a:solidFill>
              </a:rPr>
              <a:t>со</a:t>
            </a:r>
            <a:r>
              <a:rPr lang="ru-RU" sz="3200" b="1" smtClean="0"/>
              <a:t>страдание</a:t>
            </a:r>
          </a:p>
          <a:p>
            <a:r>
              <a:rPr lang="ru-RU" sz="3200" b="1" smtClean="0">
                <a:solidFill>
                  <a:srgbClr val="FF0000"/>
                </a:solidFill>
              </a:rPr>
              <a:t>со</a:t>
            </a:r>
            <a:r>
              <a:rPr lang="ru-RU" sz="3200" b="1" smtClean="0"/>
              <a:t>переживание</a:t>
            </a:r>
          </a:p>
          <a:p>
            <a:r>
              <a:rPr lang="ru-RU" sz="3200" b="1" smtClean="0"/>
              <a:t> забота</a:t>
            </a:r>
          </a:p>
          <a:p>
            <a:r>
              <a:rPr lang="ru-RU" sz="3200" b="1" smtClean="0">
                <a:solidFill>
                  <a:srgbClr val="FF0000"/>
                </a:solidFill>
              </a:rPr>
              <a:t>со</a:t>
            </a:r>
            <a:r>
              <a:rPr lang="ru-RU" sz="3200" b="1" smtClean="0"/>
              <a:t>чувствие</a:t>
            </a:r>
          </a:p>
          <a:p>
            <a:r>
              <a:rPr lang="ru-RU" sz="3200" b="1" smtClean="0"/>
              <a:t>совесть</a:t>
            </a:r>
          </a:p>
          <a:p>
            <a:r>
              <a:rPr lang="ru-RU" sz="3200" b="1" smtClean="0"/>
              <a:t>ласка</a:t>
            </a:r>
          </a:p>
          <a:p>
            <a:r>
              <a:rPr lang="ru-RU" sz="3200" b="1" smtClean="0"/>
              <a:t>умение слушать и слышать</a:t>
            </a:r>
          </a:p>
          <a:p>
            <a:r>
              <a:rPr lang="ru-RU" sz="3200" b="1" smtClean="0"/>
              <a:t>душевность</a:t>
            </a:r>
          </a:p>
        </p:txBody>
      </p:sp>
      <p:sp>
        <p:nvSpPr>
          <p:cNvPr id="22531" name="Содержимое 3"/>
          <p:cNvSpPr>
            <a:spLocks noGrp="1"/>
          </p:cNvSpPr>
          <p:nvPr>
            <p:ph sz="half" idx="2"/>
          </p:nvPr>
        </p:nvSpPr>
        <p:spPr>
          <a:xfrm>
            <a:off x="5276850" y="1524000"/>
            <a:ext cx="3657600" cy="4664075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smtClean="0"/>
              <a:t>вежливость</a:t>
            </a:r>
          </a:p>
          <a:p>
            <a:r>
              <a:rPr lang="ru-RU" sz="3200" b="1" smtClean="0"/>
              <a:t>скромность</a:t>
            </a:r>
          </a:p>
          <a:p>
            <a:r>
              <a:rPr lang="ru-RU" sz="3200" b="1" smtClean="0"/>
              <a:t> честность</a:t>
            </a:r>
          </a:p>
          <a:p>
            <a:r>
              <a:rPr lang="ru-RU" sz="3200" b="1" smtClean="0"/>
              <a:t> трудолюбие </a:t>
            </a:r>
          </a:p>
          <a:p>
            <a:r>
              <a:rPr lang="ru-RU" sz="3200" b="1" smtClean="0"/>
              <a:t>воспитанность</a:t>
            </a:r>
          </a:p>
          <a:p>
            <a:r>
              <a:rPr lang="ru-RU" sz="3200" b="1" smtClean="0"/>
              <a:t> доброта</a:t>
            </a:r>
          </a:p>
          <a:p>
            <a:r>
              <a:rPr lang="ru-RU" sz="3200" b="1" smtClean="0"/>
              <a:t> умение дружить</a:t>
            </a:r>
          </a:p>
          <a:p>
            <a:r>
              <a:rPr lang="ru-RU" sz="3200" b="1" smtClean="0"/>
              <a:t> тактичность</a:t>
            </a:r>
          </a:p>
        </p:txBody>
      </p:sp>
    </p:spTree>
    <p:extLst>
      <p:ext uri="{BB962C8B-B14F-4D97-AF65-F5344CB8AC3E}">
        <p14:creationId xmlns:p14="http://schemas.microsoft.com/office/powerpoint/2010/main" val="249770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</a:rPr>
              <a:t>Чего больше: </a:t>
            </a:r>
            <a:r>
              <a:rPr lang="ru-RU" sz="4400" b="1" dirty="0" smtClean="0">
                <a:solidFill>
                  <a:srgbClr val="339933"/>
                </a:solidFill>
              </a:rPr>
              <a:t>добра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</a:rPr>
              <a:t>или </a:t>
            </a:r>
            <a:r>
              <a:rPr lang="ru-RU" sz="4400" b="1" dirty="0" smtClean="0">
                <a:solidFill>
                  <a:srgbClr val="FF0000"/>
                </a:solidFill>
              </a:rPr>
              <a:t>зла</a:t>
            </a: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</a:rPr>
              <a:t>?</a:t>
            </a:r>
            <a:endParaRPr lang="ru-RU" sz="44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23555" name="Picture 17" descr="10ves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1428750"/>
            <a:ext cx="5572125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139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Спешите делать добро!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4578" name="Picture 10" descr="1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1643063"/>
            <a:ext cx="317182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5" descr="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3038" y="4214813"/>
            <a:ext cx="24542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169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4_23_dorogoiu_do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7254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</a:rPr>
              <a:t>Дорога добра</a:t>
            </a:r>
            <a:endParaRPr lang="ru-RU" sz="44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1071563"/>
            <a:ext cx="7499350" cy="5500687"/>
          </a:xfrm>
        </p:spPr>
        <p:txBody>
          <a:bodyPr>
            <a:normAutofit fontScale="55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55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 Спроси у жизни строгой: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55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Какой идти дорогой,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55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Куда по свету белому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55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Отправиться с утра?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55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Иди за солнцем следом, </a:t>
            </a:r>
            <a:endParaRPr lang="ru-RU" sz="55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55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Хоть этот путь неведом.</a:t>
            </a:r>
            <a:endParaRPr lang="ru-RU" sz="55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55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Иди, мой друг, </a:t>
            </a:r>
            <a:endParaRPr lang="ru-RU" sz="55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55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Всегда иди дорогою     добра.</a:t>
            </a:r>
            <a:endParaRPr lang="ru-RU" sz="55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55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 Забудь свои заботы,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55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Падения и взлёты.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55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sz="55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хныч</a:t>
            </a:r>
            <a:r>
              <a:rPr lang="ru-RU" sz="55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когда судьба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55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Ведёт не как сестра.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608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357188"/>
            <a:ext cx="7497763" cy="62865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Но если с другом худо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Не уповай на чудо,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Спеши к нему,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Всегда иди дорогою добра.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3. Ах, сколько будет разных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Сомнений и соблазнов.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Не забывай, что эта жизнь 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Не детская игра.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Ты прочь гони соблазны,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Усвой закон негласный: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Иди, мой друг,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Всегда иди дорогою добра.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25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75" y="214313"/>
            <a:ext cx="7407275" cy="32861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 – 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нечто положительное, хорошее, полезное, противоположное злу</a:t>
            </a: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4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2857500"/>
            <a:ext cx="7478712" cy="35385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Доброта –</a:t>
            </a:r>
            <a:r>
              <a:rPr lang="ru-RU" sz="4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4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отзывчивость, душевное расположение к людям, стремление делать добро другим</a:t>
            </a:r>
            <a:endParaRPr lang="ru-RU" sz="4400" dirty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145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75" y="1143000"/>
            <a:ext cx="7407275" cy="19288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900" b="1" dirty="0" smtClean="0">
                <a:solidFill>
                  <a:srgbClr val="C00000"/>
                </a:solidFill>
              </a:rPr>
              <a:t>Зло – </a:t>
            </a:r>
            <a:r>
              <a:rPr lang="ru-RU" sz="49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9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900" b="1" dirty="0" smtClean="0">
                <a:solidFill>
                  <a:schemeClr val="bg2">
                    <a:lumMod val="25000"/>
                  </a:schemeClr>
                </a:solidFill>
              </a:rPr>
              <a:t>это нечто дурное, вредное, противоположное добру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3071813"/>
            <a:ext cx="7407275" cy="3038475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Злоба –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чувство злости, недоброжелательства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кому-нибудь</a:t>
            </a:r>
            <a:endParaRPr lang="ru-RU" sz="44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32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42976" y="214292"/>
          <a:ext cx="7786741" cy="6366103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2868635"/>
                <a:gridCol w="2049471"/>
                <a:gridCol w="2868635"/>
              </a:tblGrid>
              <a:tr h="84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противоречит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злу</a:t>
                      </a:r>
                    </a:p>
                  </a:txBody>
                  <a:tcPr marL="68049" marR="68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solidFill>
                            <a:srgbClr val="0099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добро</a:t>
                      </a:r>
                      <a:endParaRPr lang="ru-RU" sz="4400" b="1" dirty="0">
                        <a:solidFill>
                          <a:srgbClr val="0099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44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44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зло</a:t>
                      </a:r>
                      <a:endParaRPr lang="ru-RU" sz="44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049" marR="68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умение сопереживать</a:t>
                      </a:r>
                    </a:p>
                  </a:txBody>
                  <a:tcPr marL="68049" marR="68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4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умение радоваться удачам других</a:t>
                      </a:r>
                    </a:p>
                  </a:txBody>
                  <a:tcPr marL="68049" marR="68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умение сочувствовать</a:t>
                      </a:r>
                    </a:p>
                  </a:txBody>
                  <a:tcPr marL="68049" marR="68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23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всё, что губит душу человека</a:t>
                      </a:r>
                    </a:p>
                  </a:txBody>
                  <a:tcPr marL="68049" marR="68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зависть и жадность</a:t>
                      </a:r>
                    </a:p>
                  </a:txBody>
                  <a:tcPr marL="68049" marR="68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054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умение сострадать</a:t>
                      </a:r>
                    </a:p>
                  </a:txBody>
                  <a:tcPr marL="68049" marR="68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преследование людей другой национальности, другого цвета кожи</a:t>
                      </a:r>
                    </a:p>
                  </a:txBody>
                  <a:tcPr marL="68049" marR="68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4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младшие не уважают старших</a:t>
                      </a:r>
                    </a:p>
                  </a:txBody>
                  <a:tcPr marL="68049" marR="68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75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война и предательство</a:t>
                      </a:r>
                    </a:p>
                  </a:txBody>
                  <a:tcPr marL="68049" marR="68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помощь другому человеку не ради выгоды, бескорыстно</a:t>
                      </a:r>
                    </a:p>
                  </a:txBody>
                  <a:tcPr marL="68049" marR="68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4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умение прощать и просить прощения</a:t>
                      </a:r>
                    </a:p>
                  </a:txBody>
                  <a:tcPr marL="68049" marR="68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взрослые не заботятся о детях</a:t>
                      </a:r>
                    </a:p>
                  </a:txBody>
                  <a:tcPr marL="68049" marR="68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сильный </a:t>
                      </a:r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защищает</a:t>
                      </a:r>
                      <a:r>
                        <a:rPr lang="ru-RU" sz="24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слабого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049" marR="68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 rot="10800000" flipV="1">
            <a:off x="3714750" y="4143375"/>
            <a:ext cx="857250" cy="3571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rot="5400000">
            <a:off x="3036094" y="3178969"/>
            <a:ext cx="2857500" cy="1071562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0800000" flipV="1">
            <a:off x="3929063" y="2286000"/>
            <a:ext cx="785812" cy="714375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0800000">
            <a:off x="3857625" y="1428750"/>
            <a:ext cx="857250" cy="428625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5572125" y="1357313"/>
            <a:ext cx="1000125" cy="500062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 flipH="1" flipV="1">
            <a:off x="5322094" y="607219"/>
            <a:ext cx="1285875" cy="1071563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4572000" y="3071813"/>
            <a:ext cx="2500313" cy="928687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3714750" y="3714750"/>
            <a:ext cx="3857625" cy="1000125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5143500" y="3214688"/>
            <a:ext cx="1143000" cy="6429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V="1">
            <a:off x="3679031" y="2536032"/>
            <a:ext cx="1500187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>
            <a:off x="3857625" y="3357563"/>
            <a:ext cx="1071563" cy="5715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3464719" y="4679156"/>
            <a:ext cx="1785938" cy="10001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 flipH="1" flipV="1">
            <a:off x="5072063" y="2714625"/>
            <a:ext cx="1428750" cy="8572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0800000">
            <a:off x="3571875" y="714375"/>
            <a:ext cx="1357313" cy="1071563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79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5826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Игра «Стоп – </a:t>
            </a:r>
            <a:r>
              <a:rPr lang="ru-RU" b="1" dirty="0" smtClean="0">
                <a:solidFill>
                  <a:srgbClr val="FF0000"/>
                </a:solidFill>
              </a:rPr>
              <a:t>красный 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свет» 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50" y="857250"/>
            <a:ext cx="8143875" cy="6000750"/>
          </a:xfrm>
        </p:spPr>
        <p:txBody>
          <a:bodyPr>
            <a:normAutofit fontScale="40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5900" dirty="0" smtClean="0">
                <a:latin typeface="Arial" pitchFamily="34" charset="0"/>
                <a:cs typeface="Arial" pitchFamily="34" charset="0"/>
              </a:rPr>
              <a:t>Два мальчика о чём-то увлечённо спорили в автобусе и так громко, что все на них стали оглядываться.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5900" dirty="0" smtClean="0">
                <a:latin typeface="Arial" pitchFamily="34" charset="0"/>
                <a:cs typeface="Arial" pitchFamily="34" charset="0"/>
              </a:rPr>
              <a:t>На перемене у двери буфета два мальчика, обогнав девочку и отстранив её, первыми вбежали в буфет.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5900" dirty="0" smtClean="0">
                <a:latin typeface="Arial" pitchFamily="34" charset="0"/>
                <a:cs typeface="Arial" pitchFamily="34" charset="0"/>
              </a:rPr>
              <a:t>Две девочки в столовой болтают за столом во время еды.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5900" dirty="0" smtClean="0">
                <a:latin typeface="Arial" pitchFamily="34" charset="0"/>
                <a:cs typeface="Arial" pitchFamily="34" charset="0"/>
              </a:rPr>
              <a:t>Маша по утрам убирает свою постель и делает зарядку.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5900" dirty="0" smtClean="0">
                <a:latin typeface="Arial" pitchFamily="34" charset="0"/>
                <a:cs typeface="Arial" pitchFamily="34" charset="0"/>
              </a:rPr>
              <a:t>Мальчишки нашего двора отнимают мороженое у малышей, дёргают за хвост собак и кошек, бросают камни в птиц.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5900" dirty="0" smtClean="0">
                <a:latin typeface="Arial" pitchFamily="34" charset="0"/>
                <a:cs typeface="Arial" pitchFamily="34" charset="0"/>
              </a:rPr>
              <a:t>После игры Андрей убирает свои игрушки.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5900" dirty="0" smtClean="0">
                <a:latin typeface="Arial" pitchFamily="34" charset="0"/>
                <a:cs typeface="Arial" pitchFamily="34" charset="0"/>
              </a:rPr>
              <a:t>Взрослые возьмут все дела на себя, а мальчишкам и девчонкам будет весело жить на белом свете.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5900" dirty="0" smtClean="0">
                <a:latin typeface="Arial" pitchFamily="34" charset="0"/>
                <a:cs typeface="Arial" pitchFamily="34" charset="0"/>
              </a:rPr>
              <a:t>Если я за что-либо обиделся на своего друга, постараюсь поскорей забыть и простить ему свою обиду.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500438" y="1500188"/>
            <a:ext cx="285750" cy="2857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643938" y="2143125"/>
            <a:ext cx="285750" cy="2857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071688" y="2786063"/>
            <a:ext cx="285750" cy="2857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286125" y="4429125"/>
            <a:ext cx="285750" cy="2857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929563" y="5429250"/>
            <a:ext cx="285750" cy="2857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571750" y="3500438"/>
            <a:ext cx="285750" cy="28575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500938" y="4786313"/>
            <a:ext cx="285750" cy="28575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286000" y="6429375"/>
            <a:ext cx="285750" cy="28575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01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9" descr="0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214313"/>
            <a:ext cx="7513638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11" descr="0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13" y="4572000"/>
            <a:ext cx="15621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9" descr="0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4500563"/>
            <a:ext cx="19050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1" descr="0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428750"/>
            <a:ext cx="15621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038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58273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2">
                    <a:satMod val="130000"/>
                  </a:schemeClr>
                </a:solidFill>
              </a:rPr>
              <a:t>Валентина </a:t>
            </a:r>
            <a:br>
              <a:rPr lang="ru-RU" sz="40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satMod val="130000"/>
                  </a:schemeClr>
                </a:solidFill>
              </a:rPr>
              <a:t>Александровна </a:t>
            </a:r>
            <a:br>
              <a:rPr lang="ru-RU" sz="40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satMod val="130000"/>
                  </a:schemeClr>
                </a:solidFill>
              </a:rPr>
              <a:t>Осеева </a:t>
            </a: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</a:rPr>
              <a:t>(</a:t>
            </a: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1902- 1969</a:t>
            </a: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</a:rPr>
              <a:t>)</a:t>
            </a:r>
            <a:endParaRPr lang="ru-RU" sz="28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9458" name="Picture 2" descr="C:\Documents and Settings\Женя\Рабочий стол\Кл.час Спешите делать добро\Осеева\osee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43125"/>
            <a:ext cx="3429000" cy="462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C:\Documents and Settings\Женя\Рабочий стол\Кл.час Спешите делать добро\Осеева\1262957552_eef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3643313"/>
            <a:ext cx="223837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Documents and Settings\Женя\Рабочий стол\Кл.час Спешите делать добро\Осеева\100037857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38" y="1214438"/>
            <a:ext cx="1905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C:\Documents and Settings\Женя\Рабочий стол\Кл.час Спешите делать добро\Осеева\7767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2857500"/>
            <a:ext cx="195262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052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6" descr="C:\Documents and Settings\Женя\Рабочий стол\Кл.час Спешите делать добро\Осеева\i_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4925" y="133350"/>
            <a:ext cx="7553325" cy="660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872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reeform 37" descr="Уголки"/>
          <p:cNvSpPr>
            <a:spLocks/>
          </p:cNvSpPr>
          <p:nvPr/>
        </p:nvSpPr>
        <p:spPr bwMode="auto">
          <a:xfrm>
            <a:off x="-36513" y="4868863"/>
            <a:ext cx="9196388" cy="2287587"/>
          </a:xfrm>
          <a:custGeom>
            <a:avLst/>
            <a:gdLst>
              <a:gd name="T0" fmla="*/ 0 w 5793"/>
              <a:gd name="T1" fmla="*/ 1144 h 1296"/>
              <a:gd name="T2" fmla="*/ 16 w 5793"/>
              <a:gd name="T3" fmla="*/ 1088 h 1296"/>
              <a:gd name="T4" fmla="*/ 64 w 5793"/>
              <a:gd name="T5" fmla="*/ 936 h 1296"/>
              <a:gd name="T6" fmla="*/ 112 w 5793"/>
              <a:gd name="T7" fmla="*/ 824 h 1296"/>
              <a:gd name="T8" fmla="*/ 208 w 5793"/>
              <a:gd name="T9" fmla="*/ 712 h 1296"/>
              <a:gd name="T10" fmla="*/ 328 w 5793"/>
              <a:gd name="T11" fmla="*/ 624 h 1296"/>
              <a:gd name="T12" fmla="*/ 376 w 5793"/>
              <a:gd name="T13" fmla="*/ 576 h 1296"/>
              <a:gd name="T14" fmla="*/ 432 w 5793"/>
              <a:gd name="T15" fmla="*/ 544 h 1296"/>
              <a:gd name="T16" fmla="*/ 560 w 5793"/>
              <a:gd name="T17" fmla="*/ 464 h 1296"/>
              <a:gd name="T18" fmla="*/ 648 w 5793"/>
              <a:gd name="T19" fmla="*/ 448 h 1296"/>
              <a:gd name="T20" fmla="*/ 720 w 5793"/>
              <a:gd name="T21" fmla="*/ 384 h 1296"/>
              <a:gd name="T22" fmla="*/ 888 w 5793"/>
              <a:gd name="T23" fmla="*/ 328 h 1296"/>
              <a:gd name="T24" fmla="*/ 1304 w 5793"/>
              <a:gd name="T25" fmla="*/ 176 h 1296"/>
              <a:gd name="T26" fmla="*/ 1400 w 5793"/>
              <a:gd name="T27" fmla="*/ 152 h 1296"/>
              <a:gd name="T28" fmla="*/ 1752 w 5793"/>
              <a:gd name="T29" fmla="*/ 64 h 1296"/>
              <a:gd name="T30" fmla="*/ 1880 w 5793"/>
              <a:gd name="T31" fmla="*/ 40 h 1296"/>
              <a:gd name="T32" fmla="*/ 2344 w 5793"/>
              <a:gd name="T33" fmla="*/ 48 h 1296"/>
              <a:gd name="T34" fmla="*/ 2432 w 5793"/>
              <a:gd name="T35" fmla="*/ 72 h 1296"/>
              <a:gd name="T36" fmla="*/ 3000 w 5793"/>
              <a:gd name="T37" fmla="*/ 48 h 1296"/>
              <a:gd name="T38" fmla="*/ 3232 w 5793"/>
              <a:gd name="T39" fmla="*/ 24 h 1296"/>
              <a:gd name="T40" fmla="*/ 3344 w 5793"/>
              <a:gd name="T41" fmla="*/ 32 h 1296"/>
              <a:gd name="T42" fmla="*/ 3368 w 5793"/>
              <a:gd name="T43" fmla="*/ 56 h 1296"/>
              <a:gd name="T44" fmla="*/ 3488 w 5793"/>
              <a:gd name="T45" fmla="*/ 104 h 1296"/>
              <a:gd name="T46" fmla="*/ 3728 w 5793"/>
              <a:gd name="T47" fmla="*/ 112 h 1296"/>
              <a:gd name="T48" fmla="*/ 4144 w 5793"/>
              <a:gd name="T49" fmla="*/ 152 h 1296"/>
              <a:gd name="T50" fmla="*/ 4304 w 5793"/>
              <a:gd name="T51" fmla="*/ 200 h 1296"/>
              <a:gd name="T52" fmla="*/ 4520 w 5793"/>
              <a:gd name="T53" fmla="*/ 200 h 1296"/>
              <a:gd name="T54" fmla="*/ 4560 w 5793"/>
              <a:gd name="T55" fmla="*/ 216 h 1296"/>
              <a:gd name="T56" fmla="*/ 4752 w 5793"/>
              <a:gd name="T57" fmla="*/ 272 h 1296"/>
              <a:gd name="T58" fmla="*/ 4944 w 5793"/>
              <a:gd name="T59" fmla="*/ 336 h 1296"/>
              <a:gd name="T60" fmla="*/ 4984 w 5793"/>
              <a:gd name="T61" fmla="*/ 376 h 1296"/>
              <a:gd name="T62" fmla="*/ 5024 w 5793"/>
              <a:gd name="T63" fmla="*/ 408 h 1296"/>
              <a:gd name="T64" fmla="*/ 5096 w 5793"/>
              <a:gd name="T65" fmla="*/ 496 h 1296"/>
              <a:gd name="T66" fmla="*/ 5192 w 5793"/>
              <a:gd name="T67" fmla="*/ 632 h 1296"/>
              <a:gd name="T68" fmla="*/ 5248 w 5793"/>
              <a:gd name="T69" fmla="*/ 656 h 1296"/>
              <a:gd name="T70" fmla="*/ 5304 w 5793"/>
              <a:gd name="T71" fmla="*/ 688 h 1296"/>
              <a:gd name="T72" fmla="*/ 5352 w 5793"/>
              <a:gd name="T73" fmla="*/ 720 h 1296"/>
              <a:gd name="T74" fmla="*/ 5504 w 5793"/>
              <a:gd name="T75" fmla="*/ 792 h 1296"/>
              <a:gd name="T76" fmla="*/ 5552 w 5793"/>
              <a:gd name="T77" fmla="*/ 824 h 1296"/>
              <a:gd name="T78" fmla="*/ 5624 w 5793"/>
              <a:gd name="T79" fmla="*/ 880 h 1296"/>
              <a:gd name="T80" fmla="*/ 5704 w 5793"/>
              <a:gd name="T81" fmla="*/ 1016 h 1296"/>
              <a:gd name="T82" fmla="*/ 5784 w 5793"/>
              <a:gd name="T83" fmla="*/ 1096 h 1296"/>
              <a:gd name="T84" fmla="*/ 5336 w 5793"/>
              <a:gd name="T85" fmla="*/ 1168 h 1296"/>
              <a:gd name="T86" fmla="*/ 4088 w 5793"/>
              <a:gd name="T87" fmla="*/ 1152 h 1296"/>
              <a:gd name="T88" fmla="*/ 2824 w 5793"/>
              <a:gd name="T89" fmla="*/ 1144 h 1296"/>
              <a:gd name="T90" fmla="*/ 264 w 5793"/>
              <a:gd name="T91" fmla="*/ 1136 h 1296"/>
              <a:gd name="T92" fmla="*/ 0 w 5793"/>
              <a:gd name="T93" fmla="*/ 1096 h 129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793"/>
              <a:gd name="T142" fmla="*/ 0 h 1296"/>
              <a:gd name="T143" fmla="*/ 5793 w 5793"/>
              <a:gd name="T144" fmla="*/ 1296 h 129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793" h="1296">
                <a:moveTo>
                  <a:pt x="0" y="1144"/>
                </a:moveTo>
                <a:cubicBezTo>
                  <a:pt x="5" y="1125"/>
                  <a:pt x="14" y="1107"/>
                  <a:pt x="16" y="1088"/>
                </a:cubicBezTo>
                <a:cubicBezTo>
                  <a:pt x="28" y="991"/>
                  <a:pt x="9" y="991"/>
                  <a:pt x="64" y="936"/>
                </a:cubicBezTo>
                <a:cubicBezTo>
                  <a:pt x="79" y="891"/>
                  <a:pt x="72" y="851"/>
                  <a:pt x="112" y="824"/>
                </a:cubicBezTo>
                <a:cubicBezTo>
                  <a:pt x="129" y="774"/>
                  <a:pt x="165" y="740"/>
                  <a:pt x="208" y="712"/>
                </a:cubicBezTo>
                <a:cubicBezTo>
                  <a:pt x="247" y="654"/>
                  <a:pt x="275" y="657"/>
                  <a:pt x="328" y="624"/>
                </a:cubicBezTo>
                <a:cubicBezTo>
                  <a:pt x="398" y="580"/>
                  <a:pt x="331" y="621"/>
                  <a:pt x="376" y="576"/>
                </a:cubicBezTo>
                <a:cubicBezTo>
                  <a:pt x="390" y="562"/>
                  <a:pt x="416" y="553"/>
                  <a:pt x="432" y="544"/>
                </a:cubicBezTo>
                <a:cubicBezTo>
                  <a:pt x="475" y="518"/>
                  <a:pt x="519" y="492"/>
                  <a:pt x="560" y="464"/>
                </a:cubicBezTo>
                <a:cubicBezTo>
                  <a:pt x="585" y="447"/>
                  <a:pt x="619" y="454"/>
                  <a:pt x="648" y="448"/>
                </a:cubicBezTo>
                <a:cubicBezTo>
                  <a:pt x="675" y="430"/>
                  <a:pt x="691" y="398"/>
                  <a:pt x="720" y="384"/>
                </a:cubicBezTo>
                <a:cubicBezTo>
                  <a:pt x="774" y="357"/>
                  <a:pt x="832" y="350"/>
                  <a:pt x="888" y="328"/>
                </a:cubicBezTo>
                <a:cubicBezTo>
                  <a:pt x="978" y="194"/>
                  <a:pt x="1157" y="184"/>
                  <a:pt x="1304" y="176"/>
                </a:cubicBezTo>
                <a:cubicBezTo>
                  <a:pt x="1336" y="165"/>
                  <a:pt x="1367" y="159"/>
                  <a:pt x="1400" y="152"/>
                </a:cubicBezTo>
                <a:cubicBezTo>
                  <a:pt x="1525" y="89"/>
                  <a:pt x="1608" y="81"/>
                  <a:pt x="1752" y="64"/>
                </a:cubicBezTo>
                <a:cubicBezTo>
                  <a:pt x="1795" y="59"/>
                  <a:pt x="1837" y="46"/>
                  <a:pt x="1880" y="40"/>
                </a:cubicBezTo>
                <a:cubicBezTo>
                  <a:pt x="2001" y="0"/>
                  <a:pt x="2207" y="41"/>
                  <a:pt x="2344" y="48"/>
                </a:cubicBezTo>
                <a:cubicBezTo>
                  <a:pt x="2373" y="58"/>
                  <a:pt x="2432" y="72"/>
                  <a:pt x="2432" y="72"/>
                </a:cubicBezTo>
                <a:cubicBezTo>
                  <a:pt x="2632" y="68"/>
                  <a:pt x="2807" y="61"/>
                  <a:pt x="3000" y="48"/>
                </a:cubicBezTo>
                <a:cubicBezTo>
                  <a:pt x="3073" y="24"/>
                  <a:pt x="3158" y="28"/>
                  <a:pt x="3232" y="24"/>
                </a:cubicBezTo>
                <a:cubicBezTo>
                  <a:pt x="3269" y="27"/>
                  <a:pt x="3308" y="23"/>
                  <a:pt x="3344" y="32"/>
                </a:cubicBezTo>
                <a:cubicBezTo>
                  <a:pt x="3355" y="35"/>
                  <a:pt x="3359" y="50"/>
                  <a:pt x="3368" y="56"/>
                </a:cubicBezTo>
                <a:cubicBezTo>
                  <a:pt x="3395" y="74"/>
                  <a:pt x="3456" y="101"/>
                  <a:pt x="3488" y="104"/>
                </a:cubicBezTo>
                <a:cubicBezTo>
                  <a:pt x="3568" y="111"/>
                  <a:pt x="3648" y="109"/>
                  <a:pt x="3728" y="112"/>
                </a:cubicBezTo>
                <a:cubicBezTo>
                  <a:pt x="3894" y="153"/>
                  <a:pt x="3907" y="146"/>
                  <a:pt x="4144" y="152"/>
                </a:cubicBezTo>
                <a:cubicBezTo>
                  <a:pt x="4197" y="178"/>
                  <a:pt x="4246" y="190"/>
                  <a:pt x="4304" y="200"/>
                </a:cubicBezTo>
                <a:cubicBezTo>
                  <a:pt x="4394" y="185"/>
                  <a:pt x="4380" y="184"/>
                  <a:pt x="4520" y="200"/>
                </a:cubicBezTo>
                <a:cubicBezTo>
                  <a:pt x="4534" y="202"/>
                  <a:pt x="4547" y="211"/>
                  <a:pt x="4560" y="216"/>
                </a:cubicBezTo>
                <a:cubicBezTo>
                  <a:pt x="4623" y="239"/>
                  <a:pt x="4686" y="259"/>
                  <a:pt x="4752" y="272"/>
                </a:cubicBezTo>
                <a:cubicBezTo>
                  <a:pt x="4804" y="324"/>
                  <a:pt x="4873" y="329"/>
                  <a:pt x="4944" y="336"/>
                </a:cubicBezTo>
                <a:cubicBezTo>
                  <a:pt x="4994" y="353"/>
                  <a:pt x="4943" y="329"/>
                  <a:pt x="4984" y="376"/>
                </a:cubicBezTo>
                <a:cubicBezTo>
                  <a:pt x="4995" y="389"/>
                  <a:pt x="5012" y="396"/>
                  <a:pt x="5024" y="408"/>
                </a:cubicBezTo>
                <a:cubicBezTo>
                  <a:pt x="5050" y="434"/>
                  <a:pt x="5069" y="469"/>
                  <a:pt x="5096" y="496"/>
                </a:cubicBezTo>
                <a:cubicBezTo>
                  <a:pt x="5107" y="528"/>
                  <a:pt x="5161" y="611"/>
                  <a:pt x="5192" y="632"/>
                </a:cubicBezTo>
                <a:cubicBezTo>
                  <a:pt x="5209" y="643"/>
                  <a:pt x="5230" y="646"/>
                  <a:pt x="5248" y="656"/>
                </a:cubicBezTo>
                <a:cubicBezTo>
                  <a:pt x="5267" y="667"/>
                  <a:pt x="5286" y="677"/>
                  <a:pt x="5304" y="688"/>
                </a:cubicBezTo>
                <a:cubicBezTo>
                  <a:pt x="5320" y="698"/>
                  <a:pt x="5352" y="720"/>
                  <a:pt x="5352" y="720"/>
                </a:cubicBezTo>
                <a:cubicBezTo>
                  <a:pt x="5398" y="790"/>
                  <a:pt x="5431" y="774"/>
                  <a:pt x="5504" y="792"/>
                </a:cubicBezTo>
                <a:cubicBezTo>
                  <a:pt x="5520" y="803"/>
                  <a:pt x="5536" y="813"/>
                  <a:pt x="5552" y="824"/>
                </a:cubicBezTo>
                <a:cubicBezTo>
                  <a:pt x="5660" y="896"/>
                  <a:pt x="5558" y="858"/>
                  <a:pt x="5624" y="880"/>
                </a:cubicBezTo>
                <a:cubicBezTo>
                  <a:pt x="5641" y="930"/>
                  <a:pt x="5659" y="986"/>
                  <a:pt x="5704" y="1016"/>
                </a:cubicBezTo>
                <a:cubicBezTo>
                  <a:pt x="5731" y="1098"/>
                  <a:pt x="5684" y="1083"/>
                  <a:pt x="5784" y="1096"/>
                </a:cubicBezTo>
                <a:cubicBezTo>
                  <a:pt x="5755" y="1296"/>
                  <a:pt x="5793" y="1164"/>
                  <a:pt x="5336" y="1168"/>
                </a:cubicBezTo>
                <a:cubicBezTo>
                  <a:pt x="4920" y="1172"/>
                  <a:pt x="4504" y="1156"/>
                  <a:pt x="4088" y="1152"/>
                </a:cubicBezTo>
                <a:cubicBezTo>
                  <a:pt x="3663" y="1119"/>
                  <a:pt x="3265" y="1140"/>
                  <a:pt x="2824" y="1144"/>
                </a:cubicBezTo>
                <a:cubicBezTo>
                  <a:pt x="1971" y="1141"/>
                  <a:pt x="1117" y="1141"/>
                  <a:pt x="264" y="1136"/>
                </a:cubicBezTo>
                <a:cubicBezTo>
                  <a:pt x="201" y="1136"/>
                  <a:pt x="0" y="1109"/>
                  <a:pt x="0" y="1096"/>
                </a:cubicBezTo>
              </a:path>
            </a:pathLst>
          </a:custGeom>
          <a:pattFill prst="divot">
            <a:fgClr>
              <a:srgbClr val="00FF00"/>
            </a:fgClr>
            <a:bgClr>
              <a:srgbClr val="BFEFBF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4098" name="Picture 2" descr="ddd0fc32575c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4000" y="1916113"/>
            <a:ext cx="321786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AutoShape 4"/>
          <p:cNvSpPr>
            <a:spLocks noChangeArrowheads="1"/>
          </p:cNvSpPr>
          <p:nvPr/>
        </p:nvSpPr>
        <p:spPr bwMode="auto">
          <a:xfrm rot="-4715050">
            <a:off x="172244" y="50919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00003B"/>
              </a:gs>
              <a:gs pos="100000">
                <a:srgbClr val="00008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endParaRPr lang="ru-RU">
              <a:latin typeface="Corbel" pitchFamily="34" charset="0"/>
            </a:endParaRPr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7235825" y="188913"/>
            <a:ext cx="1511300" cy="15113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orbel" pitchFamily="34" charset="0"/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 rot="-4715050">
            <a:off x="172244" y="300434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181847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endParaRPr lang="ru-RU">
              <a:latin typeface="Corbel" pitchFamily="34" charset="0"/>
            </a:endParaRP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 rot="-4715050">
            <a:off x="172244" y="69929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618F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endParaRPr lang="ru-RU">
              <a:latin typeface="Corbel" pitchFamily="34" charset="0"/>
            </a:endParaRP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 rot="551848">
            <a:off x="176371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Corbel" pitchFamily="34" charset="0"/>
            </a:endParaRPr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 rot="551848">
            <a:off x="3995738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Corbel" pitchFamily="34" charset="0"/>
            </a:endParaRPr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 rot="551848">
            <a:off x="622776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Corbel" pitchFamily="34" charset="0"/>
            </a:endParaRP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 rot="6170213">
            <a:off x="7733506" y="772319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3366FF"/>
              </a:gs>
              <a:gs pos="50000">
                <a:schemeClr val="accent1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 rot="6170213">
            <a:off x="7733506" y="3075782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4618F0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 vert="eaVert"/>
          <a:lstStyle/>
          <a:p>
            <a:pPr algn="ctr"/>
            <a:endParaRPr lang="ru-RU">
              <a:latin typeface="Corbel" pitchFamily="34" charset="0"/>
            </a:endParaRPr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 rot="6170213">
            <a:off x="7733506" y="53078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 vert="eaVert"/>
          <a:lstStyle/>
          <a:p>
            <a:pPr algn="ctr"/>
            <a:endParaRPr lang="ru-RU">
              <a:latin typeface="Corbel" pitchFamily="34" charset="0"/>
            </a:endParaRPr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 rot="-10406119">
            <a:off x="615632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189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>
              <a:latin typeface="Corbel" pitchFamily="34" charset="0"/>
            </a:endParaRPr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 rot="-10406119">
            <a:off x="40671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18900000" scaled="1"/>
          </a:gradFill>
          <a:ln w="9525">
            <a:solidFill>
              <a:srgbClr val="000080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>
              <a:latin typeface="Corbel" pitchFamily="34" charset="0"/>
            </a:endParaRPr>
          </a:p>
        </p:txBody>
      </p:sp>
      <p:pic>
        <p:nvPicPr>
          <p:cNvPr id="4112" name="Picture 16" descr="arg-blue-left-t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1341438"/>
            <a:ext cx="11906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 descr="ani-bird_red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7313" y="2708275"/>
            <a:ext cx="14398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19" descr="b1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25" y="5013325"/>
            <a:ext cx="1154113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23" descr="b1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4388" y="5516563"/>
            <a:ext cx="1020762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4" name="AutoShape 28"/>
          <p:cNvSpPr>
            <a:spLocks noChangeArrowheads="1"/>
          </p:cNvSpPr>
          <p:nvPr/>
        </p:nvSpPr>
        <p:spPr bwMode="auto">
          <a:xfrm>
            <a:off x="5435600" y="2636838"/>
            <a:ext cx="3384550" cy="1223962"/>
          </a:xfrm>
          <a:prstGeom prst="wedgeRoundRectCallout">
            <a:avLst>
              <a:gd name="adj1" fmla="val -72329"/>
              <a:gd name="adj2" fmla="val -10958"/>
              <a:gd name="adj3" fmla="val 16667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>
              <a:latin typeface="Corbel" pitchFamily="34" charset="0"/>
            </a:endParaRP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5508625" y="2781300"/>
            <a:ext cx="32400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8000"/>
                </a:solidFill>
                <a:latin typeface="Times New Roman" pitchFamily="18" charset="0"/>
              </a:rPr>
              <a:t>Ребята, берегите зрение!</a:t>
            </a:r>
          </a:p>
        </p:txBody>
      </p:sp>
      <p:pic>
        <p:nvPicPr>
          <p:cNvPr id="4128" name="Picture 32" descr="B_Fly3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7628801">
            <a:off x="1287463" y="2536825"/>
            <a:ext cx="1143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9" name="Picture 33" descr="B_Fly2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7959049">
            <a:off x="7138194" y="3599656"/>
            <a:ext cx="1368425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0" name="Picture 34" descr="B_Fly14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59113" y="2565400"/>
            <a:ext cx="14414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1" name="Picture 35" descr="b1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87450" y="5516563"/>
            <a:ext cx="9953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2" name="Picture 36" descr="b1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92725" y="5157788"/>
            <a:ext cx="9953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4" name="AutoShape 38"/>
          <p:cNvSpPr>
            <a:spLocks noChangeArrowheads="1"/>
          </p:cNvSpPr>
          <p:nvPr/>
        </p:nvSpPr>
        <p:spPr bwMode="auto">
          <a:xfrm rot="-10406119">
            <a:off x="16922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5400000" scaled="1"/>
          </a:gradFill>
          <a:ln w="9525">
            <a:solidFill>
              <a:srgbClr val="000080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>
              <a:latin typeface="Corbel" pitchFamily="34" charset="0"/>
            </a:endParaRPr>
          </a:p>
        </p:txBody>
      </p:sp>
      <p:pic>
        <p:nvPicPr>
          <p:cNvPr id="4136" name="Picture 4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23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730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9000"/>
                            </p:stCondLst>
                            <p:childTnLst>
                              <p:par>
                                <p:cTn id="99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0.06806 L -0.18107 0.21528 C -0.21649 0.24861 -0.26927 0.26759 -0.32447 0.26759 C -0.38767 0.26759 -0.43784 0.24861 -0.47326 0.21528 L -0.64184 0.06806 " pathEditMode="relative" rAng="0" ptsTypes="FffFF">
                                      <p:cBhvr>
                                        <p:cTn id="10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0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2" presetID="4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47 0.06806 L -0.48473 0.00533 C -0.44827 -0.00856 -0.3941 -0.01597 -0.3375 -0.01597 C -0.27292 -0.01597 -0.22153 -0.00856 -0.18507 0.00533 L -0.01181 0.06806 " pathEditMode="relative" rAng="0" ptsTypes="FffFF">
                                      <p:cBhvr>
                                        <p:cTn id="10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00" y="-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0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2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9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2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2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9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11458 C 0.05781 -0.10833 0.10955 -0.02917 0.10504 0.06273 C 0.10052 0.15463 0.04097 0.22361 -0.02795 0.21759 C -0.09705 0.21157 -0.14861 0.13171 -0.1441 0.04028 C -0.13941 -0.05185 -0.07986 -0.12083 -0.01111 -0.11458 Z " pathEditMode="relative" rAng="234174" ptsTypes="fffff">
                                      <p:cBhvr>
                                        <p:cTn id="170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1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7" presetID="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 0.05741 L 0.0382 -0.2581 L -0.18715 -0.2581 L -0.18715 0.05741 L 0.0382 0.05741 Z " pathEditMode="relative" rAng="16200000" ptsTypes="FFFFF">
                                      <p:cBhvr>
                                        <p:cTn id="178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0" y="-1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36"/>
                </p:tgtEl>
              </p:cMediaNode>
            </p:audio>
          </p:childTnLst>
        </p:cTn>
      </p:par>
    </p:tnLst>
    <p:bldLst>
      <p:bldP spid="4100" grpId="0" animBg="1"/>
      <p:bldP spid="4100" grpId="1" animBg="1"/>
      <p:bldP spid="4101" grpId="0" animBg="1"/>
      <p:bldP spid="4101" grpId="1" animBg="1"/>
      <p:bldP spid="4101" grpId="2" animBg="1"/>
      <p:bldP spid="4102" grpId="0" animBg="1"/>
      <p:bldP spid="4102" grpId="1" animBg="1"/>
      <p:bldP spid="4103" grpId="0" animBg="1"/>
      <p:bldP spid="4103" grpId="1" animBg="1"/>
      <p:bldP spid="4104" grpId="0" animBg="1"/>
      <p:bldP spid="4104" grpId="1" animBg="1"/>
      <p:bldP spid="4105" grpId="0" animBg="1"/>
      <p:bldP spid="4105" grpId="1" animBg="1"/>
      <p:bldP spid="4106" grpId="0" animBg="1"/>
      <p:bldP spid="4106" grpId="1" animBg="1"/>
      <p:bldP spid="4107" grpId="0" animBg="1"/>
      <p:bldP spid="4107" grpId="1" animBg="1"/>
      <p:bldP spid="4108" grpId="0" animBg="1"/>
      <p:bldP spid="4108" grpId="1" animBg="1"/>
      <p:bldP spid="4109" grpId="0" animBg="1"/>
      <p:bldP spid="4109" grpId="1" animBg="1"/>
      <p:bldP spid="4110" grpId="0" animBg="1"/>
      <p:bldP spid="4110" grpId="1" animBg="1"/>
      <p:bldP spid="4111" grpId="0" animBg="1"/>
      <p:bldP spid="4111" grpId="1" animBg="1"/>
      <p:bldP spid="4124" grpId="0" animBg="1"/>
      <p:bldP spid="4124" grpId="1" animBg="1"/>
      <p:bldP spid="4125" grpId="0"/>
      <p:bldP spid="4125" grpId="1"/>
      <p:bldP spid="4134" grpId="0" animBg="1"/>
      <p:bldP spid="413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318</Words>
  <Application>Microsoft Office PowerPoint</Application>
  <PresentationFormat>Экран (4:3)</PresentationFormat>
  <Paragraphs>74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Добро –  это нечто положительное, хорошее, полезное, противоположное злу </vt:lpstr>
      <vt:lpstr>Зло –  это нечто дурное, вредное, противоположное добру </vt:lpstr>
      <vt:lpstr>Презентация PowerPoint</vt:lpstr>
      <vt:lpstr>Игра «Стоп – красный свет» </vt:lpstr>
      <vt:lpstr>Презентация PowerPoint</vt:lpstr>
      <vt:lpstr>Валентина  Александровна  Осеева (1902- 1969)</vt:lpstr>
      <vt:lpstr>Презентация PowerPoint</vt:lpstr>
      <vt:lpstr>Презентация PowerPoint</vt:lpstr>
      <vt:lpstr>«соседи»</vt:lpstr>
      <vt:lpstr>Чего больше: добра или зла?</vt:lpstr>
      <vt:lpstr>Спешите делать добро!</vt:lpstr>
      <vt:lpstr>Дорога добра</vt:lpstr>
      <vt:lpstr>Но если с другом худо Не уповай на чудо, Спеши к нему, Всегда иди дорогою добра. 3. Ах, сколько будет разных Сомнений и соблазнов. Не забывай, что эта жизнь  Не детская игра. Ты прочь гони соблазны,  Усвой закон негласный: Иди, мой друг,  Всегда иди дорогою добра.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Спешите делать добро </dc:title>
  <dc:creator>Ирина</dc:creator>
  <cp:lastModifiedBy>Ирина</cp:lastModifiedBy>
  <cp:revision>2</cp:revision>
  <dcterms:created xsi:type="dcterms:W3CDTF">2014-10-11T17:22:33Z</dcterms:created>
  <dcterms:modified xsi:type="dcterms:W3CDTF">2014-10-11T17:33:39Z</dcterms:modified>
</cp:coreProperties>
</file>