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57166"/>
            <a:ext cx="7215238" cy="35719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4857760"/>
            <a:ext cx="8229600" cy="1428759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Урок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письма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в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1 классе</a:t>
            </a:r>
          </a:p>
          <a:p>
            <a:pPr algn="ctr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Учитель начальных классов МБОУ СО школы п.Уральский</a:t>
            </a:r>
          </a:p>
          <a:p>
            <a:pPr algn="ctr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Черемных Светлана Анатольевна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714488"/>
            <a:ext cx="7143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Урок письма  </a:t>
            </a:r>
          </a:p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Буква З, </a:t>
            </a:r>
            <a:r>
              <a:rPr lang="ru-RU" sz="6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4357718" cy="529750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Сказка учит доброте,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Смелости и красоте.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Побыстрее вырастай,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Книжки мудрые читай!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214422"/>
            <a:ext cx="371477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5092618"/>
          </a:xfrm>
          <a:noFill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Сегодня я узнал…</a:t>
            </a:r>
            <a:br>
              <a:rPr lang="ru-RU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Я понял, что…</a:t>
            </a:r>
            <a:br>
              <a:rPr lang="ru-RU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 уроке я научился…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Мне понравилось…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663575" y="1714488"/>
            <a:ext cx="7997825" cy="2214577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54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РАБОТУ</a:t>
            </a:r>
            <a:r>
              <a:rPr lang="ru-RU" sz="5400" kern="10" dirty="0">
                <a:ln w="12700">
                  <a:solidFill>
                    <a:srgbClr val="CE081B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a:rPr>
              <a:t>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3643314"/>
            <a:ext cx="22002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Путешествие в сказку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857364"/>
            <a:ext cx="464347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1017444"/>
            <a:ext cx="7715304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 pitchFamily="34" charset="0"/>
                <a:cs typeface="Times New Roman" pitchFamily="18" charset="0"/>
              </a:rPr>
              <a:t>Скорей бы приблизился вечер</a:t>
            </a:r>
            <a:endParaRPr kumimoji="0" lang="ru-RU" sz="1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 pitchFamily="34" charset="0"/>
                <a:cs typeface="Times New Roman" pitchFamily="18" charset="0"/>
              </a:rPr>
              <a:t>И час долгожданный настал,</a:t>
            </a:r>
            <a:endParaRPr kumimoji="0" lang="ru-RU" sz="1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 pitchFamily="34" charset="0"/>
                <a:cs typeface="Times New Roman" pitchFamily="18" charset="0"/>
              </a:rPr>
              <a:t>Чтоб ей в золочёной карете</a:t>
            </a:r>
            <a:endParaRPr kumimoji="0" lang="ru-RU" sz="1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 pitchFamily="34" charset="0"/>
                <a:cs typeface="Times New Roman" pitchFamily="18" charset="0"/>
              </a:rPr>
              <a:t>Поехать на сказочный бал.</a:t>
            </a:r>
            <a:endParaRPr kumimoji="0" lang="ru-RU" sz="1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 pitchFamily="34" charset="0"/>
                <a:cs typeface="Times New Roman" pitchFamily="18" charset="0"/>
              </a:rPr>
              <a:t>Никто во дворце не узнает,</a:t>
            </a:r>
            <a:endParaRPr kumimoji="0" lang="ru-RU" sz="1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 pitchFamily="34" charset="0"/>
                <a:cs typeface="Times New Roman" pitchFamily="18" charset="0"/>
              </a:rPr>
              <a:t>Откуда она, как зовут,</a:t>
            </a:r>
            <a:endParaRPr kumimoji="0" lang="ru-RU" sz="1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 pitchFamily="34" charset="0"/>
                <a:cs typeface="Times New Roman" pitchFamily="18" charset="0"/>
              </a:rPr>
              <a:t>Но только лишь полночь настанет,</a:t>
            </a:r>
            <a:endParaRPr kumimoji="0" lang="ru-RU" sz="1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 pitchFamily="34" charset="0"/>
                <a:cs typeface="Times New Roman" pitchFamily="18" charset="0"/>
              </a:rPr>
              <a:t>Волшебные чары спадут…</a:t>
            </a:r>
            <a:endParaRPr kumimoji="0" lang="ru-RU" sz="1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Золушка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Содержимое 3" descr="золушка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0364" y="1428736"/>
            <a:ext cx="3071834" cy="4795839"/>
          </a:xfrm>
          <a:prstGeom prst="ellipse">
            <a:avLst/>
          </a:prstGeom>
          <a:ln w="190500" cap="rnd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3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b="1">
                <a:ln w="1905">
                  <a:solidFill>
                    <a:schemeClr val="accent5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b="1">
                <a:ln w="1905">
                  <a:solidFill>
                    <a:schemeClr val="accent5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b="1">
                <a:ln w="1905">
                  <a:solidFill>
                    <a:schemeClr val="accent5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2357422" y="571480"/>
            <a:ext cx="2686050" cy="4241800"/>
            <a:chOff x="1491" y="332"/>
            <a:chExt cx="1692" cy="2672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1491" y="332"/>
              <a:ext cx="1692" cy="2672"/>
            </a:xfrm>
            <a:custGeom>
              <a:avLst/>
              <a:gdLst/>
              <a:ahLst/>
              <a:cxnLst>
                <a:cxn ang="0">
                  <a:pos x="27" y="2254"/>
                </a:cxn>
                <a:cxn ang="0">
                  <a:pos x="9" y="2386"/>
                </a:cxn>
                <a:cxn ang="0">
                  <a:pos x="65" y="2594"/>
                </a:cxn>
                <a:cxn ang="0">
                  <a:pos x="399" y="2650"/>
                </a:cxn>
                <a:cxn ang="0">
                  <a:pos x="723" y="2464"/>
                </a:cxn>
                <a:cxn ang="0">
                  <a:pos x="1089" y="1930"/>
                </a:cxn>
                <a:cxn ang="0">
                  <a:pos x="1071" y="1504"/>
                </a:cxn>
                <a:cxn ang="0">
                  <a:pos x="821" y="1358"/>
                </a:cxn>
                <a:cxn ang="0">
                  <a:pos x="681" y="1384"/>
                </a:cxn>
                <a:cxn ang="0">
                  <a:pos x="1089" y="1120"/>
                </a:cxn>
                <a:cxn ang="0">
                  <a:pos x="1527" y="712"/>
                </a:cxn>
                <a:cxn ang="0">
                  <a:pos x="1679" y="344"/>
                </a:cxn>
                <a:cxn ang="0">
                  <a:pos x="1605" y="52"/>
                </a:cxn>
                <a:cxn ang="0">
                  <a:pos x="1221" y="76"/>
                </a:cxn>
                <a:cxn ang="0">
                  <a:pos x="891" y="508"/>
                </a:cxn>
              </a:cxnLst>
              <a:rect l="0" t="0" r="r" b="b"/>
              <a:pathLst>
                <a:path w="1692" h="2672">
                  <a:moveTo>
                    <a:pt x="27" y="2254"/>
                  </a:moveTo>
                  <a:cubicBezTo>
                    <a:pt x="25" y="2276"/>
                    <a:pt x="3" y="2329"/>
                    <a:pt x="9" y="2386"/>
                  </a:cubicBezTo>
                  <a:cubicBezTo>
                    <a:pt x="15" y="2443"/>
                    <a:pt x="0" y="2550"/>
                    <a:pt x="65" y="2594"/>
                  </a:cubicBezTo>
                  <a:cubicBezTo>
                    <a:pt x="130" y="2638"/>
                    <a:pt x="289" y="2672"/>
                    <a:pt x="399" y="2650"/>
                  </a:cubicBezTo>
                  <a:cubicBezTo>
                    <a:pt x="509" y="2628"/>
                    <a:pt x="608" y="2584"/>
                    <a:pt x="723" y="2464"/>
                  </a:cubicBezTo>
                  <a:cubicBezTo>
                    <a:pt x="838" y="2344"/>
                    <a:pt x="1031" y="2090"/>
                    <a:pt x="1089" y="1930"/>
                  </a:cubicBezTo>
                  <a:cubicBezTo>
                    <a:pt x="1147" y="1770"/>
                    <a:pt x="1116" y="1599"/>
                    <a:pt x="1071" y="1504"/>
                  </a:cubicBezTo>
                  <a:cubicBezTo>
                    <a:pt x="1026" y="1409"/>
                    <a:pt x="886" y="1378"/>
                    <a:pt x="821" y="1358"/>
                  </a:cubicBezTo>
                  <a:cubicBezTo>
                    <a:pt x="756" y="1338"/>
                    <a:pt x="636" y="1424"/>
                    <a:pt x="681" y="1384"/>
                  </a:cubicBezTo>
                  <a:cubicBezTo>
                    <a:pt x="726" y="1344"/>
                    <a:pt x="948" y="1232"/>
                    <a:pt x="1089" y="1120"/>
                  </a:cubicBezTo>
                  <a:cubicBezTo>
                    <a:pt x="1230" y="1008"/>
                    <a:pt x="1429" y="841"/>
                    <a:pt x="1527" y="712"/>
                  </a:cubicBezTo>
                  <a:cubicBezTo>
                    <a:pt x="1625" y="583"/>
                    <a:pt x="1666" y="454"/>
                    <a:pt x="1679" y="344"/>
                  </a:cubicBezTo>
                  <a:cubicBezTo>
                    <a:pt x="1692" y="234"/>
                    <a:pt x="1681" y="97"/>
                    <a:pt x="1605" y="52"/>
                  </a:cubicBezTo>
                  <a:cubicBezTo>
                    <a:pt x="1529" y="7"/>
                    <a:pt x="1340" y="0"/>
                    <a:pt x="1221" y="76"/>
                  </a:cubicBezTo>
                  <a:cubicBezTo>
                    <a:pt x="1102" y="152"/>
                    <a:pt x="960" y="418"/>
                    <a:pt x="891" y="508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2336" y="799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4572000" y="2608262"/>
            <a:ext cx="2808288" cy="4249738"/>
            <a:chOff x="2426" y="1661"/>
            <a:chExt cx="1769" cy="2677"/>
          </a:xfrm>
        </p:grpSpPr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2426" y="1661"/>
              <a:ext cx="1769" cy="2677"/>
            </a:xfrm>
            <a:custGeom>
              <a:avLst/>
              <a:gdLst/>
              <a:ahLst/>
              <a:cxnLst>
                <a:cxn ang="0">
                  <a:pos x="1769" y="1034"/>
                </a:cxn>
                <a:cxn ang="0">
                  <a:pos x="251" y="2174"/>
                </a:cxn>
                <a:cxn ang="0">
                  <a:pos x="263" y="2636"/>
                </a:cxn>
                <a:cxn ang="0">
                  <a:pos x="647" y="2420"/>
                </a:cxn>
                <a:cxn ang="0">
                  <a:pos x="923" y="1892"/>
                </a:cxn>
                <a:cxn ang="0">
                  <a:pos x="989" y="1436"/>
                </a:cxn>
                <a:cxn ang="0">
                  <a:pos x="774" y="1302"/>
                </a:cxn>
                <a:cxn ang="0">
                  <a:pos x="634" y="1328"/>
                </a:cxn>
                <a:cxn ang="0">
                  <a:pos x="1013" y="1040"/>
                </a:cxn>
                <a:cxn ang="0">
                  <a:pos x="1403" y="614"/>
                </a:cxn>
                <a:cxn ang="0">
                  <a:pos x="1559" y="290"/>
                </a:cxn>
                <a:cxn ang="0">
                  <a:pos x="1475" y="38"/>
                </a:cxn>
                <a:cxn ang="0">
                  <a:pos x="1229" y="62"/>
                </a:cxn>
                <a:cxn ang="0">
                  <a:pos x="1019" y="260"/>
                </a:cxn>
              </a:cxnLst>
              <a:rect l="0" t="0" r="r" b="b"/>
              <a:pathLst>
                <a:path w="1769" h="2677">
                  <a:moveTo>
                    <a:pt x="1769" y="1034"/>
                  </a:moveTo>
                  <a:cubicBezTo>
                    <a:pt x="1516" y="1224"/>
                    <a:pt x="502" y="1907"/>
                    <a:pt x="251" y="2174"/>
                  </a:cubicBezTo>
                  <a:cubicBezTo>
                    <a:pt x="0" y="2441"/>
                    <a:pt x="197" y="2595"/>
                    <a:pt x="263" y="2636"/>
                  </a:cubicBezTo>
                  <a:cubicBezTo>
                    <a:pt x="329" y="2677"/>
                    <a:pt x="537" y="2544"/>
                    <a:pt x="647" y="2420"/>
                  </a:cubicBezTo>
                  <a:cubicBezTo>
                    <a:pt x="757" y="2296"/>
                    <a:pt x="866" y="2056"/>
                    <a:pt x="923" y="1892"/>
                  </a:cubicBezTo>
                  <a:cubicBezTo>
                    <a:pt x="980" y="1728"/>
                    <a:pt x="1014" y="1534"/>
                    <a:pt x="989" y="1436"/>
                  </a:cubicBezTo>
                  <a:cubicBezTo>
                    <a:pt x="964" y="1338"/>
                    <a:pt x="833" y="1320"/>
                    <a:pt x="774" y="1302"/>
                  </a:cubicBezTo>
                  <a:cubicBezTo>
                    <a:pt x="715" y="1284"/>
                    <a:pt x="594" y="1372"/>
                    <a:pt x="634" y="1328"/>
                  </a:cubicBezTo>
                  <a:cubicBezTo>
                    <a:pt x="674" y="1284"/>
                    <a:pt x="885" y="1159"/>
                    <a:pt x="1013" y="1040"/>
                  </a:cubicBezTo>
                  <a:cubicBezTo>
                    <a:pt x="1141" y="921"/>
                    <a:pt x="1312" y="739"/>
                    <a:pt x="1403" y="614"/>
                  </a:cubicBezTo>
                  <a:cubicBezTo>
                    <a:pt x="1494" y="489"/>
                    <a:pt x="1547" y="386"/>
                    <a:pt x="1559" y="290"/>
                  </a:cubicBezTo>
                  <a:cubicBezTo>
                    <a:pt x="1571" y="194"/>
                    <a:pt x="1530" y="76"/>
                    <a:pt x="1475" y="38"/>
                  </a:cubicBezTo>
                  <a:cubicBezTo>
                    <a:pt x="1420" y="0"/>
                    <a:pt x="1305" y="25"/>
                    <a:pt x="1229" y="62"/>
                  </a:cubicBezTo>
                  <a:cubicBezTo>
                    <a:pt x="1153" y="99"/>
                    <a:pt x="1063" y="219"/>
                    <a:pt x="1019" y="26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" name="AutoShape 15"/>
            <p:cNvSpPr>
              <a:spLocks noChangeArrowheads="1"/>
            </p:cNvSpPr>
            <p:nvPr/>
          </p:nvSpPr>
          <p:spPr bwMode="auto">
            <a:xfrm>
              <a:off x="3424" y="1842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12" name="AutoShape 17"/>
          <p:cNvSpPr>
            <a:spLocks noChangeArrowheads="1"/>
          </p:cNvSpPr>
          <p:nvPr/>
        </p:nvSpPr>
        <p:spPr bwMode="auto">
          <a:xfrm rot="12875164">
            <a:off x="3708400" y="1485900"/>
            <a:ext cx="649288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90751E-6 C 0.01598 -0.03931 0.03212 -0.07838 0.04914 -0.09734 C 0.06615 -0.1163 0.08837 -0.11838 0.10157 -0.11422 C 0.11476 -0.11006 0.125 -0.0948 0.12848 -0.07191 C 0.13195 -0.04902 0.14983 -0.02266 0.12223 0.02312 C 0.09462 0.0689 -0.01284 0.17433 -0.03663 0.20254 C -0.06041 0.23098 -0.02968 0.19029 -0.02065 0.19445 C -0.01163 0.19815 0.00816 0.21202 0.01737 0.22613 C 0.02657 0.24023 0.03525 0.25364 0.0349 0.27907 C 0.03455 0.30451 0.02796 0.34728 0.0158 0.37826 C 0.00365 0.40925 -0.02187 0.44532 -0.03819 0.46497 C -0.05451 0.48462 -0.07048 0.49017 -0.08263 0.49665 C -0.09479 0.50312 -0.09861 0.50497 -0.11111 0.50312 C -0.12361 0.50104 -0.14965 0.4978 -0.15729 0.48393 C -0.16493 0.46982 -0.15729 0.42936 -0.15729 0.41826 " pathEditMode="relative" rAng="0" ptsTypes="aaaaaaaaaaaaaaA">
                                      <p:cBhvr>
                                        <p:cTn id="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19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413 0.2148 C 0.28455 0.19723 0.29497 0.17965 0.30573 0.17041 C 0.3165 0.16116 0.33038 0.15584 0.33906 0.15977 C 0.34775 0.1637 0.35729 0.17226 0.35816 0.19376 C 0.35903 0.21526 0.37031 0.2437 0.34393 0.28879 C 0.31754 0.33387 0.22031 0.43746 0.19948 0.46428 C 0.17865 0.4911 0.2099 0.44879 0.21858 0.44948 C 0.22726 0.45017 0.24514 0.44624 0.25191 0.46844 C 0.25868 0.49064 0.26667 0.54289 0.25972 0.58266 C 0.25278 0.62243 0.23021 0.6763 0.21059 0.70728 C 0.19097 0.73827 0.1592 0.76509 0.14236 0.76856 C 0.12552 0.77202 0.11111 0.7459 0.10903 0.72856 C 0.10695 0.71121 0.08264 0.71954 0.12969 0.66497 C 0.17674 0.61041 0.28403 0.50567 0.3915 0.40093 " pathEditMode="relative" rAng="0" ptsTypes="aaaaaaaaaaaaaA">
                                      <p:cBhvr>
                                        <p:cTn id="1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0" y="2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Поможем Золушке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401080" cy="3500462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  о   И   М   к    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Д    У    ж  Л  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Составь предложение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1. улице,  холодно, на, стало. </a:t>
            </a:r>
          </a:p>
          <a:p>
            <a:pPr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2. купила,  куклу,  Зое, мама.</a:t>
            </a:r>
          </a:p>
          <a:p>
            <a:pPr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Вставь пропущенные буквы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зу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г…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</a:t>
            </a:r>
          </a:p>
          <a:p>
            <a:pPr>
              <a:buNone/>
            </a:pP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моро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                       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н…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сне…                                  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в…да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горо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ж…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Назови текст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9589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		</a:t>
            </a:r>
            <a:r>
              <a:rPr lang="ru-RU" sz="3600" b="1" dirty="0" smtClean="0">
                <a:solidFill>
                  <a:srgbClr val="002060"/>
                </a:solidFill>
              </a:rPr>
              <a:t>Ударили морозы. Застыли озёра и реки. Пусто в лесу и поле. Сладко заснули в берлоге медведи, засопел в норе барсук. Спит в тёплом гнёздышке белка. Один волк завывает: одиноко и голодно серому в лесу.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8</TotalTime>
  <Words>130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Тема1</vt:lpstr>
      <vt:lpstr> </vt:lpstr>
      <vt:lpstr>Путешествие в сказку</vt:lpstr>
      <vt:lpstr>Слайд 3</vt:lpstr>
      <vt:lpstr>Золушка</vt:lpstr>
      <vt:lpstr>Слайд 5</vt:lpstr>
      <vt:lpstr>Поможем Золушке</vt:lpstr>
      <vt:lpstr>Составь предложение</vt:lpstr>
      <vt:lpstr>Вставь пропущенные буквы</vt:lpstr>
      <vt:lpstr>Назови текст</vt:lpstr>
      <vt:lpstr>Сказка учит доброте, Смелости и красоте. Побыстрее вырастай, Книжки мудрые читай!   </vt:lpstr>
      <vt:lpstr>Сегодня я узнал… Я понял, что… На уроке я научился… Мне понравилось…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SvEtA</dc:creator>
  <cp:lastModifiedBy>SvEtA</cp:lastModifiedBy>
  <cp:revision>3</cp:revision>
  <dcterms:created xsi:type="dcterms:W3CDTF">2013-11-23T10:02:29Z</dcterms:created>
  <dcterms:modified xsi:type="dcterms:W3CDTF">2013-11-23T10:21:28Z</dcterms:modified>
</cp:coreProperties>
</file>