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Сформированна средне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сформированна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2">
                  <c:v>4</c:v>
                </c:pt>
              </c:numCache>
            </c:numRef>
          </c:val>
        </c:ser>
        <c:shape val="box"/>
        <c:axId val="54427008"/>
        <c:axId val="54445952"/>
        <c:axId val="41494720"/>
      </c:bar3DChart>
      <c:catAx>
        <c:axId val="54427008"/>
        <c:scaling>
          <c:orientation val="minMax"/>
        </c:scaling>
        <c:axPos val="b"/>
        <c:tickLblPos val="nextTo"/>
        <c:crossAx val="54445952"/>
        <c:crosses val="autoZero"/>
        <c:auto val="1"/>
        <c:lblAlgn val="ctr"/>
        <c:lblOffset val="100"/>
      </c:catAx>
      <c:valAx>
        <c:axId val="54445952"/>
        <c:scaling>
          <c:orientation val="minMax"/>
        </c:scaling>
        <c:axPos val="l"/>
        <c:majorGridlines/>
        <c:numFmt formatCode="General" sourceLinked="1"/>
        <c:tickLblPos val="nextTo"/>
        <c:crossAx val="54427008"/>
        <c:crosses val="autoZero"/>
        <c:crossBetween val="between"/>
      </c:valAx>
      <c:serAx>
        <c:axId val="41494720"/>
        <c:scaling>
          <c:orientation val="minMax"/>
        </c:scaling>
        <c:delete val="1"/>
        <c:axPos val="b"/>
        <c:tickLblPos val="none"/>
        <c:crossAx val="54445952"/>
        <c:crosses val="autoZero"/>
      </c:serAx>
    </c:plotArea>
    <c:legend>
      <c:legendPos val="r"/>
      <c:legendEntry>
        <c:idx val="1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dLbl>
              <c:idx val="0"/>
              <c:layout>
                <c:manualLayout>
                  <c:x val="1.7069701280227601E-2"/>
                  <c:y val="-2.3809523809523888E-2"/>
                </c:manualLayout>
              </c:layout>
              <c:showVal val="1"/>
            </c:dLbl>
            <c:dLbl>
              <c:idx val="2"/>
              <c:layout>
                <c:manualLayout>
                  <c:x val="-9.4831673779042242E-3"/>
                  <c:y val="-3.9682539682539771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2"/>
              <c:layout>
                <c:manualLayout>
                  <c:x val="1.8966334755808441E-2"/>
                  <c:y val="-1.9841269841269847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2">
                  <c:v>1</c:v>
                </c:pt>
              </c:numCache>
            </c:numRef>
          </c:val>
        </c:ser>
        <c:shape val="box"/>
        <c:axId val="56839552"/>
        <c:axId val="57177600"/>
        <c:axId val="64988032"/>
      </c:bar3DChart>
      <c:catAx>
        <c:axId val="56839552"/>
        <c:scaling>
          <c:orientation val="minMax"/>
        </c:scaling>
        <c:axPos val="b"/>
        <c:tickLblPos val="nextTo"/>
        <c:crossAx val="57177600"/>
        <c:crosses val="autoZero"/>
        <c:auto val="1"/>
        <c:lblAlgn val="ctr"/>
        <c:lblOffset val="100"/>
      </c:catAx>
      <c:valAx>
        <c:axId val="57177600"/>
        <c:scaling>
          <c:orientation val="minMax"/>
        </c:scaling>
        <c:axPos val="l"/>
        <c:majorGridlines/>
        <c:numFmt formatCode="General" sourceLinked="1"/>
        <c:tickLblPos val="nextTo"/>
        <c:crossAx val="56839552"/>
        <c:crosses val="autoZero"/>
        <c:crossBetween val="between"/>
      </c:valAx>
      <c:serAx>
        <c:axId val="64988032"/>
        <c:scaling>
          <c:orientation val="minMax"/>
        </c:scaling>
        <c:delete val="1"/>
        <c:axPos val="b"/>
        <c:tickLblPos val="none"/>
        <c:crossAx val="5717760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Положительная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2">
                  <c:v>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Негативная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2.9673590504451054E-2"/>
                  <c:y val="-2.3809523809523812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2">
                  <c:v>2</c:v>
                </c:pt>
              </c:numCache>
            </c:numRef>
          </c:val>
        </c:ser>
        <c:shape val="cylinder"/>
        <c:axId val="57243520"/>
        <c:axId val="57589760"/>
        <c:axId val="41492480"/>
      </c:bar3DChart>
      <c:catAx>
        <c:axId val="57243520"/>
        <c:scaling>
          <c:orientation val="minMax"/>
        </c:scaling>
        <c:axPos val="b"/>
        <c:tickLblPos val="nextTo"/>
        <c:crossAx val="57589760"/>
        <c:crosses val="autoZero"/>
        <c:auto val="1"/>
        <c:lblAlgn val="ctr"/>
        <c:lblOffset val="100"/>
      </c:catAx>
      <c:valAx>
        <c:axId val="57589760"/>
        <c:scaling>
          <c:orientation val="minMax"/>
        </c:scaling>
        <c:axPos val="l"/>
        <c:majorGridlines/>
        <c:numFmt formatCode="General" sourceLinked="1"/>
        <c:tickLblPos val="nextTo"/>
        <c:crossAx val="57243520"/>
        <c:crosses val="autoZero"/>
        <c:crossBetween val="between"/>
      </c:valAx>
      <c:serAx>
        <c:axId val="41492480"/>
        <c:scaling>
          <c:orientation val="minMax"/>
        </c:scaling>
        <c:delete val="1"/>
        <c:axPos val="b"/>
        <c:tickLblPos val="none"/>
        <c:crossAx val="5758976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dLbl>
              <c:idx val="2"/>
              <c:layout>
                <c:manualLayout>
                  <c:x val="2.7777777777777801E-2"/>
                  <c:y val="-7.9365079365079395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2">
                  <c:v>5</c:v>
                </c:pt>
              </c:numCache>
            </c:numRef>
          </c:val>
        </c:ser>
        <c:shape val="box"/>
        <c:axId val="55511680"/>
        <c:axId val="55522432"/>
        <c:axId val="0"/>
      </c:bar3DChart>
      <c:catAx>
        <c:axId val="55511680"/>
        <c:scaling>
          <c:orientation val="minMax"/>
        </c:scaling>
        <c:axPos val="b"/>
        <c:tickLblPos val="nextTo"/>
        <c:crossAx val="55522432"/>
        <c:crosses val="autoZero"/>
        <c:auto val="1"/>
        <c:lblAlgn val="ctr"/>
        <c:lblOffset val="100"/>
      </c:catAx>
      <c:valAx>
        <c:axId val="55522432"/>
        <c:scaling>
          <c:orientation val="minMax"/>
        </c:scaling>
        <c:axPos val="l"/>
        <c:majorGridlines/>
        <c:numFmt formatCode="General" sourceLinked="1"/>
        <c:tickLblPos val="nextTo"/>
        <c:crossAx val="55511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2">
                  <c:v>5</c:v>
                </c:pt>
              </c:numCache>
            </c:numRef>
          </c:val>
        </c:ser>
        <c:axId val="64148224"/>
        <c:axId val="64150144"/>
      </c:barChart>
      <c:catAx>
        <c:axId val="64148224"/>
        <c:scaling>
          <c:orientation val="minMax"/>
        </c:scaling>
        <c:axPos val="b"/>
        <c:tickLblPos val="nextTo"/>
        <c:crossAx val="64150144"/>
        <c:crosses val="autoZero"/>
        <c:auto val="1"/>
        <c:lblAlgn val="ctr"/>
        <c:lblOffset val="100"/>
      </c:catAx>
      <c:valAx>
        <c:axId val="64150144"/>
        <c:scaling>
          <c:orientation val="minMax"/>
        </c:scaling>
        <c:axPos val="l"/>
        <c:majorGridlines/>
        <c:numFmt formatCode="General" sourceLinked="1"/>
        <c:tickLblPos val="nextTo"/>
        <c:crossAx val="64148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нормальный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2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 начало учебного года</c:v>
                </c:pt>
                <c:pt idx="2">
                  <c:v>На конец учебного года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</c:v>
                </c:pt>
                <c:pt idx="2">
                  <c:v>4</c:v>
                </c:pt>
              </c:numCache>
            </c:numRef>
          </c:val>
        </c:ser>
        <c:axId val="64882176"/>
        <c:axId val="64883712"/>
      </c:barChart>
      <c:catAx>
        <c:axId val="64882176"/>
        <c:scaling>
          <c:orientation val="minMax"/>
        </c:scaling>
        <c:axPos val="b"/>
        <c:tickLblPos val="nextTo"/>
        <c:crossAx val="64883712"/>
        <c:crosses val="autoZero"/>
        <c:auto val="1"/>
        <c:lblAlgn val="ctr"/>
        <c:lblOffset val="100"/>
      </c:catAx>
      <c:valAx>
        <c:axId val="64883712"/>
        <c:scaling>
          <c:orientation val="minMax"/>
        </c:scaling>
        <c:axPos val="l"/>
        <c:majorGridlines/>
        <c:numFmt formatCode="General" sourceLinked="1"/>
        <c:tickLblPos val="nextTo"/>
        <c:crossAx val="64882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31EBCD-9AB5-460F-854E-F1B57953C29E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CBE100-38DC-441B-AC65-9EC537DB6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5"/>
            <a:ext cx="7772400" cy="1000132"/>
          </a:xfrm>
        </p:spPr>
        <p:txBody>
          <a:bodyPr/>
          <a:lstStyle/>
          <a:p>
            <a:r>
              <a:rPr lang="ru-RU" dirty="0" smtClean="0"/>
              <a:t>Тема самообразования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Формирование УУД на уроках математики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428604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4 р.п. Лесогорск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4143380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Касьянова Галина Владимировна, учитель начальных классов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14290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Личностные УУД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(внутренняя позиция школьника)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571612"/>
          <a:ext cx="807249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285728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214422"/>
          <a:ext cx="821537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214290"/>
            <a:ext cx="47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(уровень школьной мотивации)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357298"/>
          <a:ext cx="850112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357166"/>
            <a:ext cx="60722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(выявление уровня сформированности внимания и самоконтроля)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500174"/>
          <a:ext cx="80010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35716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357298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357166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(уровень развития словесно-логического мышления)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643050"/>
          <a:ext cx="828680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829" y="2967335"/>
            <a:ext cx="8770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9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</TotalTime>
  <Words>64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Тема самообразования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самообразования</dc:title>
  <dc:creator>Admin</dc:creator>
  <cp:lastModifiedBy>Admin</cp:lastModifiedBy>
  <cp:revision>5</cp:revision>
  <dcterms:created xsi:type="dcterms:W3CDTF">2015-04-17T09:58:34Z</dcterms:created>
  <dcterms:modified xsi:type="dcterms:W3CDTF">2015-08-24T19:37:49Z</dcterms:modified>
</cp:coreProperties>
</file>