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68" r:id="rId4"/>
    <p:sldId id="269" r:id="rId5"/>
    <p:sldId id="270" r:id="rId6"/>
    <p:sldId id="271" r:id="rId7"/>
    <p:sldId id="259" r:id="rId8"/>
    <p:sldId id="260" r:id="rId9"/>
    <p:sldId id="264" r:id="rId10"/>
    <p:sldId id="272" r:id="rId11"/>
    <p:sldId id="273" r:id="rId12"/>
    <p:sldId id="266" r:id="rId13"/>
    <p:sldId id="274" r:id="rId14"/>
    <p:sldId id="275" r:id="rId15"/>
    <p:sldId id="276" r:id="rId16"/>
    <p:sldId id="278" r:id="rId17"/>
    <p:sldId id="262" r:id="rId18"/>
    <p:sldId id="27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nkrb.ru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65968180_17_9.jpg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857224" y="500042"/>
            <a:ext cx="7824787" cy="5357812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Смертность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от </a:t>
            </a:r>
            <a:r>
              <a:rPr lang="ru-RU" dirty="0"/>
              <a:t>потребления наркотиков увеличилась в </a:t>
            </a:r>
            <a:r>
              <a:rPr lang="ru-RU" dirty="0">
                <a:solidFill>
                  <a:srgbClr val="FF0000"/>
                </a:solidFill>
              </a:rPr>
              <a:t>12 раз</a:t>
            </a:r>
            <a:r>
              <a:rPr lang="ru-RU" dirty="0"/>
              <a:t>, среди детей - в</a:t>
            </a:r>
            <a:r>
              <a:rPr lang="ru-RU" dirty="0">
                <a:solidFill>
                  <a:srgbClr val="FF0000"/>
                </a:solidFill>
              </a:rPr>
              <a:t> 42 раза</a:t>
            </a:r>
            <a:r>
              <a:rPr lang="ru-RU" dirty="0"/>
              <a:t>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С каждым годом наркоманы в России становятся моложе, уже треть из них - несовершеннолетние, остальные - до 35 лет, и максимум 2% - среднего </a:t>
            </a:r>
            <a:r>
              <a:rPr lang="ru-RU" dirty="0" smtClean="0"/>
              <a:t>возраста.</a:t>
            </a:r>
            <a:endParaRPr lang="ru-RU" dirty="0"/>
          </a:p>
        </p:txBody>
      </p:sp>
      <p:pic>
        <p:nvPicPr>
          <p:cNvPr id="5" name="Picture 6" descr="23r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357950" y="857232"/>
            <a:ext cx="1558068" cy="19478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Каждый день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58204" cy="4525963"/>
          </a:xfrm>
        </p:spPr>
        <p:txBody>
          <a:bodyPr>
            <a:normAutofit/>
          </a:bodyPr>
          <a:lstStyle/>
          <a:p>
            <a:r>
              <a:rPr lang="ru-RU" dirty="0"/>
              <a:t>Каждый день в России </a:t>
            </a:r>
            <a:r>
              <a:rPr lang="ru-RU" dirty="0" smtClean="0"/>
              <a:t>от героина </a:t>
            </a:r>
            <a:r>
              <a:rPr lang="ru-RU" dirty="0">
                <a:solidFill>
                  <a:srgbClr val="FF0000"/>
                </a:solidFill>
              </a:rPr>
              <a:t>умирают</a:t>
            </a:r>
            <a:r>
              <a:rPr lang="ru-RU" dirty="0"/>
              <a:t> порядка </a:t>
            </a:r>
            <a:r>
              <a:rPr lang="ru-RU" dirty="0">
                <a:solidFill>
                  <a:srgbClr val="FF0000"/>
                </a:solidFill>
              </a:rPr>
              <a:t>100 </a:t>
            </a:r>
            <a:r>
              <a:rPr lang="ru-RU" dirty="0"/>
              <a:t>человек.</a:t>
            </a:r>
          </a:p>
          <a:p>
            <a:pPr>
              <a:buNone/>
            </a:pPr>
            <a:endParaRPr lang="ru-RU" dirty="0"/>
          </a:p>
          <a:p>
            <a:r>
              <a:rPr lang="ru-RU" dirty="0"/>
              <a:t>И каждые же сутки в потребление наркотиков втягиваются</a:t>
            </a:r>
            <a:r>
              <a:rPr lang="ru-RU" dirty="0">
                <a:solidFill>
                  <a:srgbClr val="FF0000"/>
                </a:solidFill>
              </a:rPr>
              <a:t> 250 </a:t>
            </a:r>
            <a:r>
              <a:rPr lang="ru-RU" dirty="0"/>
              <a:t>новичков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/>
              <a:t> </a:t>
            </a:r>
          </a:p>
          <a:p>
            <a:endParaRPr lang="ru-RU" dirty="0"/>
          </a:p>
        </p:txBody>
      </p:sp>
      <p:pic>
        <p:nvPicPr>
          <p:cNvPr id="5" name="Содержимое 4" descr="1300356945_1260053139_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57752" y="4214818"/>
            <a:ext cx="3612479" cy="24224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О</a:t>
            </a:r>
            <a:r>
              <a:rPr lang="ru-RU" sz="3200" dirty="0" smtClean="0"/>
              <a:t>бщероссийская межведомственная оперативно-профилактическая операции «Мак».</a:t>
            </a:r>
            <a:endParaRPr lang="ru-RU" sz="3200" dirty="0"/>
          </a:p>
        </p:txBody>
      </p:sp>
      <p:pic>
        <p:nvPicPr>
          <p:cNvPr id="4" name="Содержимое 3" descr="foto_05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3786190"/>
            <a:ext cx="4038600" cy="2411941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500034" y="1600201"/>
            <a:ext cx="8186766" cy="2257428"/>
          </a:xfrm>
        </p:spPr>
        <p:txBody>
          <a:bodyPr>
            <a:normAutofit fontScale="62500" lnSpcReduction="20000"/>
          </a:bodyPr>
          <a:lstStyle/>
          <a:p>
            <a:r>
              <a:rPr lang="ru-RU" sz="3300" dirty="0" smtClean="0"/>
              <a:t>Главная </a:t>
            </a:r>
            <a:r>
              <a:rPr lang="ru-RU" sz="3300" dirty="0"/>
              <a:t>цель операции – выявление, предупреждение и ликвидация незаконных посевов мака, конопли и других </a:t>
            </a:r>
            <a:r>
              <a:rPr lang="ru-RU" sz="3300" dirty="0" err="1"/>
              <a:t>наркосодержащих</a:t>
            </a:r>
            <a:r>
              <a:rPr lang="ru-RU" sz="3300" dirty="0"/>
              <a:t> растений. Инструмент достижения данной цели достаточно прост – требуется выявить и уничтожить максимально возможное число участков произрастания культивируемых и дикорастущих растений, содержащих наркотические вещества – конопли и мака</a:t>
            </a:r>
            <a:r>
              <a:rPr lang="ru-RU" sz="3300" dirty="0" smtClean="0"/>
              <a:t>. В </a:t>
            </a:r>
            <a:r>
              <a:rPr lang="ru-RU" sz="3300" dirty="0" err="1" smtClean="0"/>
              <a:t>Гафурийском</a:t>
            </a:r>
            <a:r>
              <a:rPr lang="ru-RU" sz="3300" dirty="0" smtClean="0"/>
              <a:t> районе уничтожено 37 очага общей площадью свыше 3,5 га.</a:t>
            </a:r>
            <a:endParaRPr lang="ru-RU" dirty="0"/>
          </a:p>
        </p:txBody>
      </p:sp>
      <p:pic>
        <p:nvPicPr>
          <p:cNvPr id="1026" name="Picture 2" descr="C:\Users\snmaks\Desktop\классное руководство\фото\foto_0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786190"/>
            <a:ext cx="3758223" cy="25003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857224" y="714356"/>
            <a:ext cx="7215214" cy="5411807"/>
          </a:xfrm>
        </p:spPr>
        <p:txBody>
          <a:bodyPr/>
          <a:lstStyle/>
          <a:p>
            <a:pPr algn="ctr">
              <a:buNone/>
              <a:defRPr/>
            </a:pPr>
            <a:r>
              <a:rPr lang="ru-RU" b="1" dirty="0">
                <a:solidFill>
                  <a:srgbClr val="FFFF00"/>
                </a:solidFill>
                <a:latin typeface="Georgia" pitchFamily="18" charset="0"/>
              </a:rPr>
              <a:t>Каждый человек должен осознать, что</a:t>
            </a:r>
            <a:r>
              <a:rPr lang="ru-RU" sz="2800" b="1" dirty="0">
                <a:solidFill>
                  <a:srgbClr val="FFFF00"/>
                </a:solidFill>
                <a:latin typeface="Georgia" pitchFamily="18" charset="0"/>
              </a:rPr>
              <a:t> </a:t>
            </a:r>
          </a:p>
          <a:p>
            <a:pPr algn="ctr">
              <a:buNone/>
              <a:defRPr/>
            </a:pPr>
            <a:r>
              <a:rPr lang="ru-RU" b="1" dirty="0">
                <a:solidFill>
                  <a:schemeClr val="folHlink"/>
                </a:solidFill>
                <a:latin typeface="Georgia" pitchFamily="18" charset="0"/>
              </a:rPr>
              <a:t>его здоровье, жизнь</a:t>
            </a:r>
            <a:r>
              <a:rPr lang="ru-RU" b="1" dirty="0">
                <a:solidFill>
                  <a:srgbClr val="FFFF00"/>
                </a:solidFill>
                <a:latin typeface="Georgia" pitchFamily="18" charset="0"/>
              </a:rPr>
              <a:t> </a:t>
            </a:r>
            <a:endParaRPr lang="ru-RU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>
              <a:buNone/>
              <a:defRPr/>
            </a:pPr>
            <a:r>
              <a:rPr lang="ru-RU" b="1" dirty="0" smtClean="0">
                <a:solidFill>
                  <a:srgbClr val="FFFF00"/>
                </a:solidFill>
                <a:latin typeface="Georgia" pitchFamily="18" charset="0"/>
              </a:rPr>
              <a:t>– </a:t>
            </a:r>
            <a:r>
              <a:rPr lang="ru-RU" b="1" dirty="0">
                <a:solidFill>
                  <a:srgbClr val="FFFF00"/>
                </a:solidFill>
                <a:latin typeface="Georgia" pitchFamily="18" charset="0"/>
              </a:rPr>
              <a:t>это то, что он получил от </a:t>
            </a:r>
            <a:r>
              <a:rPr lang="ru-RU" b="1" dirty="0" smtClean="0">
                <a:solidFill>
                  <a:srgbClr val="FFFF00"/>
                </a:solidFill>
                <a:latin typeface="Georgia" pitchFamily="18" charset="0"/>
              </a:rPr>
              <a:t>прошлых </a:t>
            </a:r>
            <a:r>
              <a:rPr lang="ru-RU" b="1" dirty="0">
                <a:solidFill>
                  <a:srgbClr val="FFFF00"/>
                </a:solidFill>
                <a:latin typeface="Georgia" pitchFamily="18" charset="0"/>
              </a:rPr>
              <a:t>поколений</a:t>
            </a:r>
            <a:r>
              <a:rPr lang="ru-RU" b="1" dirty="0" smtClean="0">
                <a:solidFill>
                  <a:srgbClr val="FFFF00"/>
                </a:solidFill>
                <a:latin typeface="Georgia" pitchFamily="18" charset="0"/>
              </a:rPr>
              <a:t>,</a:t>
            </a:r>
          </a:p>
          <a:p>
            <a:pPr algn="ctr">
              <a:buNone/>
              <a:defRPr/>
            </a:pPr>
            <a:r>
              <a:rPr lang="ru-RU" b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b="1" dirty="0">
                <a:solidFill>
                  <a:srgbClr val="FFFF00"/>
                </a:solidFill>
                <a:latin typeface="Georgia" pitchFamily="18" charset="0"/>
              </a:rPr>
              <a:t>и то, что он </a:t>
            </a:r>
            <a:endParaRPr lang="ru-RU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>
              <a:buNone/>
              <a:defRPr/>
            </a:pPr>
            <a:r>
              <a:rPr lang="ru-RU" b="1" dirty="0" smtClean="0">
                <a:solidFill>
                  <a:srgbClr val="FFFF00"/>
                </a:solidFill>
                <a:latin typeface="Georgia" pitchFamily="18" charset="0"/>
              </a:rPr>
              <a:t>спустя </a:t>
            </a:r>
            <a:r>
              <a:rPr lang="ru-RU" b="1" dirty="0">
                <a:solidFill>
                  <a:srgbClr val="FFFF00"/>
                </a:solidFill>
                <a:latin typeface="Georgia" pitchFamily="18" charset="0"/>
              </a:rPr>
              <a:t>время должен передать грядущим поколениям.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Молодежные общественные организации Республики Башкортостан, занимающиеся пропагандой здорового образа жизни </a:t>
            </a:r>
            <a:r>
              <a:rPr lang="ru-RU" sz="2400" dirty="0" smtClean="0">
                <a:solidFill>
                  <a:srgbClr val="C00000"/>
                </a:solidFill>
              </a:rPr>
              <a:t>и </a:t>
            </a:r>
            <a:r>
              <a:rPr lang="ru-RU" sz="2400" dirty="0">
                <a:solidFill>
                  <a:srgbClr val="C00000"/>
                </a:solidFill>
              </a:rPr>
              <a:t>профилактикой наркомании</a:t>
            </a:r>
          </a:p>
        </p:txBody>
      </p:sp>
      <p:pic>
        <p:nvPicPr>
          <p:cNvPr id="2050" name="Picture 2" descr="C:\Users\snmaks\Desktop\классное руководство\vmeste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428728" y="1857364"/>
            <a:ext cx="1591099" cy="1166806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357158" y="1928802"/>
            <a:ext cx="8286808" cy="4714884"/>
          </a:xfrm>
        </p:spPr>
        <p:txBody>
          <a:bodyPr numCol="2">
            <a:normAutofit/>
          </a:bodyPr>
          <a:lstStyle/>
          <a:p>
            <a:endParaRPr lang="ru-RU" sz="1800" dirty="0" smtClean="0"/>
          </a:p>
          <a:p>
            <a:endParaRPr lang="ru-RU" sz="1800" dirty="0"/>
          </a:p>
          <a:p>
            <a:pPr algn="r"/>
            <a:endParaRPr lang="ru-RU" sz="1800" dirty="0" smtClean="0"/>
          </a:p>
          <a:p>
            <a:pPr algn="ctr">
              <a:buNone/>
            </a:pPr>
            <a:r>
              <a:rPr lang="ru-RU" sz="1800" dirty="0" smtClean="0"/>
              <a:t>Региональное общественное   молодежное                    </a:t>
            </a:r>
          </a:p>
          <a:p>
            <a:pPr algn="ctr">
              <a:buNone/>
            </a:pPr>
            <a:r>
              <a:rPr lang="ru-RU" sz="1800" dirty="0" smtClean="0"/>
              <a:t>       добровольческое движение «Вместе»</a:t>
            </a:r>
            <a:endParaRPr lang="ru-RU" sz="1800" dirty="0"/>
          </a:p>
          <a:p>
            <a:endParaRPr lang="ru-RU" sz="1800" dirty="0" smtClean="0"/>
          </a:p>
          <a:p>
            <a:endParaRPr lang="ru-RU" sz="1800" dirty="0" smtClean="0"/>
          </a:p>
          <a:p>
            <a:pPr algn="ctr">
              <a:buNone/>
            </a:pPr>
            <a:r>
              <a:rPr lang="ru-RU" sz="1800" dirty="0" smtClean="0"/>
              <a:t>Общественная организация «Союз демократической молодежи      Башкортостана – региональная   организация Российского союза молодежи</a:t>
            </a:r>
            <a:endParaRPr lang="ru-RU" sz="1800" dirty="0"/>
          </a:p>
          <a:p>
            <a:pPr>
              <a:buNone/>
            </a:pPr>
            <a:r>
              <a:rPr lang="ru-RU" sz="1800" dirty="0" smtClean="0"/>
              <a:t> </a:t>
            </a:r>
          </a:p>
          <a:p>
            <a:pPr algn="r">
              <a:buNone/>
            </a:pPr>
            <a:r>
              <a:rPr lang="ru-RU" sz="1800" dirty="0"/>
              <a:t> </a:t>
            </a:r>
            <a:r>
              <a:rPr lang="ru-RU" sz="1800" dirty="0" smtClean="0"/>
              <a:t>          </a:t>
            </a:r>
          </a:p>
          <a:p>
            <a:pPr algn="ctr">
              <a:buNone/>
            </a:pPr>
            <a:r>
              <a:rPr lang="ru-RU" sz="1800" dirty="0" smtClean="0"/>
              <a:t>  Республиканская </a:t>
            </a:r>
            <a:r>
              <a:rPr lang="ru-RU" sz="1800" dirty="0"/>
              <a:t>детская </a:t>
            </a:r>
            <a:endParaRPr lang="ru-RU" sz="1800" dirty="0" smtClean="0"/>
          </a:p>
          <a:p>
            <a:pPr algn="ctr"/>
            <a:r>
              <a:rPr lang="ru-RU" sz="1800" dirty="0"/>
              <a:t> </a:t>
            </a:r>
            <a:r>
              <a:rPr lang="ru-RU" sz="1800" dirty="0" smtClean="0"/>
              <a:t>                общественная</a:t>
            </a:r>
          </a:p>
          <a:p>
            <a:pPr algn="ctr">
              <a:buNone/>
            </a:pPr>
            <a:r>
              <a:rPr lang="ru-RU" sz="1800" dirty="0" smtClean="0"/>
              <a:t>                      организация </a:t>
            </a:r>
            <a:r>
              <a:rPr lang="ru-RU" sz="1800" dirty="0"/>
              <a:t>«Пионеры </a:t>
            </a:r>
            <a:r>
              <a:rPr lang="ru-RU" sz="1800" dirty="0" smtClean="0"/>
              <a:t>            Башкортостана</a:t>
            </a:r>
            <a:r>
              <a:rPr lang="ru-RU" sz="1800" dirty="0"/>
              <a:t>»</a:t>
            </a:r>
          </a:p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pPr algn="ctr">
              <a:buNone/>
            </a:pPr>
            <a:r>
              <a:rPr lang="ru-RU" sz="1800" dirty="0" smtClean="0"/>
              <a:t>                   </a:t>
            </a:r>
            <a:r>
              <a:rPr lang="ru-RU" sz="1800" dirty="0" err="1"/>
              <a:t>Башкортостанское</a:t>
            </a:r>
            <a:r>
              <a:rPr lang="ru-RU" sz="1800" dirty="0"/>
              <a:t> региональное отделение Всероссийской общественной организации 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>«Молодая гвардия Единой России» </a:t>
            </a:r>
            <a:r>
              <a:rPr lang="ru-RU" sz="1800" dirty="0" smtClean="0"/>
              <a:t>       </a:t>
            </a:r>
            <a:endParaRPr lang="ru-RU" sz="1800" dirty="0"/>
          </a:p>
        </p:txBody>
      </p:sp>
      <p:pic>
        <p:nvPicPr>
          <p:cNvPr id="2052" name="Picture 4" descr="C:\Users\snmaks\Desktop\классное руководство\pion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571744"/>
            <a:ext cx="1143008" cy="1143008"/>
          </a:xfrm>
          <a:prstGeom prst="rect">
            <a:avLst/>
          </a:prstGeom>
          <a:noFill/>
        </p:spPr>
      </p:pic>
      <p:pic>
        <p:nvPicPr>
          <p:cNvPr id="2053" name="Picture 5" descr="C:\Users\snmaks\Desktop\классное руководство\molgvar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3905766"/>
            <a:ext cx="1500198" cy="994760"/>
          </a:xfrm>
          <a:prstGeom prst="rect">
            <a:avLst/>
          </a:prstGeom>
          <a:noFill/>
        </p:spPr>
      </p:pic>
      <p:pic>
        <p:nvPicPr>
          <p:cNvPr id="2054" name="Picture 6" descr="C:\Users\snmaks\Desktop\классное руководство\rs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5286388"/>
            <a:ext cx="877100" cy="928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Мы выбираем спорт!!!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SAM_08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428736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Мы выбираем жизнь.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snmaks\Desktop\фотография 2011год\последний звонок 2011 8класс\P52506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98878544_1291434608_257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71472" y="714356"/>
            <a:ext cx="8237537" cy="5429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785786" y="428625"/>
            <a:ext cx="7443814" cy="569753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1. Нужна ли тебе дополнительная информация о наркотиках, наркомании, последствиях употребления ПАВ?</a:t>
            </a:r>
          </a:p>
          <a:p>
            <a:pPr lvl="0"/>
            <a:r>
              <a:rPr lang="ru-RU" dirty="0" smtClean="0"/>
              <a:t>да;</a:t>
            </a:r>
          </a:p>
          <a:p>
            <a:pPr lvl="0"/>
            <a:r>
              <a:rPr lang="ru-RU" dirty="0" smtClean="0"/>
              <a:t>нет.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2. Где бы ты хотел получить эту информацию?</a:t>
            </a:r>
          </a:p>
          <a:p>
            <a:pPr lvl="0"/>
            <a:r>
              <a:rPr lang="ru-RU" dirty="0" smtClean="0"/>
              <a:t>в школе;</a:t>
            </a:r>
          </a:p>
          <a:p>
            <a:pPr lvl="0"/>
            <a:r>
              <a:rPr lang="ru-RU" dirty="0" smtClean="0"/>
              <a:t>от родителей;</a:t>
            </a:r>
          </a:p>
          <a:p>
            <a:pPr lvl="0"/>
            <a:r>
              <a:rPr lang="ru-RU" dirty="0" smtClean="0"/>
              <a:t>из телепередач;</a:t>
            </a:r>
          </a:p>
          <a:p>
            <a:pPr lvl="0"/>
            <a:r>
              <a:rPr lang="ru-RU" dirty="0" smtClean="0"/>
              <a:t>из специальной литературы.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3. Что бы ты предпринял, если бы узнал, что твой друг употребляет наркотики?</a:t>
            </a:r>
          </a:p>
          <a:p>
            <a:pPr lvl="0"/>
            <a:r>
              <a:rPr lang="ru-RU" dirty="0" smtClean="0"/>
              <a:t>сообщил бы родителям;</a:t>
            </a:r>
          </a:p>
          <a:p>
            <a:pPr lvl="0"/>
            <a:r>
              <a:rPr lang="ru-RU" dirty="0" smtClean="0"/>
              <a:t>посоветовал бы обратиться в наркологический диспансер;</a:t>
            </a:r>
          </a:p>
          <a:p>
            <a:pPr lvl="0"/>
            <a:r>
              <a:rPr lang="ru-RU" dirty="0" smtClean="0"/>
              <a:t>сообщил бы классному руководителю;</a:t>
            </a:r>
          </a:p>
          <a:p>
            <a:pPr lvl="0"/>
            <a:r>
              <a:rPr lang="ru-RU" dirty="0" smtClean="0"/>
              <a:t>поговорил бы с другом и предложил свою помощь;</a:t>
            </a:r>
          </a:p>
          <a:p>
            <a:pPr lvl="0"/>
            <a:r>
              <a:rPr lang="ru-RU" dirty="0" smtClean="0"/>
              <a:t>ничего бы не сделал, это его личное дело.</a:t>
            </a:r>
          </a:p>
          <a:p>
            <a:pPr>
              <a:buNone/>
            </a:pPr>
            <a:r>
              <a:rPr lang="ru-RU" smtClean="0"/>
              <a:t> </a:t>
            </a: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Наркомания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1300356132_file2796_b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1357298"/>
            <a:ext cx="3929090" cy="3629677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143372" y="1214422"/>
            <a:ext cx="4714908" cy="4911741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FFFF00"/>
                </a:solidFill>
              </a:rPr>
              <a:t>греческое оцепенение,</a:t>
            </a:r>
            <a:endParaRPr lang="en-US" sz="2000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ru-RU" sz="2000" dirty="0" smtClean="0">
                <a:solidFill>
                  <a:srgbClr val="FFFF00"/>
                </a:solidFill>
              </a:rPr>
              <a:t> сон + безумие, страсть, влечение </a:t>
            </a:r>
            <a:r>
              <a:rPr lang="ru-RU" sz="2000" dirty="0" smtClean="0"/>
              <a:t>– хронические заболевания, вызываемые</a:t>
            </a:r>
          </a:p>
          <a:p>
            <a:pPr algn="ctr">
              <a:buNone/>
            </a:pPr>
            <a:r>
              <a:rPr lang="ru-RU" sz="2000" dirty="0" smtClean="0"/>
              <a:t>злоупотреблением лекарственными наркотическими средствами. 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Наркотик</a:t>
            </a:r>
            <a:r>
              <a:rPr lang="ru-RU" sz="2000" dirty="0" smtClean="0"/>
              <a:t>  </a:t>
            </a:r>
            <a:r>
              <a:rPr lang="ru-RU" sz="2000" dirty="0" smtClean="0">
                <a:solidFill>
                  <a:schemeClr val="folHlink"/>
                </a:solidFill>
              </a:rPr>
              <a:t>слово  греческое, в переводе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chemeClr val="folHlink"/>
                </a:solidFill>
              </a:rPr>
              <a:t>–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FFFF00"/>
                </a:solidFill>
              </a:rPr>
              <a:t>одурманивающий.</a:t>
            </a:r>
          </a:p>
          <a:p>
            <a:endParaRPr lang="ru-RU" sz="2000" dirty="0" smtClean="0">
              <a:solidFill>
                <a:srgbClr val="FFFF00"/>
              </a:solidFill>
            </a:endParaRPr>
          </a:p>
          <a:p>
            <a:r>
              <a:rPr lang="ru-RU" sz="2000" dirty="0" smtClean="0">
                <a:solidFill>
                  <a:srgbClr val="FFFF00"/>
                </a:solidFill>
              </a:rPr>
              <a:t>Токсикомания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chemeClr val="folHlink"/>
                </a:solidFill>
              </a:rPr>
              <a:t>– «</a:t>
            </a:r>
            <a:r>
              <a:rPr lang="ru-RU" sz="2000" dirty="0" err="1" smtClean="0">
                <a:solidFill>
                  <a:schemeClr val="folHlink"/>
                </a:solidFill>
              </a:rPr>
              <a:t>токси</a:t>
            </a:r>
            <a:r>
              <a:rPr lang="ru-RU" sz="2000" dirty="0" smtClean="0">
                <a:solidFill>
                  <a:schemeClr val="folHlink"/>
                </a:solidFill>
              </a:rPr>
              <a:t>»– токсичные (ядовитые) вещества, «мания» - употребление этих веществ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C00000"/>
                </a:solidFill>
              </a:rPr>
              <a:t>Типы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препаратов</a:t>
            </a:r>
            <a:endParaRPr lang="ru-RU" b="1" dirty="0" smtClean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err="1" smtClean="0"/>
              <a:t>Психоактивные</a:t>
            </a:r>
            <a:r>
              <a:rPr lang="ru-RU" dirty="0" smtClean="0"/>
              <a:t> вещества</a:t>
            </a:r>
            <a:endParaRPr lang="ru-RU" dirty="0"/>
          </a:p>
          <a:p>
            <a:r>
              <a:rPr lang="ru-RU" dirty="0"/>
              <a:t>Героин и другие опиаты</a:t>
            </a:r>
          </a:p>
          <a:p>
            <a:r>
              <a:rPr lang="ru-RU" dirty="0"/>
              <a:t>Марихуана</a:t>
            </a:r>
          </a:p>
          <a:p>
            <a:r>
              <a:rPr lang="ru-RU" dirty="0"/>
              <a:t>Кокаин и другие </a:t>
            </a:r>
            <a:r>
              <a:rPr lang="ru-RU" dirty="0" err="1"/>
              <a:t>психостимуляторы</a:t>
            </a:r>
            <a:endParaRPr lang="ru-RU" dirty="0"/>
          </a:p>
          <a:p>
            <a:r>
              <a:rPr lang="ru-RU" dirty="0"/>
              <a:t>Галлюциногены</a:t>
            </a:r>
          </a:p>
          <a:p>
            <a:r>
              <a:rPr lang="ru-RU" dirty="0"/>
              <a:t>Растворители и клей</a:t>
            </a:r>
          </a:p>
          <a:p>
            <a:endParaRPr lang="ru-RU" dirty="0"/>
          </a:p>
        </p:txBody>
      </p:sp>
      <p:pic>
        <p:nvPicPr>
          <p:cNvPr id="4" name="Содержимое 3" descr="1300349896_t_post_3_12752979151248_1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4214818"/>
            <a:ext cx="2611979" cy="19613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500042"/>
            <a:ext cx="4040188" cy="639762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folHlink"/>
                </a:solidFill>
              </a:rPr>
              <a:t>Марихуана</a:t>
            </a:r>
            <a:endParaRPr lang="ru-RU" sz="4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357298"/>
            <a:ext cx="4040188" cy="4768865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sz="2600" dirty="0" smtClean="0">
                <a:solidFill>
                  <a:srgbClr val="FFFF00"/>
                </a:solidFill>
              </a:rPr>
              <a:t>Марихуану получают из растения </a:t>
            </a:r>
            <a:r>
              <a:rPr lang="ru-RU" sz="2600" dirty="0" err="1" smtClean="0">
                <a:solidFill>
                  <a:srgbClr val="FFFF00"/>
                </a:solidFill>
              </a:rPr>
              <a:t>каннабис</a:t>
            </a:r>
            <a:r>
              <a:rPr lang="ru-RU" sz="2600" dirty="0" smtClean="0">
                <a:solidFill>
                  <a:srgbClr val="FFFF00"/>
                </a:solidFill>
              </a:rPr>
              <a:t> сатина, до 1937 года ее употребление было вполне законным: из растения делали веревки, шнурки для ботинок, медицинские препараты. Основной компонент марихуаны может задерживаться в организме на семь-девять дней. У любителей марихуаны сильно нарушаются представления о пространстве и времени. В марихуане содержатся как минимум четыреста химических веществ. Курильщики «травки» ощущают сухость во рту и гортани, кажется, будто в глаза насыпали песок; сами глаза воспаляются, ухудшается память, координация, появляется зверский аппетит.</a:t>
            </a:r>
            <a:endParaRPr lang="ru-RU" sz="2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500042"/>
            <a:ext cx="4041775" cy="639762"/>
          </a:xfrm>
        </p:spPr>
        <p:txBody>
          <a:bodyPr>
            <a:noAutofit/>
          </a:bodyPr>
          <a:lstStyle/>
          <a:p>
            <a:r>
              <a:rPr lang="ru-RU" sz="4000" dirty="0" err="1" smtClean="0">
                <a:solidFill>
                  <a:schemeClr val="folHlink"/>
                </a:solidFill>
              </a:rPr>
              <a:t>Амфетамин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357298"/>
            <a:ext cx="4041775" cy="4768865"/>
          </a:xfrm>
        </p:spPr>
        <p:txBody>
          <a:bodyPr>
            <a:normAutofit fontScale="40000" lnSpcReduction="20000"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После приема этого препарата становятся необычайно возбужденными и на редкость болтливыми, появляется ложное чувство уверенности и мощи. Затем наступает апатия. Чтобы преодолеть ее, человек начинает увеличивать дозы </a:t>
            </a:r>
            <a:r>
              <a:rPr lang="ru-RU" sz="4000" dirty="0" err="1" smtClean="0">
                <a:solidFill>
                  <a:srgbClr val="FFFF00"/>
                </a:solidFill>
              </a:rPr>
              <a:t>амфетамина</a:t>
            </a:r>
            <a:r>
              <a:rPr lang="ru-RU" sz="4000" dirty="0" smtClean="0">
                <a:solidFill>
                  <a:srgbClr val="FFFF00"/>
                </a:solidFill>
              </a:rPr>
              <a:t>, принимать его все более часто. Вскоре организм привыкает к наркотику, и, чтобы достичь прежних ощущений, его требуется все больше и больше. Отрицательные последствия </a:t>
            </a:r>
            <a:r>
              <a:rPr lang="ru-RU" sz="4000" dirty="0" err="1" smtClean="0">
                <a:solidFill>
                  <a:srgbClr val="FFFF00"/>
                </a:solidFill>
              </a:rPr>
              <a:t>амфетаминов</a:t>
            </a:r>
            <a:r>
              <a:rPr lang="ru-RU" sz="4000" dirty="0" smtClean="0">
                <a:solidFill>
                  <a:srgbClr val="FFFF00"/>
                </a:solidFill>
              </a:rPr>
              <a:t> затрагивают как физиологию, так и психику. У наркомана может развиваться </a:t>
            </a:r>
            <a:r>
              <a:rPr lang="ru-RU" sz="4000" dirty="0" err="1" smtClean="0">
                <a:solidFill>
                  <a:srgbClr val="FFFF00"/>
                </a:solidFill>
              </a:rPr>
              <a:t>параноидальное</a:t>
            </a:r>
            <a:r>
              <a:rPr lang="ru-RU" sz="4000" dirty="0" smtClean="0">
                <a:solidFill>
                  <a:srgbClr val="FFFF00"/>
                </a:solidFill>
              </a:rPr>
              <a:t> состояние, не исключены галлюцинации и обманы зрения, очень часто люди не могут отличить действительность от иллюзии, становятся раздражительными, одним словом, превращаются в психов.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785794"/>
            <a:ext cx="4040188" cy="639762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folHlink"/>
                </a:solidFill>
              </a:rPr>
              <a:t>Барбитураты</a:t>
            </a:r>
            <a:r>
              <a:rPr lang="ru-RU" sz="4000" dirty="0" smtClean="0">
                <a:solidFill>
                  <a:srgbClr val="FFFF00"/>
                </a:solidFill>
              </a:rPr>
              <a:t> </a:t>
            </a:r>
            <a:endParaRPr lang="ru-RU" sz="4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500174"/>
            <a:ext cx="4040188" cy="4625989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70000"/>
              </a:lnSpc>
            </a:pPr>
            <a:r>
              <a:rPr lang="ru-RU" sz="3300" dirty="0" smtClean="0">
                <a:solidFill>
                  <a:srgbClr val="FFFF00"/>
                </a:solidFill>
              </a:rPr>
              <a:t>Это одна из групп успокоительных средств. Действие этих наркотиков диаметрально противоположно </a:t>
            </a:r>
            <a:r>
              <a:rPr lang="ru-RU" sz="3300" dirty="0" err="1" smtClean="0">
                <a:solidFill>
                  <a:srgbClr val="FFFF00"/>
                </a:solidFill>
              </a:rPr>
              <a:t>амфетаминам</a:t>
            </a:r>
            <a:r>
              <a:rPr lang="ru-RU" sz="3300" dirty="0" smtClean="0">
                <a:solidFill>
                  <a:srgbClr val="FFFF00"/>
                </a:solidFill>
              </a:rPr>
              <a:t>: расслабление, снятие напряженности, общее чувство эйфории. Хотя эйфория довольно часто переходит в депрессию. Вообще успокоительные замедляют дыхание, пульс, приводят к тому, что речь становится невнятной, походка неверной, умственная деятельность – сильно расстроенной. Наступает такая забывчивость, что некоторые уже не помнят, сколько таблеток приняли, а это основная причина передозировки. Успокоительные настолько замедляют дыхание, что человек, принявший слишком много таблеток, может и не заметить, что перестал делать вдохи.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785794"/>
            <a:ext cx="4041775" cy="639762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chemeClr val="folHlink"/>
                </a:solidFill>
              </a:rPr>
              <a:t>Галлюциногены</a:t>
            </a:r>
            <a:r>
              <a:rPr lang="ru-RU" sz="4000" dirty="0" smtClean="0">
                <a:solidFill>
                  <a:schemeClr val="folHlink"/>
                </a:solidFill>
              </a:rPr>
              <a:t> </a:t>
            </a:r>
            <a:endParaRPr lang="ru-RU" sz="40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500174"/>
            <a:ext cx="4114800" cy="462598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ru-RU" sz="6400" dirty="0" smtClean="0">
                <a:solidFill>
                  <a:srgbClr val="FFFF00"/>
                </a:solidFill>
              </a:rPr>
              <a:t>Это наркотики, вызывающие галлюцинации. Самый знаменитый галлюциноген - ЛСД. Наркотик был случайно синтезирован из грибка спорыньи в 1938 году, и сделал это доктор Альберт </a:t>
            </a:r>
            <a:r>
              <a:rPr lang="ru-RU" sz="6400" dirty="0" err="1" smtClean="0">
                <a:solidFill>
                  <a:srgbClr val="FFFF00"/>
                </a:solidFill>
              </a:rPr>
              <a:t>Хоффман</a:t>
            </a:r>
            <a:r>
              <a:rPr lang="ru-RU" sz="6400" dirty="0" smtClean="0">
                <a:solidFill>
                  <a:srgbClr val="FFFF00"/>
                </a:solidFill>
              </a:rPr>
              <a:t>, работавший над средством от хронических мигреней. Человек, который проглотил ЛСД, отправляется в «путешествие», продолжающееся от одного часа до четырех». За одну минуту человек от безудержного хохота переходит к рыданиям и наоборот. Искажаются ощущения, пропадает чувство времени, некоторые рассказывают о «комбинированном» восприятии, когда одно чувство превращается в другое, например, можно пробовать вкус, цвет, видеть звуки, слышать запахи. </a:t>
            </a:r>
            <a:endParaRPr lang="ru-RU" sz="6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28596" y="785794"/>
            <a:ext cx="4040188" cy="639762"/>
          </a:xfrm>
        </p:spPr>
        <p:txBody>
          <a:bodyPr>
            <a:normAutofit fontScale="92500" lnSpcReduction="10000"/>
          </a:bodyPr>
          <a:lstStyle/>
          <a:p>
            <a:r>
              <a:rPr lang="ru-RU" sz="4000" dirty="0">
                <a:solidFill>
                  <a:schemeClr val="folHlink"/>
                </a:solidFill>
              </a:rPr>
              <a:t>Опиаты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57200" y="1500174"/>
            <a:ext cx="4040188" cy="462598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  <a:buNone/>
              <a:defRPr/>
            </a:pPr>
            <a:r>
              <a:rPr lang="ru-RU" b="1" dirty="0" smtClean="0">
                <a:solidFill>
                  <a:schemeClr val="folHlink"/>
                </a:solidFill>
              </a:rPr>
              <a:t>-</a:t>
            </a:r>
            <a:r>
              <a:rPr lang="ru-RU" dirty="0" smtClean="0">
                <a:solidFill>
                  <a:schemeClr val="folHlink"/>
                </a:solidFill>
              </a:rPr>
              <a:t> </a:t>
            </a:r>
            <a:r>
              <a:rPr lang="ru-RU" sz="2300" dirty="0">
                <a:solidFill>
                  <a:srgbClr val="FFFF00"/>
                </a:solidFill>
              </a:rPr>
              <a:t>это наркотики, использующиеся в медицинских цепях для снятия болей и уменьшения страданий больных. Самый печально известный опиат - героин.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300" dirty="0">
                <a:solidFill>
                  <a:srgbClr val="FFFF00"/>
                </a:solidFill>
              </a:rPr>
              <a:t>   Опиаты создают физиологическую зависимость, и вся жизнь наркомана фокусируется на предмете страсти. Ради наркотика человек пойдет на все. Источником опасности являются и плохо стерилизованные шприцы, а совместные уколы одной иглой рано или поздно приводят к </a:t>
            </a:r>
            <a:r>
              <a:rPr lang="ru-RU" sz="2300" dirty="0" err="1">
                <a:solidFill>
                  <a:srgbClr val="FFFF00"/>
                </a:solidFill>
              </a:rPr>
              <a:t>СПИДу</a:t>
            </a:r>
            <a:r>
              <a:rPr lang="ru-RU" sz="2300" dirty="0">
                <a:solidFill>
                  <a:srgbClr val="FFFF00"/>
                </a:solidFill>
              </a:rPr>
              <a:t>, </a:t>
            </a:r>
            <a:r>
              <a:rPr lang="ru-RU" sz="2300" dirty="0" err="1">
                <a:solidFill>
                  <a:srgbClr val="FFFF00"/>
                </a:solidFill>
              </a:rPr>
              <a:t>к</a:t>
            </a:r>
            <a:r>
              <a:rPr lang="ru-RU" sz="2300" dirty="0">
                <a:solidFill>
                  <a:srgbClr val="FFFF00"/>
                </a:solidFill>
              </a:rPr>
              <a:t> тому же в яде-наркотике могут оказаться откровенно ядовитые примеси. Желающие избавиться от пристрастия к опиатам проходят через сущий ад - они испытывают нечеловеческие муки, продолжающиеся от недели до десяти дней, а тяга к наркотику иногда длится месяцами.</a:t>
            </a:r>
          </a:p>
          <a:p>
            <a:endParaRPr lang="ru-RU" sz="23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3438" y="785794"/>
            <a:ext cx="4041775" cy="639762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folHlink"/>
                </a:solidFill>
              </a:rPr>
              <a:t>Токсикоманы</a:t>
            </a:r>
            <a:endParaRPr lang="ru-RU" sz="40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4645025" y="1571612"/>
            <a:ext cx="4041775" cy="4554551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FFFF00"/>
                </a:solidFill>
              </a:rPr>
              <a:t>Клей, входящий в комплект авиаконструктора, бензин, жидкость для снятия лака, чистящие и моющие средства - все это вещества, постоянно использующиеся в быту, и все они содержат химикалии, которые, испаряясь, действуют на человеческий мозг. Большинство таких веществ замедляет функции организма. Вдыхание высококонцентрированных паров растворителей или аэрозолей может вызвать нарушение сердечной деятельности и мгновенную смерть. 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Существует множество причин злоупотребления наркотиками</a:t>
            </a:r>
            <a:r>
              <a:rPr lang="ru-RU" dirty="0" smtClean="0">
                <a:solidFill>
                  <a:srgbClr val="FF0000"/>
                </a:solidFill>
              </a:rPr>
              <a:t>.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4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28662" y="1571612"/>
            <a:ext cx="2262182" cy="4705339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609600" indent="-609600">
              <a:defRPr/>
            </a:pPr>
            <a:r>
              <a:rPr lang="ru-RU" b="1" dirty="0">
                <a:solidFill>
                  <a:srgbClr val="FFFF00"/>
                </a:solidFill>
              </a:rPr>
              <a:t>Враждебность.</a:t>
            </a:r>
            <a:r>
              <a:rPr lang="ru-RU" dirty="0">
                <a:solidFill>
                  <a:srgbClr val="FFFF00"/>
                </a:solidFill>
              </a:rPr>
              <a:t> </a:t>
            </a:r>
          </a:p>
          <a:p>
            <a:pPr marL="609600" indent="-609600">
              <a:defRPr/>
            </a:pPr>
            <a:endParaRPr lang="ru-RU" b="1" dirty="0">
              <a:solidFill>
                <a:srgbClr val="FFFF00"/>
              </a:solidFill>
            </a:endParaRPr>
          </a:p>
          <a:p>
            <a:pPr marL="609600" indent="-609600">
              <a:defRPr/>
            </a:pPr>
            <a:r>
              <a:rPr lang="ru-RU" b="1" dirty="0">
                <a:solidFill>
                  <a:srgbClr val="FFFF00"/>
                </a:solidFill>
              </a:rPr>
              <a:t>Достаток и досуг. Скука и потеря интереса к жизни.</a:t>
            </a:r>
            <a:endParaRPr lang="ru-RU" dirty="0">
              <a:solidFill>
                <a:srgbClr val="FFFF00"/>
              </a:solidFill>
            </a:endParaRPr>
          </a:p>
          <a:p>
            <a:pPr marL="609600" indent="-609600">
              <a:buNone/>
              <a:defRPr/>
            </a:pPr>
            <a:endParaRPr lang="ru-RU" b="1" dirty="0">
              <a:solidFill>
                <a:srgbClr val="FFFF00"/>
              </a:solidFill>
            </a:endParaRPr>
          </a:p>
          <a:p>
            <a:pPr marL="609600" indent="-609600">
              <a:defRPr/>
            </a:pPr>
            <a:r>
              <a:rPr lang="ru-RU" b="1" dirty="0">
                <a:solidFill>
                  <a:srgbClr val="FFFF00"/>
                </a:solidFill>
              </a:rPr>
              <a:t>Уход от физического стресса. </a:t>
            </a:r>
            <a:endParaRPr lang="ru-RU" dirty="0">
              <a:solidFill>
                <a:srgbClr val="FFFF00"/>
              </a:solidFill>
            </a:endParaRPr>
          </a:p>
          <a:p>
            <a:pPr marL="609600" indent="-609600">
              <a:defRPr/>
            </a:pPr>
            <a:endParaRPr lang="ru-RU" b="1" dirty="0">
              <a:solidFill>
                <a:srgbClr val="FFFF00"/>
              </a:solidFill>
            </a:endParaRPr>
          </a:p>
          <a:p>
            <a:pPr marL="609600" indent="-609600">
              <a:defRPr/>
            </a:pPr>
            <a:r>
              <a:rPr lang="ru-RU" b="1" dirty="0">
                <a:solidFill>
                  <a:srgbClr val="FFFF00"/>
                </a:solidFill>
              </a:rPr>
              <a:t>Попытка установить дружеские отношения со сверстниками.</a:t>
            </a:r>
            <a:endParaRPr lang="ru-RU" dirty="0">
              <a:solidFill>
                <a:srgbClr val="FFFF00"/>
              </a:solidFill>
            </a:endParaRPr>
          </a:p>
          <a:p>
            <a:pPr marL="609600" indent="-609600">
              <a:defRPr/>
            </a:pPr>
            <a:endParaRPr lang="ru-RU" b="1" dirty="0">
              <a:solidFill>
                <a:srgbClr val="FFFF00"/>
              </a:solidFill>
            </a:endParaRPr>
          </a:p>
          <a:p>
            <a:pPr marL="609600" indent="-609600">
              <a:defRPr/>
            </a:pPr>
            <a:r>
              <a:rPr lang="ru-RU" b="1" dirty="0">
                <a:solidFill>
                  <a:srgbClr val="FFFF00"/>
                </a:solidFill>
              </a:rPr>
              <a:t>Возможность привлечь к себе внимание.</a:t>
            </a:r>
            <a:endParaRPr lang="ru-RU" dirty="0">
              <a:solidFill>
                <a:srgbClr val="FFFF00"/>
              </a:solidFill>
            </a:endParaRPr>
          </a:p>
          <a:p>
            <a:pPr marL="609600" indent="-609600">
              <a:defRPr/>
            </a:pPr>
            <a:endParaRPr lang="ru-RU" b="1" dirty="0">
              <a:solidFill>
                <a:srgbClr val="FFFF00"/>
              </a:solidFill>
            </a:endParaRPr>
          </a:p>
          <a:p>
            <a:pPr marL="609600" indent="-609600">
              <a:defRPr/>
            </a:pPr>
            <a:r>
              <a:rPr lang="ru-RU" b="1" dirty="0">
                <a:solidFill>
                  <a:srgbClr val="FFFF00"/>
                </a:solidFill>
              </a:rPr>
              <a:t>Давление группы, отсутствие навыка отказа.</a:t>
            </a:r>
            <a:endParaRPr lang="ru-RU" dirty="0">
              <a:solidFill>
                <a:srgbClr val="FFFF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 rot="20760371">
            <a:off x="2085908" y="399370"/>
            <a:ext cx="6972306" cy="5700205"/>
          </a:xfrm>
        </p:spPr>
        <p:txBody>
          <a:bodyPr>
            <a:noAutofit/>
          </a:bodyPr>
          <a:lstStyle/>
          <a:p>
            <a:r>
              <a:rPr lang="ru-RU" sz="4000" dirty="0" smtClean="0"/>
              <a:t>Правда или ложь</a:t>
            </a:r>
            <a:endParaRPr lang="ru-RU" sz="4000" dirty="0"/>
          </a:p>
        </p:txBody>
      </p:sp>
      <p:pic>
        <p:nvPicPr>
          <p:cNvPr id="4" name="Содержимое 3" descr="5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4876" y="1214422"/>
            <a:ext cx="2578220" cy="3873382"/>
          </a:xfrm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457200" y="500042"/>
            <a:ext cx="3900486" cy="5626121"/>
          </a:xfrm>
        </p:spPr>
        <p:txBody>
          <a:bodyPr>
            <a:normAutofit/>
          </a:bodyPr>
          <a:lstStyle/>
          <a:p>
            <a:r>
              <a:rPr lang="ru-RU" sz="1800" i="1" dirty="0" smtClean="0">
                <a:solidFill>
                  <a:srgbClr val="C00000"/>
                </a:solidFill>
              </a:rPr>
              <a:t>Миф 1</a:t>
            </a:r>
            <a:r>
              <a:rPr lang="ru-RU" sz="1800" i="1" dirty="0" smtClean="0">
                <a:solidFill>
                  <a:srgbClr val="FFFF00"/>
                </a:solidFill>
              </a:rPr>
              <a:t>. Употребление наркотиков не болезнь, а баловство, дурная привычка</a:t>
            </a:r>
          </a:p>
          <a:p>
            <a:r>
              <a:rPr lang="ru-RU" sz="1800" i="1" dirty="0" smtClean="0">
                <a:solidFill>
                  <a:srgbClr val="C00000"/>
                </a:solidFill>
              </a:rPr>
              <a:t>Миф 2</a:t>
            </a:r>
            <a:r>
              <a:rPr lang="ru-RU" sz="1800" i="1" dirty="0" smtClean="0">
                <a:solidFill>
                  <a:srgbClr val="FFFF00"/>
                </a:solidFill>
              </a:rPr>
              <a:t>. Наркомания излечима.</a:t>
            </a:r>
          </a:p>
          <a:p>
            <a:r>
              <a:rPr lang="ru-RU" sz="1800" i="1" dirty="0" smtClean="0">
                <a:solidFill>
                  <a:srgbClr val="C00000"/>
                </a:solidFill>
              </a:rPr>
              <a:t>Миф 3</a:t>
            </a:r>
            <a:r>
              <a:rPr lang="ru-RU" sz="1800" i="1" dirty="0" smtClean="0">
                <a:solidFill>
                  <a:srgbClr val="FFFF00"/>
                </a:solidFill>
              </a:rPr>
              <a:t>. Наркотиком могут поделиться просто так, по доброте душевной</a:t>
            </a:r>
          </a:p>
          <a:p>
            <a:r>
              <a:rPr lang="ru-RU" sz="1800" i="1" dirty="0" smtClean="0">
                <a:solidFill>
                  <a:srgbClr val="C00000"/>
                </a:solidFill>
              </a:rPr>
              <a:t>Миф 4</a:t>
            </a:r>
            <a:r>
              <a:rPr lang="ru-RU" sz="1800" i="1" dirty="0" smtClean="0">
                <a:solidFill>
                  <a:srgbClr val="FFFF00"/>
                </a:solidFill>
              </a:rPr>
              <a:t>. Нюхать клей, глотать таблетки </a:t>
            </a:r>
            <a:r>
              <a:rPr lang="ru-RU" sz="1800" dirty="0" smtClean="0">
                <a:solidFill>
                  <a:srgbClr val="FFFF00"/>
                </a:solidFill>
              </a:rPr>
              <a:t>- </a:t>
            </a:r>
            <a:r>
              <a:rPr lang="ru-RU" sz="1800" i="1" dirty="0" smtClean="0">
                <a:solidFill>
                  <a:srgbClr val="FFFF00"/>
                </a:solidFill>
              </a:rPr>
              <a:t>это баловство, не имеющее отношения к наркомании</a:t>
            </a:r>
          </a:p>
          <a:p>
            <a:r>
              <a:rPr lang="ru-RU" sz="1800" i="1" dirty="0" smtClean="0">
                <a:solidFill>
                  <a:srgbClr val="C00000"/>
                </a:solidFill>
              </a:rPr>
              <a:t>Миф 5</a:t>
            </a:r>
            <a:r>
              <a:rPr lang="ru-RU" sz="1800" i="1" dirty="0" smtClean="0">
                <a:solidFill>
                  <a:srgbClr val="FFFF00"/>
                </a:solidFill>
              </a:rPr>
              <a:t>. При употреблении наркотика ощущения настолько приятны и необычны, что стоит ради этого рискнуть.</a:t>
            </a:r>
          </a:p>
          <a:p>
            <a:r>
              <a:rPr lang="ru-RU" sz="1800" i="1" dirty="0" smtClean="0">
                <a:solidFill>
                  <a:srgbClr val="C00000"/>
                </a:solidFill>
              </a:rPr>
              <a:t>Миф 6</a:t>
            </a:r>
            <a:r>
              <a:rPr lang="ru-RU" sz="1800" i="1" dirty="0" smtClean="0">
                <a:solidFill>
                  <a:srgbClr val="FFFF00"/>
                </a:solidFill>
              </a:rPr>
              <a:t>. По внешнему виду и образу жизни наркоманы ничем не отличаются от окружающих</a:t>
            </a:r>
            <a:r>
              <a:rPr lang="ru-RU" sz="2000" i="1" dirty="0" smtClean="0">
                <a:solidFill>
                  <a:srgbClr val="FFFF00"/>
                </a:solidFill>
              </a:rPr>
              <a:t>.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1300349106_1276439691_678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143116"/>
            <a:ext cx="3143272" cy="23574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C00000"/>
                </a:solidFill>
              </a:rPr>
              <a:t>Количество наркоманов.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714744" y="1600200"/>
            <a:ext cx="4500594" cy="504351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За последние 10 лет количество наркоманов в России увеличилось в 10 раз. По экспертной оценке, в России постоянно употребляют наркотики более четырех миллионов человек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Россия потребляет пятую часть от всемирного объема производства героина.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восемь раз увеличилось число взрослых наркоманов, в 18 раз -наркоманов-подростков, в 24,3 раза - детей-наркоманов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r>
              <a:rPr lang="ru-RU" dirty="0" smtClean="0"/>
              <a:t>(Информация от 26.06.2011 г.  Сайт  </a:t>
            </a:r>
            <a:r>
              <a:rPr lang="ru-RU" u="sng" dirty="0" smtClean="0">
                <a:solidFill>
                  <a:schemeClr val="bg2"/>
                </a:solidFill>
                <a:hlinkClick r:id="rId3"/>
              </a:rPr>
              <a:t>http</a:t>
            </a:r>
            <a:r>
              <a:rPr lang="ru-RU" u="sng" dirty="0">
                <a:solidFill>
                  <a:schemeClr val="bg2"/>
                </a:solidFill>
                <a:hlinkClick r:id="rId3"/>
              </a:rPr>
              <a:t>://www.gnkrb.ru</a:t>
            </a:r>
            <a:r>
              <a:rPr lang="ru-RU" dirty="0">
                <a:solidFill>
                  <a:schemeClr val="bg2"/>
                </a:solidFill>
              </a:rPr>
              <a:t> </a:t>
            </a:r>
            <a:endParaRPr lang="ru-RU" dirty="0" smtClean="0">
              <a:solidFill>
                <a:schemeClr val="bg2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</TotalTime>
  <Words>1046</Words>
  <PresentationFormat>Экран (4:3)</PresentationFormat>
  <Paragraphs>107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Наркомания </vt:lpstr>
      <vt:lpstr>Типы препаратов</vt:lpstr>
      <vt:lpstr>Слайд 4</vt:lpstr>
      <vt:lpstr>Слайд 5</vt:lpstr>
      <vt:lpstr>Слайд 6</vt:lpstr>
      <vt:lpstr>Существует множество причин злоупотребления наркотиками. </vt:lpstr>
      <vt:lpstr>Правда или ложь</vt:lpstr>
      <vt:lpstr> Количество наркоманов.</vt:lpstr>
      <vt:lpstr>Смертность</vt:lpstr>
      <vt:lpstr>Каждый день</vt:lpstr>
      <vt:lpstr>Общероссийская межведомственная оперативно-профилактическая операции «Мак».</vt:lpstr>
      <vt:lpstr>Слайд 13</vt:lpstr>
      <vt:lpstr>Молодежные общественные организации Республики Башкортостан, занимающиеся пропагандой здорового образа жизни и профилактикой наркомании</vt:lpstr>
      <vt:lpstr>Мы выбираем спорт!!!</vt:lpstr>
      <vt:lpstr>Мы выбираем жизнь.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snmaks</dc:creator>
  <cp:lastModifiedBy>snmaks</cp:lastModifiedBy>
  <cp:revision>30</cp:revision>
  <dcterms:created xsi:type="dcterms:W3CDTF">2011-12-04T09:32:37Z</dcterms:created>
  <dcterms:modified xsi:type="dcterms:W3CDTF">2011-12-04T15:51:49Z</dcterms:modified>
</cp:coreProperties>
</file>