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3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bevinasburg.ru/sc-pic/i0816.gi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foto.rambler.ru/public/acemourano/_photos/1864200/1864200-web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vseznaika.do.am/znaika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«ЕЩЁ ОБ ОДНОЙ ОПАСНОСТИ ПИСЬМА»</a:t>
            </a:r>
            <a:endParaRPr lang="ru-RU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4786322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2060"/>
                </a:solidFill>
                <a:latin typeface="Arial Black" pitchFamily="34" charset="0"/>
              </a:rPr>
              <a:t>РУССКИЙ ЯЗЫК, 3 КЛАСС</a:t>
            </a:r>
          </a:p>
          <a:p>
            <a:pPr algn="l"/>
            <a:r>
              <a:rPr lang="ru-RU" sz="2400" b="1" dirty="0" smtClean="0">
                <a:solidFill>
                  <a:srgbClr val="002060"/>
                </a:solidFill>
                <a:latin typeface="Arial Black" pitchFamily="34" charset="0"/>
              </a:rPr>
              <a:t>УМК «ГАРМОНИЯ»</a:t>
            </a:r>
          </a:p>
          <a:p>
            <a:pPr algn="l"/>
            <a:r>
              <a:rPr lang="ru-RU" sz="2400" b="1" dirty="0" smtClean="0">
                <a:solidFill>
                  <a:srgbClr val="002060"/>
                </a:solidFill>
                <a:latin typeface="Arial Black" pitchFamily="34" charset="0"/>
              </a:rPr>
              <a:t>МАРЧЕНКО Е.В.</a:t>
            </a:r>
            <a:endParaRPr lang="ru-RU" sz="24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4" name="Picture 5" descr="Картинка 73 из 854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214290"/>
            <a:ext cx="1852612" cy="2232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214290"/>
            <a:ext cx="87154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ДОПИШИ  КОНЦЫ СЛОВ ЗНАЧКАМИ ЗВУКОВ:</a:t>
            </a:r>
          </a:p>
          <a:p>
            <a:pPr algn="ctr"/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  <a:p>
            <a:r>
              <a:rPr lang="ru-RU" sz="4000" b="1" dirty="0" smtClean="0">
                <a:solidFill>
                  <a:srgbClr val="7030A0"/>
                </a:solidFill>
              </a:rPr>
              <a:t>ЛИ[  ]</a:t>
            </a:r>
            <a:r>
              <a:rPr lang="ru-RU" sz="4000" b="1" dirty="0" smtClean="0">
                <a:solidFill>
                  <a:srgbClr val="7030A0"/>
                </a:solidFill>
              </a:rPr>
              <a:t> </a:t>
            </a:r>
            <a:r>
              <a:rPr lang="ru-RU" sz="4000" b="1" dirty="0" smtClean="0">
                <a:solidFill>
                  <a:srgbClr val="7030A0"/>
                </a:solidFill>
              </a:rPr>
              <a:t>                              ЛУКОВИ </a:t>
            </a:r>
            <a:r>
              <a:rPr lang="ru-RU" sz="4000" b="1" dirty="0" smtClean="0">
                <a:solidFill>
                  <a:srgbClr val="7030A0"/>
                </a:solidFill>
              </a:rPr>
              <a:t>[  ]</a:t>
            </a:r>
          </a:p>
          <a:p>
            <a:r>
              <a:rPr lang="ru-RU" sz="4000" b="1" dirty="0" smtClean="0">
                <a:solidFill>
                  <a:srgbClr val="7030A0"/>
                </a:solidFill>
              </a:rPr>
              <a:t>НРАВИ [  ]</a:t>
            </a:r>
            <a:r>
              <a:rPr lang="ru-RU" sz="4000" b="1" dirty="0" smtClean="0">
                <a:solidFill>
                  <a:srgbClr val="7030A0"/>
                </a:solidFill>
              </a:rPr>
              <a:t> </a:t>
            </a:r>
            <a:r>
              <a:rPr lang="ru-RU" sz="4000" b="1" dirty="0" smtClean="0">
                <a:solidFill>
                  <a:srgbClr val="7030A0"/>
                </a:solidFill>
              </a:rPr>
              <a:t>                       УМЫ </a:t>
            </a:r>
            <a:r>
              <a:rPr lang="ru-RU" sz="4000" b="1" dirty="0" smtClean="0">
                <a:solidFill>
                  <a:srgbClr val="7030A0"/>
                </a:solidFill>
              </a:rPr>
              <a:t>[  ]</a:t>
            </a:r>
          </a:p>
          <a:p>
            <a:endParaRPr lang="ru-RU" sz="4000" b="1" dirty="0" smtClean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4143380"/>
            <a:ext cx="7643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ЛИ[  </a:t>
            </a:r>
            <a:r>
              <a:rPr lang="ru-RU" sz="3600" b="1" dirty="0" smtClean="0">
                <a:solidFill>
                  <a:srgbClr val="7030A0"/>
                </a:solidFill>
              </a:rPr>
              <a:t>     ]                               </a:t>
            </a:r>
            <a:r>
              <a:rPr lang="ru-RU" sz="3600" b="1" dirty="0" smtClean="0">
                <a:solidFill>
                  <a:srgbClr val="7030A0"/>
                </a:solidFill>
              </a:rPr>
              <a:t>ЛУКОВИ [  </a:t>
            </a:r>
            <a:r>
              <a:rPr lang="ru-RU" sz="3600" b="1" dirty="0" smtClean="0">
                <a:solidFill>
                  <a:srgbClr val="7030A0"/>
                </a:solidFill>
              </a:rPr>
              <a:t>   ]</a:t>
            </a:r>
            <a:endParaRPr lang="ru-RU" sz="3600" b="1" dirty="0" smtClean="0">
              <a:solidFill>
                <a:srgbClr val="7030A0"/>
              </a:solidFill>
            </a:endParaRPr>
          </a:p>
          <a:p>
            <a:r>
              <a:rPr lang="ru-RU" sz="3600" b="1" dirty="0" smtClean="0">
                <a:solidFill>
                  <a:srgbClr val="7030A0"/>
                </a:solidFill>
              </a:rPr>
              <a:t>НРАВИ [  </a:t>
            </a:r>
            <a:r>
              <a:rPr lang="ru-RU" sz="3600" b="1" dirty="0" smtClean="0">
                <a:solidFill>
                  <a:srgbClr val="7030A0"/>
                </a:solidFill>
              </a:rPr>
              <a:t>    ]                        </a:t>
            </a:r>
            <a:r>
              <a:rPr lang="ru-RU" sz="3600" b="1" dirty="0" smtClean="0">
                <a:solidFill>
                  <a:srgbClr val="7030A0"/>
                </a:solidFill>
              </a:rPr>
              <a:t>УМЫ [  </a:t>
            </a:r>
            <a:r>
              <a:rPr lang="ru-RU" sz="3600" b="1" dirty="0" smtClean="0">
                <a:solidFill>
                  <a:srgbClr val="7030A0"/>
                </a:solidFill>
              </a:rPr>
              <a:t>     ]</a:t>
            </a:r>
            <a:endParaRPr lang="ru-RU" sz="3600" b="1" dirty="0" smtClean="0">
              <a:solidFill>
                <a:srgbClr val="7030A0"/>
              </a:solidFill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785918" y="4357694"/>
            <a:ext cx="628648" cy="285752"/>
            <a:chOff x="1785918" y="4357694"/>
            <a:chExt cx="628648" cy="285752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1785918" y="4429132"/>
              <a:ext cx="285752" cy="1588"/>
            </a:xfrm>
            <a:prstGeom prst="lin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Овал 9"/>
            <p:cNvSpPr/>
            <p:nvPr/>
          </p:nvSpPr>
          <p:spPr>
            <a:xfrm>
              <a:off x="2143108" y="4357694"/>
              <a:ext cx="271458" cy="285752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2571736" y="4929198"/>
            <a:ext cx="628648" cy="285752"/>
            <a:chOff x="1785918" y="4357694"/>
            <a:chExt cx="628648" cy="285752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>
              <a:off x="1785918" y="4429132"/>
              <a:ext cx="285752" cy="1588"/>
            </a:xfrm>
            <a:prstGeom prst="lin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Овал 13"/>
            <p:cNvSpPr/>
            <p:nvPr/>
          </p:nvSpPr>
          <p:spPr>
            <a:xfrm>
              <a:off x="2143108" y="4357694"/>
              <a:ext cx="271458" cy="285752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7643834" y="4357694"/>
            <a:ext cx="628648" cy="285752"/>
            <a:chOff x="1785918" y="4357694"/>
            <a:chExt cx="628648" cy="285752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1785918" y="4429132"/>
              <a:ext cx="285752" cy="1588"/>
            </a:xfrm>
            <a:prstGeom prst="lin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Овал 16"/>
            <p:cNvSpPr/>
            <p:nvPr/>
          </p:nvSpPr>
          <p:spPr>
            <a:xfrm>
              <a:off x="2143108" y="4357694"/>
              <a:ext cx="271458" cy="285752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7143768" y="4929198"/>
            <a:ext cx="628648" cy="285752"/>
            <a:chOff x="1785918" y="4357694"/>
            <a:chExt cx="628648" cy="28575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1785918" y="4429132"/>
              <a:ext cx="285752" cy="1588"/>
            </a:xfrm>
            <a:prstGeom prst="lin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Овал 19"/>
            <p:cNvSpPr/>
            <p:nvPr/>
          </p:nvSpPr>
          <p:spPr>
            <a:xfrm>
              <a:off x="2143108" y="4357694"/>
              <a:ext cx="271458" cy="285752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428860" y="3000372"/>
            <a:ext cx="5214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Проверь  себя: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22" name="Picture 9" descr="Картинка 107 из 9088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48" y="1071546"/>
            <a:ext cx="948258" cy="15874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8596" y="1357298"/>
            <a:ext cx="76438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ЛИ[  </a:t>
            </a:r>
            <a:r>
              <a:rPr lang="ru-RU" sz="3600" b="1" dirty="0" smtClean="0">
                <a:solidFill>
                  <a:srgbClr val="7030A0"/>
                </a:solidFill>
              </a:rPr>
              <a:t>     ]                    что?</a:t>
            </a:r>
            <a:endParaRPr lang="ru-RU" sz="3600" b="1" dirty="0" smtClean="0">
              <a:solidFill>
                <a:srgbClr val="7030A0"/>
              </a:solidFill>
            </a:endParaRPr>
          </a:p>
          <a:p>
            <a:r>
              <a:rPr lang="ru-RU" sz="3600" b="1" dirty="0" smtClean="0">
                <a:solidFill>
                  <a:srgbClr val="7030A0"/>
                </a:solidFill>
              </a:rPr>
              <a:t>НРАВИ [  </a:t>
            </a:r>
            <a:r>
              <a:rPr lang="ru-RU" sz="3600" b="1" dirty="0" smtClean="0">
                <a:solidFill>
                  <a:srgbClr val="7030A0"/>
                </a:solidFill>
              </a:rPr>
              <a:t>    ]             что  делает?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ЛУКОВИ [      </a:t>
            </a:r>
            <a:r>
              <a:rPr lang="ru-RU" sz="3600" b="1" dirty="0" smtClean="0">
                <a:solidFill>
                  <a:srgbClr val="7030A0"/>
                </a:solidFill>
              </a:rPr>
              <a:t>]          что?</a:t>
            </a:r>
            <a:endParaRPr lang="ru-RU" sz="3600" b="1" dirty="0" smtClean="0">
              <a:solidFill>
                <a:srgbClr val="7030A0"/>
              </a:solidFill>
            </a:endParaRPr>
          </a:p>
          <a:p>
            <a:r>
              <a:rPr lang="ru-RU" sz="3600" b="1" dirty="0" smtClean="0">
                <a:solidFill>
                  <a:srgbClr val="7030A0"/>
                </a:solidFill>
              </a:rPr>
              <a:t>УМЫ </a:t>
            </a:r>
            <a:r>
              <a:rPr lang="ru-RU" sz="3600" b="1" dirty="0" smtClean="0">
                <a:solidFill>
                  <a:srgbClr val="7030A0"/>
                </a:solidFill>
              </a:rPr>
              <a:t>[  </a:t>
            </a:r>
            <a:r>
              <a:rPr lang="ru-RU" sz="3600" b="1" dirty="0" smtClean="0">
                <a:solidFill>
                  <a:srgbClr val="7030A0"/>
                </a:solidFill>
              </a:rPr>
              <a:t>     ]                что  делать?</a:t>
            </a:r>
            <a:endParaRPr lang="ru-RU" sz="3600" b="1" dirty="0" smtClean="0">
              <a:solidFill>
                <a:srgbClr val="7030A0"/>
              </a:solidFill>
            </a:endParaRPr>
          </a:p>
        </p:txBody>
      </p:sp>
      <p:grpSp>
        <p:nvGrpSpPr>
          <p:cNvPr id="2" name="Группа 10"/>
          <p:cNvGrpSpPr/>
          <p:nvPr/>
        </p:nvGrpSpPr>
        <p:grpSpPr>
          <a:xfrm>
            <a:off x="1285852" y="1571612"/>
            <a:ext cx="628648" cy="285752"/>
            <a:chOff x="1785918" y="4357694"/>
            <a:chExt cx="628648" cy="285752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1785918" y="4429132"/>
              <a:ext cx="285752" cy="1588"/>
            </a:xfrm>
            <a:prstGeom prst="lin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Овал 9"/>
            <p:cNvSpPr/>
            <p:nvPr/>
          </p:nvSpPr>
          <p:spPr>
            <a:xfrm>
              <a:off x="2143108" y="4357694"/>
              <a:ext cx="271458" cy="285752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11"/>
          <p:cNvGrpSpPr/>
          <p:nvPr/>
        </p:nvGrpSpPr>
        <p:grpSpPr>
          <a:xfrm>
            <a:off x="2071670" y="2143116"/>
            <a:ext cx="628648" cy="285752"/>
            <a:chOff x="1785918" y="4357694"/>
            <a:chExt cx="628648" cy="285752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>
              <a:off x="1785918" y="4429132"/>
              <a:ext cx="285752" cy="1588"/>
            </a:xfrm>
            <a:prstGeom prst="lin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Овал 13"/>
            <p:cNvSpPr/>
            <p:nvPr/>
          </p:nvSpPr>
          <p:spPr>
            <a:xfrm>
              <a:off x="2143108" y="4357694"/>
              <a:ext cx="271458" cy="285752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14"/>
          <p:cNvGrpSpPr/>
          <p:nvPr/>
        </p:nvGrpSpPr>
        <p:grpSpPr>
          <a:xfrm>
            <a:off x="2357422" y="2714620"/>
            <a:ext cx="628648" cy="285752"/>
            <a:chOff x="1785918" y="4357694"/>
            <a:chExt cx="628648" cy="285752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1785918" y="4429132"/>
              <a:ext cx="285752" cy="1588"/>
            </a:xfrm>
            <a:prstGeom prst="lin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Овал 16"/>
            <p:cNvSpPr/>
            <p:nvPr/>
          </p:nvSpPr>
          <p:spPr>
            <a:xfrm>
              <a:off x="2143108" y="4357694"/>
              <a:ext cx="271458" cy="285752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17"/>
          <p:cNvGrpSpPr/>
          <p:nvPr/>
        </p:nvGrpSpPr>
        <p:grpSpPr>
          <a:xfrm>
            <a:off x="1857356" y="3214686"/>
            <a:ext cx="628648" cy="285752"/>
            <a:chOff x="1785918" y="4357694"/>
            <a:chExt cx="628648" cy="28575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1785918" y="4429132"/>
              <a:ext cx="285752" cy="1588"/>
            </a:xfrm>
            <a:prstGeom prst="lin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Овал 19"/>
            <p:cNvSpPr/>
            <p:nvPr/>
          </p:nvSpPr>
          <p:spPr>
            <a:xfrm>
              <a:off x="2143108" y="4357694"/>
              <a:ext cx="271458" cy="285752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143108" y="571480"/>
            <a:ext cx="52149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Наблюдай!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4348" y="4143380"/>
            <a:ext cx="67866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Лица                </a:t>
            </a:r>
            <a:r>
              <a:rPr lang="ru-RU" sz="3600" b="1" dirty="0" smtClean="0">
                <a:solidFill>
                  <a:srgbClr val="7030A0"/>
                </a:solidFill>
              </a:rPr>
              <a:t> </a:t>
            </a:r>
            <a:r>
              <a:rPr lang="ru-RU" sz="3600" b="1" dirty="0" smtClean="0">
                <a:solidFill>
                  <a:srgbClr val="7030A0"/>
                </a:solidFill>
              </a:rPr>
              <a:t> что?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Нрави</a:t>
            </a:r>
            <a:r>
              <a:rPr lang="ru-RU" sz="3600" b="1" u="sng" dirty="0" smtClean="0">
                <a:solidFill>
                  <a:srgbClr val="7030A0"/>
                </a:solidFill>
              </a:rPr>
              <a:t>тся </a:t>
            </a:r>
            <a:r>
              <a:rPr lang="ru-RU" sz="3600" b="1" dirty="0" smtClean="0">
                <a:solidFill>
                  <a:srgbClr val="7030A0"/>
                </a:solidFill>
              </a:rPr>
              <a:t>         что дела</a:t>
            </a:r>
            <a:r>
              <a:rPr lang="ru-RU" sz="3600" b="1" u="sng" dirty="0" smtClean="0">
                <a:solidFill>
                  <a:srgbClr val="7030A0"/>
                </a:solidFill>
              </a:rPr>
              <a:t>ет</a:t>
            </a:r>
            <a:r>
              <a:rPr lang="ru-RU" sz="3600" b="1" dirty="0" smtClean="0">
                <a:solidFill>
                  <a:srgbClr val="7030A0"/>
                </a:solidFill>
              </a:rPr>
              <a:t>?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Луковица          что?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Умыва</a:t>
            </a:r>
            <a:r>
              <a:rPr lang="ru-RU" sz="3600" b="1" u="sng" dirty="0" smtClean="0">
                <a:solidFill>
                  <a:srgbClr val="7030A0"/>
                </a:solidFill>
              </a:rPr>
              <a:t>ться</a:t>
            </a:r>
            <a:r>
              <a:rPr lang="ru-RU" sz="3600" b="1" dirty="0" smtClean="0">
                <a:solidFill>
                  <a:srgbClr val="7030A0"/>
                </a:solidFill>
              </a:rPr>
              <a:t>       что дела</a:t>
            </a:r>
            <a:r>
              <a:rPr lang="ru-RU" sz="3600" b="1" u="sng" dirty="0" smtClean="0">
                <a:solidFill>
                  <a:srgbClr val="7030A0"/>
                </a:solidFill>
              </a:rPr>
              <a:t>ть</a:t>
            </a:r>
            <a:r>
              <a:rPr lang="ru-RU" sz="3600" b="1" dirty="0" smtClean="0">
                <a:solidFill>
                  <a:srgbClr val="7030A0"/>
                </a:solidFill>
              </a:rPr>
              <a:t>?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8728" y="285728"/>
            <a:ext cx="86381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u="sng" dirty="0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ЗАПОМНИ: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СОЧЕТАНИЕ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[ ЦА] </a:t>
            </a:r>
            <a:r>
              <a:rPr lang="ru-RU" sz="2400" b="1" i="1" dirty="0" smtClean="0">
                <a:solidFill>
                  <a:srgbClr val="002060"/>
                </a:solidFill>
              </a:rPr>
              <a:t>ОСОБЕННО ЧАСТО ВСТРЕЧАЕТСЯ В ГЛАГОЛАХ.  ЗДЕСЬ НА ЕГО МЕСТЕ ЕСТЬ ОРФОГРАММА: ВЫБИРАЕМ  МЕЖДУ    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b="1" i="1" u="sng" dirty="0" smtClean="0">
                <a:solidFill>
                  <a:schemeClr val="accent2">
                    <a:lumMod val="50000"/>
                  </a:schemeClr>
                </a:solidFill>
              </a:rPr>
              <a:t>-ТЬСЯ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     И    </a:t>
            </a:r>
            <a:r>
              <a:rPr lang="ru-RU" sz="2400" b="1" i="1" u="sng" dirty="0" smtClean="0">
                <a:solidFill>
                  <a:schemeClr val="accent2">
                    <a:lumMod val="50000"/>
                  </a:schemeClr>
                </a:solidFill>
              </a:rPr>
              <a:t>– ТСЯ</a:t>
            </a:r>
            <a:r>
              <a:rPr lang="ru-RU" sz="2400" b="1" i="1" u="sng" dirty="0" smtClean="0">
                <a:solidFill>
                  <a:srgbClr val="002060"/>
                </a:solidFill>
              </a:rPr>
              <a:t>.</a:t>
            </a:r>
            <a:endParaRPr lang="ru-RU" sz="2400" b="1" i="1" dirty="0" smtClean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3071810"/>
            <a:ext cx="90011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chemeClr val="accent2">
                    <a:lumMod val="50000"/>
                  </a:schemeClr>
                </a:solidFill>
              </a:rPr>
              <a:t>ДЕЙСТВУЙ  ТАК: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</a:rPr>
              <a:t>УБЕДИСЬ,  ЧТО</a:t>
            </a:r>
            <a:r>
              <a:rPr lang="ru-RU" sz="2800" b="1" i="1" dirty="0" smtClean="0">
                <a:solidFill>
                  <a:srgbClr val="002060"/>
                </a:solidFill>
              </a:rPr>
              <a:t> [ ЦА</a:t>
            </a:r>
            <a:r>
              <a:rPr lang="ru-RU" sz="2800" b="1" i="1" dirty="0" smtClean="0">
                <a:solidFill>
                  <a:srgbClr val="002060"/>
                </a:solidFill>
              </a:rPr>
              <a:t>] В ГЛАГОЛЕ.</a:t>
            </a:r>
          </a:p>
          <a:p>
            <a:pPr marL="342900" indent="-342900">
              <a:buAutoNum type="arabicPeriod"/>
            </a:pPr>
            <a:r>
              <a:rPr lang="ru-RU" sz="2800" b="1" i="1" dirty="0" smtClean="0">
                <a:solidFill>
                  <a:srgbClr val="002060"/>
                </a:solidFill>
              </a:rPr>
              <a:t>ПОСТАВЬ  </a:t>
            </a:r>
            <a:r>
              <a:rPr lang="ru-RU" sz="2800" b="1" i="1" u="sng" dirty="0" smtClean="0">
                <a:solidFill>
                  <a:srgbClr val="002060"/>
                </a:solidFill>
              </a:rPr>
              <a:t>ВОПРОС, ЧТОБЫ  УЗНАТЬ</a:t>
            </a:r>
            <a:r>
              <a:rPr lang="ru-RU" sz="2800" b="1" i="1" dirty="0" smtClean="0">
                <a:solidFill>
                  <a:srgbClr val="002060"/>
                </a:solidFill>
              </a:rPr>
              <a:t>: ЭТО</a:t>
            </a:r>
          </a:p>
          <a:p>
            <a:pPr marL="342900" indent="-342900"/>
            <a:endParaRPr lang="ru-RU" sz="2800" b="1" i="1" dirty="0" smtClean="0">
              <a:solidFill>
                <a:srgbClr val="002060"/>
              </a:solidFill>
            </a:endParaRPr>
          </a:p>
          <a:p>
            <a:pPr marL="342900" indent="-342900"/>
            <a:r>
              <a:rPr lang="ru-RU" sz="2800" b="1" i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             ЧТО  (С)ДЕЛАТЬ?           ЧТО  (С)ДЕЛАЮТ?</a:t>
            </a:r>
          </a:p>
          <a:p>
            <a:pPr marL="342900" indent="-342900"/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</a:p>
          <a:p>
            <a:pPr marL="342900" indent="-342900"/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                    Н. Ф.                               ФОРМА 3 Л.</a:t>
            </a:r>
          </a:p>
          <a:p>
            <a:pPr marL="342900" indent="-342900"/>
            <a:r>
              <a:rPr lang="ru-RU" sz="2800" b="1" dirty="0" smtClean="0">
                <a:solidFill>
                  <a:srgbClr val="002060"/>
                </a:solidFill>
              </a:rPr>
              <a:t>3. ПИШИ:   </a:t>
            </a:r>
            <a:r>
              <a:rPr lang="ru-RU" sz="2800" b="1" u="sng" dirty="0" smtClean="0">
                <a:solidFill>
                  <a:schemeClr val="accent2">
                    <a:lumMod val="50000"/>
                  </a:schemeClr>
                </a:solidFill>
              </a:rPr>
              <a:t>-ТЬСЯ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</a:t>
            </a:r>
            <a:r>
              <a:rPr lang="ru-RU" sz="2800" b="1" u="sng" dirty="0" smtClean="0">
                <a:solidFill>
                  <a:schemeClr val="accent2">
                    <a:lumMod val="50000"/>
                  </a:schemeClr>
                </a:solidFill>
              </a:rPr>
              <a:t>-ТСЯ</a:t>
            </a:r>
          </a:p>
          <a:p>
            <a:pPr marL="342900" indent="-342900"/>
            <a:endParaRPr lang="ru-RU" sz="2800" b="1" dirty="0">
              <a:solidFill>
                <a:srgbClr val="002060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7142974" y="3714752"/>
            <a:ext cx="500860" cy="429422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143768" y="4214818"/>
            <a:ext cx="500066" cy="214314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572396" y="3500438"/>
            <a:ext cx="10715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Н.Ф.</a:t>
            </a:r>
          </a:p>
          <a:p>
            <a:endParaRPr lang="ru-RU" sz="16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3-Е Л.</a:t>
            </a:r>
            <a:endParaRPr lang="ru-RU" sz="2400" b="1" dirty="0" smtClean="0">
              <a:solidFill>
                <a:srgbClr val="002060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rot="10800000" flipV="1">
            <a:off x="2428860" y="4500570"/>
            <a:ext cx="1214446" cy="285752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572000" y="4500570"/>
            <a:ext cx="1428760" cy="285752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2536811" y="5464189"/>
            <a:ext cx="500066" cy="1588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6251587" y="5464189"/>
            <a:ext cx="500066" cy="1588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2" name="Picture 17" descr="Картинка 14 из 2118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8F7"/>
              </a:clrFrom>
              <a:clrTo>
                <a:srgbClr val="F6F8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2736" y="214290"/>
            <a:ext cx="1315158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1000108"/>
            <a:ext cx="80010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ЗАПОМНИ: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ЕСЛИ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[ ЦА] 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В ИМЕНИ СУЩЕСТВИТЕЛЬНОМ</a:t>
            </a:r>
            <a:r>
              <a:rPr lang="ru-RU" sz="2800" b="1" i="1" dirty="0" smtClean="0">
                <a:solidFill>
                  <a:srgbClr val="002060"/>
                </a:solidFill>
              </a:rPr>
              <a:t>, ТО ОБЫЧНО ТАК И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ПИШЕТСЯ: -ЦА</a:t>
            </a:r>
            <a:r>
              <a:rPr lang="ru-RU" sz="2800" b="1" i="1" dirty="0" smtClean="0">
                <a:solidFill>
                  <a:srgbClr val="002060"/>
                </a:solidFill>
              </a:rPr>
              <a:t>. НО ЧАСТО ПЕРЕД ЭТИМ СОЧЕТАНИЕМ БЫВАЕТ ЕЩЁ БУКВА Д ИЛИ Т, ЗВУК КОТОРОЙ НЕ СЛЫШЕН. </a:t>
            </a:r>
          </a:p>
          <a:p>
            <a:r>
              <a:rPr lang="ru-RU" sz="2800" b="1" i="1" dirty="0" smtClean="0">
                <a:solidFill>
                  <a:srgbClr val="002060"/>
                </a:solidFill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                     НАПРИМЕР:   ДВА МОЛО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ДЦА</a:t>
            </a:r>
            <a:r>
              <a:rPr lang="ru-RU" sz="2800" b="1" i="1" dirty="0" smtClean="0">
                <a:solidFill>
                  <a:srgbClr val="002060"/>
                </a:solidFill>
              </a:rPr>
              <a:t>, У О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ТЦА</a:t>
            </a:r>
            <a:r>
              <a:rPr lang="ru-RU" sz="2800" b="1" i="1" dirty="0" smtClean="0">
                <a:solidFill>
                  <a:srgbClr val="002060"/>
                </a:solidFill>
              </a:rPr>
              <a:t>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5" name="Picture 4" descr="j0343345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643702" y="4572008"/>
            <a:ext cx="1996436" cy="18446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1142984"/>
            <a:ext cx="885828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</a:rPr>
              <a:t>НАПРИМЕР:</a:t>
            </a:r>
          </a:p>
          <a:p>
            <a:endParaRPr lang="ru-RU" dirty="0" smtClean="0"/>
          </a:p>
          <a:p>
            <a:r>
              <a:rPr lang="ru-RU" sz="3200" b="1" dirty="0" smtClean="0">
                <a:solidFill>
                  <a:srgbClr val="002060"/>
                </a:solidFill>
              </a:rPr>
              <a:t>КОЛЬ</a:t>
            </a:r>
            <a:r>
              <a:rPr lang="ru-RU" sz="3200" b="1" i="1" dirty="0" smtClean="0">
                <a:solidFill>
                  <a:srgbClr val="002060"/>
                </a:solidFill>
              </a:rPr>
              <a:t> [ ЦА] </a:t>
            </a:r>
            <a:r>
              <a:rPr lang="ru-RU" sz="3200" b="1" i="1" dirty="0" smtClean="0">
                <a:solidFill>
                  <a:srgbClr val="002060"/>
                </a:solidFill>
              </a:rPr>
              <a:t>– ЧЕГО?  ИМЯ СУЩ.– КОЛЬЦА</a:t>
            </a:r>
          </a:p>
          <a:p>
            <a:r>
              <a:rPr lang="ru-RU" sz="3200" b="1" i="1" dirty="0" smtClean="0">
                <a:solidFill>
                  <a:srgbClr val="002060"/>
                </a:solidFill>
              </a:rPr>
              <a:t>ЗАБРА</a:t>
            </a:r>
            <a:r>
              <a:rPr lang="ru-RU" sz="3200" b="1" i="1" dirty="0" smtClean="0">
                <a:solidFill>
                  <a:srgbClr val="002060"/>
                </a:solidFill>
              </a:rPr>
              <a:t> [ ЦА] </a:t>
            </a:r>
            <a:r>
              <a:rPr lang="ru-RU" sz="3200" b="1" i="1" dirty="0" smtClean="0">
                <a:solidFill>
                  <a:srgbClr val="002060"/>
                </a:solidFill>
              </a:rPr>
              <a:t> ЧТО  СДЕЛА</a:t>
            </a:r>
            <a:r>
              <a:rPr lang="ru-RU" sz="3200" b="1" i="1" u="sng" dirty="0" smtClean="0">
                <a:solidFill>
                  <a:srgbClr val="002060"/>
                </a:solidFill>
              </a:rPr>
              <a:t>ТЬ</a:t>
            </a:r>
            <a:r>
              <a:rPr lang="ru-RU" sz="3200" b="1" i="1" dirty="0" smtClean="0">
                <a:solidFill>
                  <a:srgbClr val="002060"/>
                </a:solidFill>
              </a:rPr>
              <a:t>?- ГЛ. Н.Ф.- ЗАБРА</a:t>
            </a:r>
            <a:r>
              <a:rPr lang="ru-RU" sz="3200" b="1" i="1" u="sng" dirty="0" smtClean="0">
                <a:solidFill>
                  <a:srgbClr val="002060"/>
                </a:solidFill>
              </a:rPr>
              <a:t>ТЬСЯ</a:t>
            </a:r>
          </a:p>
          <a:p>
            <a:r>
              <a:rPr lang="ru-RU" sz="3200" b="1" i="1" dirty="0" smtClean="0">
                <a:solidFill>
                  <a:srgbClr val="002060"/>
                </a:solidFill>
              </a:rPr>
              <a:t>ПЬЁ</a:t>
            </a:r>
            <a:r>
              <a:rPr lang="ru-RU" sz="3200" b="1" i="1" dirty="0" smtClean="0">
                <a:solidFill>
                  <a:srgbClr val="002060"/>
                </a:solidFill>
              </a:rPr>
              <a:t> [ ЦА] </a:t>
            </a:r>
            <a:r>
              <a:rPr lang="ru-RU" sz="3200" b="1" i="1" dirty="0" smtClean="0">
                <a:solidFill>
                  <a:srgbClr val="002060"/>
                </a:solidFill>
              </a:rPr>
              <a:t>– ЧТО  ДЕЛА</a:t>
            </a:r>
            <a:r>
              <a:rPr lang="ru-RU" sz="3200" b="1" i="1" u="sng" dirty="0" smtClean="0">
                <a:solidFill>
                  <a:srgbClr val="002060"/>
                </a:solidFill>
              </a:rPr>
              <a:t>ЕТ</a:t>
            </a:r>
            <a:r>
              <a:rPr lang="ru-RU" sz="3200" b="1" i="1" dirty="0" smtClean="0">
                <a:solidFill>
                  <a:srgbClr val="002060"/>
                </a:solidFill>
              </a:rPr>
              <a:t>? – ГЛ. З Л.- ПЬЁ</a:t>
            </a:r>
            <a:r>
              <a:rPr lang="ru-RU" sz="3200" b="1" i="1" u="sng" dirty="0" smtClean="0">
                <a:solidFill>
                  <a:srgbClr val="002060"/>
                </a:solidFill>
              </a:rPr>
              <a:t>ТСЯ</a:t>
            </a:r>
          </a:p>
          <a:p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8" name="Picture 4" descr="g01019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5000636"/>
            <a:ext cx="190500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253</Words>
  <PresentationFormat>Экран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«ЕЩЁ ОБ ОДНОЙ ОПАСНОСТИ ПИСЬМА»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«ЕЩЁ ОБ ОДНОЙ ОПАСНОСТИ ПИСЬМА»</dc:title>
  <dc:creator>ЕЛЕНА</dc:creator>
  <cp:lastModifiedBy>кал</cp:lastModifiedBy>
  <cp:revision>6</cp:revision>
  <dcterms:created xsi:type="dcterms:W3CDTF">2010-02-03T15:52:33Z</dcterms:created>
  <dcterms:modified xsi:type="dcterms:W3CDTF">2010-02-03T16:51:23Z</dcterms:modified>
</cp:coreProperties>
</file>