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315" r:id="rId5"/>
    <p:sldId id="316" r:id="rId6"/>
    <p:sldId id="309" r:id="rId7"/>
    <p:sldId id="310" r:id="rId8"/>
    <p:sldId id="311" r:id="rId9"/>
    <p:sldId id="261" r:id="rId10"/>
    <p:sldId id="304" r:id="rId11"/>
    <p:sldId id="320" r:id="rId12"/>
    <p:sldId id="308" r:id="rId13"/>
    <p:sldId id="305" r:id="rId14"/>
    <p:sldId id="328" r:id="rId15"/>
    <p:sldId id="297" r:id="rId16"/>
    <p:sldId id="259" r:id="rId17"/>
    <p:sldId id="323" r:id="rId18"/>
    <p:sldId id="298" r:id="rId19"/>
    <p:sldId id="324" r:id="rId20"/>
    <p:sldId id="325" r:id="rId21"/>
    <p:sldId id="329" r:id="rId22"/>
    <p:sldId id="257" r:id="rId23"/>
    <p:sldId id="321" r:id="rId24"/>
    <p:sldId id="322" r:id="rId25"/>
    <p:sldId id="318" r:id="rId26"/>
    <p:sldId id="319" r:id="rId27"/>
    <p:sldId id="303" r:id="rId28"/>
    <p:sldId id="294" r:id="rId29"/>
    <p:sldId id="306" r:id="rId30"/>
    <p:sldId id="295" r:id="rId31"/>
    <p:sldId id="30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9" autoAdjust="0"/>
    <p:restoredTop sz="94660"/>
  </p:normalViewPr>
  <p:slideViewPr>
    <p:cSldViewPr>
      <p:cViewPr varScale="1">
        <p:scale>
          <a:sx n="65" d="100"/>
          <a:sy n="65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213F-E7DB-41A7-9578-3A8FD94B2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BE253-DD05-4F17-967D-5CB78959B1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F4FF7-8698-489B-A4AB-C227DA2B4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26DC7E-C911-4BE0-AAA4-B9B6A1619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C188AA-7B86-4D6B-9101-899A3E5ABD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00B65-3F0C-4D79-9670-DBB55D11A2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CB12-8CD5-46C8-A272-F1F663351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3D68-82CE-436B-8839-6A94A73D6D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2E11E-95D5-4359-89DE-340CA346D5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AA19A-EE97-4B34-9DFD-CEEEDA0EB2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88081-6A3F-4671-B734-261FFD5F8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AFBC-D788-4EB0-9F73-0976FF525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FE2D4-19B5-4155-B03E-DA1347AE1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EB2D4D-DC1A-4B54-A77B-E496B13C6C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458200" cy="1676400"/>
          </a:xfrm>
        </p:spPr>
        <p:txBody>
          <a:bodyPr/>
          <a:lstStyle/>
          <a:p>
            <a:r>
              <a:rPr lang="ru-RU" b="1" i="1" dirty="0">
                <a:solidFill>
                  <a:srgbClr val="990099"/>
                </a:solidFill>
              </a:rPr>
              <a:t>Основные классы </a:t>
            </a:r>
            <a:br>
              <a:rPr lang="ru-RU" b="1" i="1" dirty="0">
                <a:solidFill>
                  <a:srgbClr val="990099"/>
                </a:solidFill>
              </a:rPr>
            </a:br>
            <a:r>
              <a:rPr lang="ru-RU" b="1" i="1" dirty="0">
                <a:solidFill>
                  <a:srgbClr val="990099"/>
                </a:solidFill>
              </a:rPr>
              <a:t>Типа Иглокожих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5867400"/>
            <a:ext cx="4114800" cy="685800"/>
          </a:xfrm>
        </p:spPr>
        <p:txBody>
          <a:bodyPr/>
          <a:lstStyle/>
          <a:p>
            <a:r>
              <a:rPr lang="ru-RU" b="1">
                <a:solidFill>
                  <a:srgbClr val="990099"/>
                </a:solidFill>
              </a:rPr>
              <a:t>Биология 7 класс</a:t>
            </a:r>
          </a:p>
        </p:txBody>
      </p:sp>
      <p:pic>
        <p:nvPicPr>
          <p:cNvPr id="44038" name="Picture 6" descr="brittle_star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0"/>
            <a:ext cx="4648200" cy="5334000"/>
          </a:xfrm>
          <a:prstGeom prst="rect">
            <a:avLst/>
          </a:prstGeom>
          <a:noFill/>
        </p:spPr>
      </p:pic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257800" y="2590800"/>
          <a:ext cx="3581400" cy="2058988"/>
        </p:xfrm>
        <a:graphic>
          <a:graphicData uri="http://schemas.openxmlformats.org/presentationml/2006/ole">
            <p:oleObj spid="_x0000_s44039" name="CorelDRAW" r:id="rId4" imgW="8630640" imgH="4972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b="1" dirty="0">
                <a:solidFill>
                  <a:srgbClr val="990099"/>
                </a:solidFill>
              </a:rPr>
              <a:t>Внутреннее строение</a:t>
            </a:r>
          </a:p>
        </p:txBody>
      </p:sp>
      <p:pic>
        <p:nvPicPr>
          <p:cNvPr id="71684" name="Picture 4" descr="Внутреннее строение морской звез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Морские звёзды. Верхний ряд, слева направо: солнечная морская звезда, эхинастер, кровавая морская звезда, радужная морская звезда. Нижний ряд, слева направо: охряная морская звезда, мозаичная морская звезда, морская звезда тосия, терновый вен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atst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bloodsta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5" descr="purple_sta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pillow_sta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/>
              <a:t>Найдите в тексте учебника, что такое амбулакральная система?</a:t>
            </a:r>
          </a:p>
        </p:txBody>
      </p:sp>
      <p:pic>
        <p:nvPicPr>
          <p:cNvPr id="76804" name="Рисунок 1" descr="http://school-collection.edu.ru/catalog/res/000007d7-1000-4ddd-b6e5-2300475d4f08/view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99"/>
                </a:solidFill>
              </a:rPr>
              <a:t>Размножение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Задание: Найдите и прочитайте о размножении иглокожих, сделайте записи в тетради.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6172200" y="4267200"/>
          <a:ext cx="2549525" cy="2187575"/>
        </p:xfrm>
        <a:graphic>
          <a:graphicData uri="http://schemas.openxmlformats.org/presentationml/2006/ole">
            <p:oleObj spid="_x0000_s72708" name="CorelDRAW" r:id="rId3" imgW="5891400" imgH="5068080" progId="">
              <p:embed/>
            </p:oleObj>
          </a:graphicData>
        </a:graphic>
      </p:graphicFrame>
      <p:pic>
        <p:nvPicPr>
          <p:cNvPr id="7" name="Picture 6" descr="pix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86400"/>
            <a:ext cx="103124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saster_st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knobby_st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</p:spPr>
      </p:pic>
      <p:pic>
        <p:nvPicPr>
          <p:cNvPr id="4" name="Picture 5" descr="fromia_sta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urchin_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1371600"/>
            <a:ext cx="3276600" cy="262255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990099"/>
                </a:solidFill>
              </a:rPr>
              <a:t>Класс Морские ежи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257800" cy="5364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Тело уплощено, заключено в сплошной панцирь из известковых пластинок, образующих иглы.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Рот на нижней стороне тела, есть особый ротовой аппарат с пятью зубами, кишечник заканчивается анальным отверстием.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Малопожвижны, питаются растительной и животной пищей. </a:t>
            </a:r>
          </a:p>
        </p:txBody>
      </p:sp>
      <p:sp>
        <p:nvSpPr>
          <p:cNvPr id="553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096000"/>
            <a:ext cx="3810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rown_urch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rown_of_thorn_star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rown_of_thorn_sta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Морские ежи. Слева направо: восхитительная астропига, морской ёж-диадема, чешуйчатая арбация, красный морской ё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990099"/>
                </a:solidFill>
              </a:rPr>
              <a:t>Класс Голотурии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err="1"/>
              <a:t>Мешковидное</a:t>
            </a:r>
            <a:r>
              <a:rPr lang="ru-RU" b="1" dirty="0"/>
              <a:t> тело </a:t>
            </a:r>
            <a:r>
              <a:rPr lang="ru-RU" b="1" dirty="0" smtClean="0"/>
              <a:t>с</a:t>
            </a:r>
          </a:p>
          <a:p>
            <a:pPr>
              <a:buFontTx/>
              <a:buNone/>
            </a:pPr>
            <a:r>
              <a:rPr lang="ru-RU" b="1" dirty="0" smtClean="0"/>
              <a:t> </a:t>
            </a:r>
            <a:r>
              <a:rPr lang="ru-RU" b="1" dirty="0"/>
              <a:t>венчиком ветвистых </a:t>
            </a:r>
            <a:endParaRPr lang="ru-RU" b="1" dirty="0" smtClean="0"/>
          </a:p>
          <a:p>
            <a:pPr>
              <a:buFontTx/>
              <a:buNone/>
            </a:pPr>
            <a:r>
              <a:rPr lang="ru-RU" b="1" dirty="0" smtClean="0"/>
              <a:t>щупалец </a:t>
            </a:r>
            <a:r>
              <a:rPr lang="ru-RU" b="1" dirty="0"/>
              <a:t>вокруг рта. </a:t>
            </a:r>
            <a:endParaRPr lang="ru-RU" b="1" dirty="0" smtClean="0"/>
          </a:p>
          <a:p>
            <a:pPr>
              <a:buFontTx/>
              <a:buNone/>
            </a:pPr>
            <a:r>
              <a:rPr lang="ru-RU" b="1" dirty="0" smtClean="0"/>
              <a:t>Вдоль </a:t>
            </a:r>
            <a:r>
              <a:rPr lang="ru-RU" b="1" dirty="0"/>
              <a:t>тела </a:t>
            </a:r>
            <a:r>
              <a:rPr lang="ru-RU" b="1" dirty="0" smtClean="0"/>
              <a:t>–</a:t>
            </a:r>
          </a:p>
          <a:p>
            <a:pPr>
              <a:buFontTx/>
              <a:buNone/>
            </a:pPr>
            <a:r>
              <a:rPr lang="ru-RU" b="1" dirty="0" smtClean="0"/>
              <a:t>пять </a:t>
            </a:r>
            <a:r>
              <a:rPr lang="ru-RU" b="1" dirty="0"/>
              <a:t>рядов ножек.</a:t>
            </a:r>
          </a:p>
          <a:p>
            <a:pPr>
              <a:buFontTx/>
              <a:buNone/>
            </a:pPr>
            <a:r>
              <a:rPr lang="ru-RU" b="1" dirty="0"/>
              <a:t>Могут плавать, </a:t>
            </a:r>
          </a:p>
          <a:p>
            <a:pPr>
              <a:buFontTx/>
              <a:buNone/>
            </a:pPr>
            <a:r>
              <a:rPr lang="ru-RU" b="1" dirty="0"/>
              <a:t>питаются </a:t>
            </a:r>
          </a:p>
          <a:p>
            <a:pPr>
              <a:buFontTx/>
              <a:buNone/>
            </a:pPr>
            <a:r>
              <a:rPr lang="ru-RU" b="1" dirty="0"/>
              <a:t>донными животными,</a:t>
            </a:r>
          </a:p>
          <a:p>
            <a:pPr>
              <a:buFontTx/>
              <a:buNone/>
            </a:pPr>
            <a:r>
              <a:rPr lang="ru-RU" b="1" dirty="0"/>
              <a:t>водорослями.</a:t>
            </a:r>
          </a:p>
        </p:txBody>
      </p:sp>
      <p:pic>
        <p:nvPicPr>
          <p:cNvPr id="57348" name="Picture 4" descr="redanemone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</p:spPr>
      </p:pic>
      <p:sp>
        <p:nvSpPr>
          <p:cNvPr id="573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6096000"/>
            <a:ext cx="3810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Голотурии или морские огурцы действительно похожи на огурцы длиной до 2 м. </a:t>
            </a:r>
            <a:endParaRPr lang="ru-RU" sz="2800" b="1" dirty="0" smtClean="0"/>
          </a:p>
          <a:p>
            <a:pPr>
              <a:buFontTx/>
              <a:buNone/>
            </a:pPr>
            <a:r>
              <a:rPr lang="ru-RU" sz="2800" b="1" dirty="0" smtClean="0"/>
              <a:t>Скелет </a:t>
            </a:r>
            <a:r>
              <a:rPr lang="ru-RU" sz="2800" b="1" dirty="0"/>
              <a:t>сильно редуцирован</a:t>
            </a:r>
            <a:r>
              <a:rPr lang="ru-RU" sz="2800" b="1" dirty="0" smtClean="0"/>
              <a:t>.</a:t>
            </a:r>
          </a:p>
          <a:p>
            <a:pPr>
              <a:buFontTx/>
              <a:buNone/>
            </a:pPr>
            <a:r>
              <a:rPr lang="ru-RU" sz="2800" b="1" dirty="0" smtClean="0"/>
              <a:t> </a:t>
            </a:r>
          </a:p>
          <a:p>
            <a:pPr>
              <a:buFontTx/>
              <a:buNone/>
            </a:pPr>
            <a:r>
              <a:rPr lang="ru-RU" sz="2800" b="1" dirty="0" smtClean="0"/>
              <a:t>Голотурии </a:t>
            </a:r>
            <a:r>
              <a:rPr lang="ru-RU" sz="2800" b="1" dirty="0"/>
              <a:t>– донные </a:t>
            </a:r>
            <a:r>
              <a:rPr lang="ru-RU" sz="2800" b="1" dirty="0" smtClean="0"/>
              <a:t>малоподвижные </a:t>
            </a:r>
            <a:r>
              <a:rPr lang="ru-RU" sz="2800" b="1" dirty="0"/>
              <a:t>животные, питающиеся илом или мелким планктоном. </a:t>
            </a:r>
            <a:endParaRPr lang="ru-RU" sz="2800" b="1" dirty="0" smtClean="0"/>
          </a:p>
          <a:p>
            <a:pPr>
              <a:buFontTx/>
              <a:buNone/>
            </a:pPr>
            <a:r>
              <a:rPr lang="ru-RU" sz="2800" b="1" dirty="0" smtClean="0"/>
              <a:t>Около </a:t>
            </a:r>
            <a:r>
              <a:rPr lang="ru-RU" sz="2800" b="1" dirty="0"/>
              <a:t>1000 видов </a:t>
            </a:r>
            <a:r>
              <a:rPr lang="ru-RU" sz="2800" b="1" dirty="0" smtClean="0"/>
              <a:t>живут в </a:t>
            </a:r>
            <a:r>
              <a:rPr lang="ru-RU" sz="2800" b="1" dirty="0"/>
              <a:t>морях и океанах. Трепанг на Дальнем Востоке употребляется в пищу.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99"/>
                </a:solidFill>
              </a:rPr>
              <a:t>Цель урока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763000" cy="16764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 dirty="0"/>
              <a:t>Познакомиться с многообразием представителей Типа Иглокожих </a:t>
            </a:r>
            <a:r>
              <a:rPr lang="ru-RU" sz="3600" b="1" i="1" dirty="0" smtClean="0"/>
              <a:t>животных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Голотурии. Слева направо: северо-атлантический морской огурец, калифорнийский парастихопус, ананасовый морской огурец, дальневосточный трепа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?id=52974592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64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?id=27562201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242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ed_sta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9800" y="0"/>
            <a:ext cx="6934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range_cor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1" descr="red_anemon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rittle_st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/>
          <a:lstStyle/>
          <a:p>
            <a:pPr algn="l"/>
            <a:r>
              <a:rPr lang="ru-RU" sz="4000" b="1" i="1">
                <a:solidFill>
                  <a:srgbClr val="990099"/>
                </a:solidFill>
              </a:rPr>
              <a:t>Класс Офиуры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Отличаются от морских звезд более тонкими лучами, на которых расположено огромное количество присосок.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Питаются растительной и животной пищей.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/>
          </a:p>
        </p:txBody>
      </p:sp>
      <p:sp>
        <p:nvSpPr>
          <p:cNvPr id="51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6096000"/>
            <a:ext cx="3810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/>
              <a:t>Тело </a:t>
            </a:r>
            <a:r>
              <a:rPr lang="ru-RU" sz="2800" b="1" dirty="0" err="1"/>
              <a:t>офиур</a:t>
            </a:r>
            <a:r>
              <a:rPr lang="ru-RU" sz="2800" b="1" dirty="0"/>
              <a:t> или змеехвосток состоит из плоского диска диаметром до 10 см с отходящими от него 5 или 10 гибкими членистыми лучами, длина которых иногда в несколько десятков раз больше размеров диска. </a:t>
            </a:r>
            <a:endParaRPr lang="ru-RU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Некоторые </a:t>
            </a:r>
            <a:r>
              <a:rPr lang="ru-RU" sz="2800" b="1" dirty="0" err="1"/>
              <a:t>офиуры</a:t>
            </a:r>
            <a:r>
              <a:rPr lang="ru-RU" sz="2800" b="1" dirty="0"/>
              <a:t> живородящи. </a:t>
            </a:r>
            <a:r>
              <a:rPr lang="ru-RU" sz="2800" b="1" dirty="0" smtClean="0"/>
              <a:t>Тропические </a:t>
            </a:r>
            <a:r>
              <a:rPr lang="ru-RU" sz="2800" b="1" dirty="0"/>
              <a:t>виды ярко окрашены, некоторые способны светиться</a:t>
            </a:r>
            <a:r>
              <a:rPr lang="ru-RU" sz="2800" b="1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 </a:t>
            </a:r>
            <a:r>
              <a:rPr lang="ru-RU" sz="2800" b="1" dirty="0" err="1"/>
              <a:t>Офиуры</a:t>
            </a:r>
            <a:r>
              <a:rPr lang="ru-RU" sz="2800" b="1" dirty="0"/>
              <a:t> обитают на морском дне на глубине до 8 км, некоторые живут на кораллах, губках, морских ежах.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Офиуры. Слева направо: серая офиура, офиотрикс, голова Горгоны, офиофол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oft_coral_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i="1">
                <a:solidFill>
                  <a:srgbClr val="990099"/>
                </a:solidFill>
              </a:rPr>
              <a:t>Морские лилии</a:t>
            </a:r>
            <a:r>
              <a:rPr lang="ru-RU" sz="2800" b="1"/>
              <a:t>– единственный современный класс прикреплённых иглокожих. В центре чашевидного тела находится рот; от него отходит венчик перистых ветвящихся лучей. С их помощью морская лилия захватывает планктон и детрит, которыми питается.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Вниз от чашечки отходит стебелёк длиной до 1 м либо многочисленные подвижные отростки, которыми животное прикрепляется к субстрату. Бесстебельчатые морские лилии способны медленно ползать и даже плавать.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Морские лилии. Слева направо: перистая звезда, комантус Беннета, средиземноморский антед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99"/>
                </a:solidFill>
              </a:rPr>
              <a:t>Значение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Участвуют в круговороте веществ, включены в пищевые цепочки морских биоценозов, являются хищниками.</a:t>
            </a:r>
          </a:p>
          <a:p>
            <a:pPr>
              <a:buFontTx/>
              <a:buNone/>
            </a:pPr>
            <a:r>
              <a:rPr lang="ru-RU" b="1"/>
              <a:t>Человек использует морских звезд и морских ежей как украшения.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7162800" cy="639762"/>
          </a:xfrm>
        </p:spPr>
        <p:txBody>
          <a:bodyPr/>
          <a:lstStyle/>
          <a:p>
            <a:pPr algn="r"/>
            <a:r>
              <a:rPr lang="ru-RU" sz="4000" b="1" i="1">
                <a:solidFill>
                  <a:srgbClr val="990099"/>
                </a:solidFill>
              </a:rPr>
              <a:t>Проверь свои знания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990099"/>
                </a:solidFill>
              </a:rPr>
              <a:t>Какие классы входят в тип Иглокожих?</a:t>
            </a:r>
          </a:p>
          <a:p>
            <a:pPr>
              <a:buFontTx/>
              <a:buChar char="-"/>
            </a:pPr>
            <a:r>
              <a:rPr lang="ru-RU" sz="2800" b="1"/>
              <a:t>Морские звезды, морские ежи, голотурии, офиуры.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990099"/>
                </a:solidFill>
              </a:rPr>
              <a:t>Как питаются морские звезды?</a:t>
            </a:r>
          </a:p>
          <a:p>
            <a:pPr>
              <a:buFontTx/>
              <a:buChar char="-"/>
            </a:pPr>
            <a:r>
              <a:rPr lang="ru-RU" sz="2800" b="1"/>
              <a:t>Выворачивают желудок на жертву, соки растворяют добычу, потом происходит всасывание.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990099"/>
                </a:solidFill>
              </a:rPr>
              <a:t>Какую роль играют иглокожие в природе?</a:t>
            </a:r>
          </a:p>
          <a:p>
            <a:pPr>
              <a:buFontTx/>
              <a:buNone/>
            </a:pPr>
            <a:r>
              <a:rPr lang="ru-RU" sz="2800" b="1"/>
              <a:t>- Являются хищниками, биофильтраторами.</a:t>
            </a:r>
          </a:p>
          <a:p>
            <a:pPr>
              <a:buFontTx/>
              <a:buNone/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990099"/>
                </a:solidFill>
              </a:rPr>
              <a:t>Домашнее задание</a:t>
            </a:r>
          </a:p>
        </p:txBody>
      </p:sp>
      <p:pic>
        <p:nvPicPr>
          <p:cNvPr id="73733" name="Picture 5" descr="star4"/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 rot="20409484">
            <a:off x="1350963" y="2532063"/>
            <a:ext cx="2057400" cy="2317750"/>
          </a:xfrm>
          <a:noFill/>
          <a:ln/>
        </p:spPr>
      </p:pic>
      <p:sp>
        <p:nvSpPr>
          <p:cNvPr id="7373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Прочитайте стр. 169 -171 учебника, выполните задания в рабочей тетради.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990099"/>
                </a:solidFill>
              </a:rPr>
              <a:t>План урока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990099"/>
                </a:solidFill>
                <a:hlinkClick r:id="rId2" action="ppaction://hlinksldjump"/>
              </a:rPr>
              <a:t>Класс Морские звезды</a:t>
            </a:r>
            <a:endParaRPr lang="ru-RU" b="1" dirty="0">
              <a:solidFill>
                <a:srgbClr val="990099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990099"/>
                </a:solidFill>
                <a:hlinkClick r:id="rId3" action="ppaction://hlinksldjump"/>
              </a:rPr>
              <a:t>Класс Морские ежи</a:t>
            </a:r>
            <a:endParaRPr lang="ru-RU" b="1" dirty="0">
              <a:solidFill>
                <a:srgbClr val="990099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990099"/>
                </a:solidFill>
                <a:hlinkClick r:id="rId4" action="ppaction://hlinksldjump"/>
              </a:rPr>
              <a:t>Класс Голотурии</a:t>
            </a:r>
            <a:endParaRPr lang="ru-RU" b="1" dirty="0">
              <a:solidFill>
                <a:srgbClr val="990099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990099"/>
                </a:solidFill>
                <a:hlinkClick r:id="rId5" action="ppaction://hlinksldjump"/>
              </a:rPr>
              <a:t>Класс </a:t>
            </a:r>
            <a:r>
              <a:rPr lang="ru-RU" b="1" dirty="0" err="1">
                <a:solidFill>
                  <a:srgbClr val="990099"/>
                </a:solidFill>
                <a:hlinkClick r:id="rId5" action="ppaction://hlinksldjump"/>
              </a:rPr>
              <a:t>Офиуры</a:t>
            </a:r>
            <a:endParaRPr lang="ru-RU" b="1" dirty="0">
              <a:solidFill>
                <a:srgbClr val="990099"/>
              </a:solidFill>
            </a:endParaRPr>
          </a:p>
        </p:txBody>
      </p:sp>
      <p:pic>
        <p:nvPicPr>
          <p:cNvPr id="47108" name="Picture 4" descr="мор еж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990099"/>
                </a:solidFill>
              </a:rPr>
              <a:t>Спасибо за работу!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 b="1"/>
          </a:p>
          <a:p>
            <a:pPr>
              <a:buFontTx/>
              <a:buNone/>
            </a:pPr>
            <a:r>
              <a:rPr lang="ru-RU" sz="2800" b="1"/>
              <a:t>Автор Климова Г.А., учитель биологии</a:t>
            </a:r>
          </a:p>
          <a:p>
            <a:pPr>
              <a:buFontTx/>
              <a:buNone/>
            </a:pPr>
            <a:r>
              <a:rPr lang="ru-RU" sz="2800" b="1"/>
              <a:t>МОУ «Челмужская СОШ», 2009 г.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755775"/>
          <a:ext cx="4038600" cy="4214813"/>
        </p:xfrm>
        <a:graphic>
          <a:graphicData uri="http://schemas.openxmlformats.org/presentationml/2006/ole">
            <p:oleObj spid="_x0000_s50180" name="CorelDRAW" r:id="rId3" imgW="5075640" imgH="531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990099"/>
                </a:solidFill>
              </a:rPr>
              <a:t>Использованные ресурсы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/>
              <a:t>Интернет – ресурсы</a:t>
            </a:r>
          </a:p>
          <a:p>
            <a:pPr>
              <a:buFontTx/>
              <a:buNone/>
            </a:pPr>
            <a:r>
              <a:rPr lang="ru-RU" b="1" dirty="0"/>
              <a:t>Захаров В.Б, Сонин Н.И. «Биология, 7 класс», М., «Дрофа», 2004 г.</a:t>
            </a:r>
          </a:p>
          <a:p>
            <a:pPr>
              <a:buFontTx/>
              <a:buNone/>
            </a:pPr>
            <a:r>
              <a:rPr lang="ru-RU" b="1" dirty="0"/>
              <a:t>Захаров В.Б. «Методическое пособие по биологии 7 класса», М., «Дрофа», 2005 г.</a:t>
            </a:r>
          </a:p>
          <a:p>
            <a:pPr>
              <a:buFontTx/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1"/>
            <a:ext cx="8229600" cy="39624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Иглокожие– </a:t>
            </a:r>
            <a:r>
              <a:rPr lang="ru-RU" b="1" dirty="0"/>
              <a:t>тип беспозвоночных </a:t>
            </a:r>
            <a:r>
              <a:rPr lang="ru-RU" b="1" dirty="0" err="1"/>
              <a:t>вторичноротых</a:t>
            </a:r>
            <a:r>
              <a:rPr lang="ru-RU" b="1" dirty="0"/>
              <a:t> </a:t>
            </a:r>
            <a:r>
              <a:rPr lang="ru-RU" b="1" dirty="0" smtClean="0"/>
              <a:t>животных </a:t>
            </a:r>
            <a:endParaRPr lang="ru-RU" b="1" dirty="0"/>
          </a:p>
          <a:p>
            <a:pPr>
              <a:buFontTx/>
              <a:buNone/>
            </a:pPr>
            <a:r>
              <a:rPr lang="ru-RU" sz="3600" b="1" dirty="0">
                <a:solidFill>
                  <a:srgbClr val="990099"/>
                </a:solidFill>
              </a:rPr>
              <a:t>Их характерный признак – радиальная симметрия тела –</a:t>
            </a:r>
            <a:r>
              <a:rPr lang="ru-RU" b="1" dirty="0"/>
              <a:t> является вторичным и развился под влиянием малоподвижного образа </a:t>
            </a:r>
            <a:r>
              <a:rPr lang="ru-RU" b="1" dirty="0" smtClean="0"/>
              <a:t>жизни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Размеры и форма тела иглокожих весьма разнообразна. Некоторые </a:t>
            </a:r>
            <a:r>
              <a:rPr lang="ru-RU" sz="2800" b="1" dirty="0">
                <a:solidFill>
                  <a:srgbClr val="FF0000"/>
                </a:solidFill>
              </a:rPr>
              <a:t>ископаемые</a:t>
            </a:r>
            <a:r>
              <a:rPr lang="ru-RU" sz="2800" b="1" dirty="0"/>
              <a:t> виды достигали </a:t>
            </a:r>
            <a:r>
              <a:rPr lang="ru-RU" sz="2800" b="1" dirty="0">
                <a:solidFill>
                  <a:srgbClr val="FF0000"/>
                </a:solidFill>
              </a:rPr>
              <a:t>в длину 20 м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>
              <a:buFontTx/>
              <a:buNone/>
            </a:pPr>
            <a:r>
              <a:rPr lang="ru-RU" sz="2800" b="1" dirty="0" smtClean="0"/>
              <a:t>Обычно </a:t>
            </a:r>
            <a:r>
              <a:rPr lang="ru-RU" sz="2800" b="1" dirty="0"/>
              <a:t>тело делится на пять лучей, </a:t>
            </a:r>
            <a:r>
              <a:rPr lang="ru-RU" sz="2800" b="1" dirty="0" smtClean="0"/>
              <a:t>однако </a:t>
            </a:r>
            <a:r>
              <a:rPr lang="ru-RU" sz="2800" b="1" dirty="0"/>
              <a:t>лучей может быть 4, 6, 13 и даже 25. Наружные покровы твёрдые и состоят из ресничного эпителия и соединительной ткани, в которую входит известковый скелет с иглами</a:t>
            </a:r>
            <a:r>
              <a:rPr lang="ru-RU" sz="2800" b="1" dirty="0" smtClean="0"/>
              <a:t>.</a:t>
            </a:r>
          </a:p>
          <a:p>
            <a:pPr>
              <a:buFontTx/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Рот у прикреплённых иглокожих находится сверху (недалеко от анального отверстия), у свободнодвижущихся обращён в противоположную сторону.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b="1" i="1" dirty="0">
                <a:solidFill>
                  <a:srgbClr val="990099"/>
                </a:solidFill>
              </a:rPr>
              <a:t>Многообразие иглокожих</a:t>
            </a:r>
          </a:p>
        </p:txBody>
      </p:sp>
      <p:pic>
        <p:nvPicPr>
          <p:cNvPr id="77828" name="Рисунок 4" descr="http://school-collection.edu.ru/catalog/res/000007d5-1000-4ddd-fd3f-1900475d4f08/view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Рисунок 7" descr="http://school-collection.edu.ru/catalog/res/000007d4-1000-4ddd-2943-1800475d4f08/view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Рисунок 10" descr="http://school-collection.edu.ru/catalog/res/000007d8-1000-4ddd-b2a4-2400475d4f08/view/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rownofthorn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1371600"/>
            <a:ext cx="3429000" cy="27432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990099"/>
                </a:solidFill>
              </a:rPr>
              <a:t>Класс Морские звезды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Тело напоминает морскую звезду с пятью лучами, на которых расположены ножки.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Рот на нижней стороне тела.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Интересно питание: найдя добычу, звезда выворачивает на нее желудок, соки которого переваривают жертву, потом она всасывает растворенные вещества.</a:t>
            </a:r>
          </a:p>
        </p:txBody>
      </p:sp>
      <p:sp>
        <p:nvSpPr>
          <p:cNvPr id="922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096000"/>
            <a:ext cx="3810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633</Words>
  <Application>Microsoft PowerPoint</Application>
  <PresentationFormat>Экран (4:3)</PresentationFormat>
  <Paragraphs>74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Оформление по умолчанию</vt:lpstr>
      <vt:lpstr>CorelDRAW</vt:lpstr>
      <vt:lpstr>Основные классы  Типа Иглокожих</vt:lpstr>
      <vt:lpstr>Цель урока</vt:lpstr>
      <vt:lpstr>План урока</vt:lpstr>
      <vt:lpstr>Слайд 4</vt:lpstr>
      <vt:lpstr>Слайд 5</vt:lpstr>
      <vt:lpstr>Многообразие иглокожих</vt:lpstr>
      <vt:lpstr>Слайд 7</vt:lpstr>
      <vt:lpstr>Слайд 8</vt:lpstr>
      <vt:lpstr>Класс Морские звезды</vt:lpstr>
      <vt:lpstr>Внутреннее строение</vt:lpstr>
      <vt:lpstr>Слайд 11</vt:lpstr>
      <vt:lpstr>Найдите в тексте учебника, что такое амбулакральная система?</vt:lpstr>
      <vt:lpstr>Размножение</vt:lpstr>
      <vt:lpstr>Слайд 14</vt:lpstr>
      <vt:lpstr>Класс Морские ежи</vt:lpstr>
      <vt:lpstr>Слайд 16</vt:lpstr>
      <vt:lpstr>Слайд 17</vt:lpstr>
      <vt:lpstr>Класс Голотурии</vt:lpstr>
      <vt:lpstr>Слайд 19</vt:lpstr>
      <vt:lpstr>Слайд 20</vt:lpstr>
      <vt:lpstr>Слайд 21</vt:lpstr>
      <vt:lpstr>Класс Офиуры</vt:lpstr>
      <vt:lpstr>Слайд 23</vt:lpstr>
      <vt:lpstr>Слайд 24</vt:lpstr>
      <vt:lpstr>Слайд 25</vt:lpstr>
      <vt:lpstr>Слайд 26</vt:lpstr>
      <vt:lpstr>Значение</vt:lpstr>
      <vt:lpstr>Проверь свои знания</vt:lpstr>
      <vt:lpstr>Домашнее задание</vt:lpstr>
      <vt:lpstr>Спасибо за работу!</vt:lpstr>
      <vt:lpstr>Использованные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18</cp:revision>
  <cp:lastPrinted>1601-01-01T00:00:00Z</cp:lastPrinted>
  <dcterms:created xsi:type="dcterms:W3CDTF">1601-01-01T00:00:00Z</dcterms:created>
  <dcterms:modified xsi:type="dcterms:W3CDTF">2011-10-25T12:28:46Z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