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24" autoAdjust="0"/>
  </p:normalViewPr>
  <p:slideViewPr>
    <p:cSldViewPr>
      <p:cViewPr varScale="1">
        <p:scale>
          <a:sx n="65" d="100"/>
          <a:sy n="65" d="100"/>
        </p:scale>
        <p:origin x="-15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B2768-9338-4A53-9ED9-E318FFD56AE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BB1E-4B8D-4F59-B75B-CECD5562E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BB1E-4B8D-4F59-B75B-CECD5562E0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5.gif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речи детей раннего возраста через включение их в процесс экспериментирования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0" y="1700808"/>
            <a:ext cx="9144000" cy="5157192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147" name="Picture 3" descr="C:\Users\1\Desktop\Фото к семинару\Фото2582.jpg"/>
          <p:cNvPicPr>
            <a:picLocks noChangeAspect="1" noChangeArrowheads="1"/>
          </p:cNvPicPr>
          <p:nvPr/>
        </p:nvPicPr>
        <p:blipFill>
          <a:blip r:embed="rId2" cstate="print"/>
          <a:srcRect l="27892"/>
          <a:stretch>
            <a:fillRect/>
          </a:stretch>
        </p:blipFill>
        <p:spPr bwMode="auto">
          <a:xfrm>
            <a:off x="4932040" y="2780928"/>
            <a:ext cx="3286961" cy="3418774"/>
          </a:xfrm>
          <a:prstGeom prst="rect">
            <a:avLst/>
          </a:prstGeom>
          <a:noFill/>
        </p:spPr>
      </p:pic>
      <p:pic>
        <p:nvPicPr>
          <p:cNvPr id="6148" name="Picture 4" descr="C:\Users\1\Desktop\Фото к семинару\Фото2209.jpg"/>
          <p:cNvPicPr>
            <a:picLocks noChangeAspect="1" noChangeArrowheads="1"/>
          </p:cNvPicPr>
          <p:nvPr/>
        </p:nvPicPr>
        <p:blipFill>
          <a:blip r:embed="rId3" cstate="print"/>
          <a:srcRect l="19543"/>
          <a:stretch>
            <a:fillRect/>
          </a:stretch>
        </p:blipFill>
        <p:spPr bwMode="auto">
          <a:xfrm>
            <a:off x="683568" y="1916832"/>
            <a:ext cx="3960440" cy="3819564"/>
          </a:xfrm>
          <a:prstGeom prst="rect">
            <a:avLst/>
          </a:prstGeom>
          <a:noFill/>
        </p:spPr>
      </p:pic>
      <p:pic>
        <p:nvPicPr>
          <p:cNvPr id="7" name="Picture 22" descr="NA02125_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80000">
            <a:off x="7719155" y="1957360"/>
            <a:ext cx="636588" cy="774700"/>
          </a:xfrm>
          <a:prstGeom prst="rect">
            <a:avLst/>
          </a:prstGeom>
          <a:noFill/>
        </p:spPr>
      </p:pic>
      <p:pic>
        <p:nvPicPr>
          <p:cNvPr id="8" name="Picture 22" descr="NA02125_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80000">
            <a:off x="50811" y="4621656"/>
            <a:ext cx="636588" cy="774700"/>
          </a:xfrm>
          <a:prstGeom prst="rect">
            <a:avLst/>
          </a:prstGeom>
          <a:noFill/>
        </p:spPr>
      </p:pic>
      <p:pic>
        <p:nvPicPr>
          <p:cNvPr id="10" name="Picture 22" descr="NA02125_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80000">
            <a:off x="302331" y="5485752"/>
            <a:ext cx="636588" cy="774700"/>
          </a:xfrm>
          <a:prstGeom prst="rect">
            <a:avLst/>
          </a:prstGeom>
          <a:noFill/>
        </p:spPr>
      </p:pic>
      <p:pic>
        <p:nvPicPr>
          <p:cNvPr id="11" name="Picture 22" descr="NA02125_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80000">
            <a:off x="8079196" y="2605432"/>
            <a:ext cx="636588" cy="774700"/>
          </a:xfrm>
          <a:prstGeom prst="rect">
            <a:avLst/>
          </a:prstGeom>
          <a:noFill/>
        </p:spPr>
      </p:pic>
      <p:pic>
        <p:nvPicPr>
          <p:cNvPr id="12" name="Picture 15" descr="J0099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45227" y="3159224"/>
            <a:ext cx="6857999" cy="5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J0099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277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046"/>
            <a:ext cx="2016224" cy="557119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дает детям реальные представления о различных сторонах изучаемого объекта, о его взаимоотношениях с другими объектами и со средой обитания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esktop\1379912030_4wtsf0aex8hk5p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0" t="75100" r="71031" b="859"/>
          <a:stretch>
            <a:fillRect/>
          </a:stretch>
        </p:blipFill>
        <p:spPr bwMode="auto">
          <a:xfrm>
            <a:off x="6948264" y="4869160"/>
            <a:ext cx="1219547" cy="1584176"/>
          </a:xfrm>
          <a:prstGeom prst="rect">
            <a:avLst/>
          </a:prstGeom>
          <a:noFill/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67744" y="0"/>
            <a:ext cx="6876256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" name="Picture 2" descr="C:\Users\1\Desktop\Фото к семинару\Фото2314.jpg"/>
          <p:cNvPicPr>
            <a:picLocks noChangeAspect="1" noChangeArrowheads="1"/>
          </p:cNvPicPr>
          <p:nvPr/>
        </p:nvPicPr>
        <p:blipFill>
          <a:blip r:embed="rId3" cstate="print"/>
          <a:srcRect l="6756" t="1943" r="17483"/>
          <a:stretch>
            <a:fillRect/>
          </a:stretch>
        </p:blipFill>
        <p:spPr bwMode="auto">
          <a:xfrm>
            <a:off x="2267744" y="260648"/>
            <a:ext cx="3744416" cy="3634798"/>
          </a:xfrm>
          <a:prstGeom prst="rect">
            <a:avLst/>
          </a:prstGeom>
          <a:noFill/>
        </p:spPr>
      </p:pic>
      <p:pic>
        <p:nvPicPr>
          <p:cNvPr id="10" name="Picture 3" descr="C:\Users\1\Desktop\Фото к семинару\Фото2316.jpg"/>
          <p:cNvPicPr>
            <a:picLocks noChangeAspect="1" noChangeArrowheads="1"/>
          </p:cNvPicPr>
          <p:nvPr/>
        </p:nvPicPr>
        <p:blipFill>
          <a:blip r:embed="rId4" cstate="print"/>
          <a:srcRect l="30769" t="-2051" r="1538" b="11795"/>
          <a:stretch>
            <a:fillRect/>
          </a:stretch>
        </p:blipFill>
        <p:spPr bwMode="auto">
          <a:xfrm>
            <a:off x="5975648" y="1484784"/>
            <a:ext cx="3168352" cy="3168352"/>
          </a:xfrm>
          <a:prstGeom prst="rect">
            <a:avLst/>
          </a:prstGeom>
          <a:noFill/>
        </p:spPr>
      </p:pic>
      <p:pic>
        <p:nvPicPr>
          <p:cNvPr id="11" name="Picture 4" descr="C:\Users\1\Desktop\Фото к семинару\Фото2318.jpg"/>
          <p:cNvPicPr>
            <a:picLocks noChangeAspect="1" noChangeArrowheads="1"/>
          </p:cNvPicPr>
          <p:nvPr/>
        </p:nvPicPr>
        <p:blipFill>
          <a:blip r:embed="rId5" cstate="print"/>
          <a:srcRect l="12953" t="2591" r="1554" b="12435"/>
          <a:stretch>
            <a:fillRect/>
          </a:stretch>
        </p:blipFill>
        <p:spPr bwMode="auto">
          <a:xfrm>
            <a:off x="2267744" y="3905672"/>
            <a:ext cx="3960440" cy="2952328"/>
          </a:xfrm>
          <a:prstGeom prst="rect">
            <a:avLst/>
          </a:prstGeom>
          <a:noFill/>
        </p:spPr>
      </p:pic>
      <p:pic>
        <p:nvPicPr>
          <p:cNvPr id="13" name="Рисунок 12" descr="D:\МАМА\Smiles_5\adfa963bbb48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085184"/>
            <a:ext cx="15795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6085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экспериментирования во 2-ой группе раннего возраста: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расширяет возможности ребенка по манипулированию предметами.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Происходит становление управляемого манипулирования.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 начинает выполнять отдельные действия по просьбе взрослого.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Слово «Нельзя!»  - через собственный опыт,  т. е. подкрепление реальными отрицательными последствиями.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 воспитателя лаконичная и четкая, т. к. теперь ребенок должен понимать почти все слова.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Внимание детей крайне неустойчиво, поэтому воспитатель принимает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непосредственное участие в экспериментировании, которое в этом возрасте почти неотличимо от развлечения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457200" y="4797152"/>
            <a:ext cx="8229600" cy="2060848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6" name="Picture 2" descr="C:\Users\1\Desktop\Images\Фото2597.jpg"/>
          <p:cNvPicPr>
            <a:picLocks noChangeAspect="1" noChangeArrowheads="1"/>
          </p:cNvPicPr>
          <p:nvPr/>
        </p:nvPicPr>
        <p:blipFill>
          <a:blip r:embed="rId2" cstate="print"/>
          <a:srcRect t="39601" r="23793"/>
          <a:stretch>
            <a:fillRect/>
          </a:stretch>
        </p:blipFill>
        <p:spPr bwMode="auto">
          <a:xfrm>
            <a:off x="3203848" y="4869160"/>
            <a:ext cx="2998192" cy="1782198"/>
          </a:xfrm>
          <a:prstGeom prst="rect">
            <a:avLst/>
          </a:prstGeom>
          <a:noFill/>
        </p:spPr>
      </p:pic>
      <p:pic>
        <p:nvPicPr>
          <p:cNvPr id="6147" name="Picture 3" descr="C:\Users\1\Desktop\1379912030_4wtsf0aex8hk5pi.jpg"/>
          <p:cNvPicPr>
            <a:picLocks noChangeAspect="1" noChangeArrowheads="1"/>
          </p:cNvPicPr>
          <p:nvPr/>
        </p:nvPicPr>
        <p:blipFill>
          <a:blip r:embed="rId3" cstate="print"/>
          <a:srcRect l="71168" t="2160" r="3129" b="74080"/>
          <a:stretch>
            <a:fillRect/>
          </a:stretch>
        </p:blipFill>
        <p:spPr bwMode="auto">
          <a:xfrm>
            <a:off x="7596336" y="4581128"/>
            <a:ext cx="1224136" cy="1584176"/>
          </a:xfrm>
          <a:prstGeom prst="rect">
            <a:avLst/>
          </a:prstGeom>
          <a:noFill/>
        </p:spPr>
      </p:pic>
      <p:pic>
        <p:nvPicPr>
          <p:cNvPr id="6149" name="Picture 5" descr="C:\Users\1\Desktop\1379912030_4wtsf0aex8hk5pi.jpg"/>
          <p:cNvPicPr>
            <a:picLocks noChangeAspect="1" noChangeArrowheads="1"/>
          </p:cNvPicPr>
          <p:nvPr/>
        </p:nvPicPr>
        <p:blipFill>
          <a:blip r:embed="rId3" cstate="print"/>
          <a:srcRect l="3129" t="75920" r="74192" b="2481"/>
          <a:stretch>
            <a:fillRect/>
          </a:stretch>
        </p:blipFill>
        <p:spPr bwMode="auto">
          <a:xfrm>
            <a:off x="251520" y="4437112"/>
            <a:ext cx="108012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Малыши активно стремятся к новым    впечатлениям, с интересом включаются в    предложенные мною игры и эксперименты,   изобретают новые действия.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-324544" y="1600200"/>
            <a:ext cx="9468544" cy="52578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098" name="Picture 2" descr="C:\Users\1\Desktop\Новая папка\IMG_7232.JPG"/>
          <p:cNvPicPr>
            <a:picLocks noChangeAspect="1" noChangeArrowheads="1"/>
          </p:cNvPicPr>
          <p:nvPr/>
        </p:nvPicPr>
        <p:blipFill>
          <a:blip r:embed="rId2" cstate="print"/>
          <a:srcRect l="8667" b="16136"/>
          <a:stretch>
            <a:fillRect/>
          </a:stretch>
        </p:blipFill>
        <p:spPr bwMode="auto">
          <a:xfrm>
            <a:off x="5724128" y="1628800"/>
            <a:ext cx="3419872" cy="2088232"/>
          </a:xfrm>
          <a:prstGeom prst="rect">
            <a:avLst/>
          </a:prstGeom>
          <a:noFill/>
        </p:spPr>
      </p:pic>
      <p:pic>
        <p:nvPicPr>
          <p:cNvPr id="4100" name="Picture 4" descr="C:\Users\1\Desktop\Новая папка\Фото2615.jpg"/>
          <p:cNvPicPr>
            <a:picLocks noChangeAspect="1" noChangeArrowheads="1"/>
          </p:cNvPicPr>
          <p:nvPr/>
        </p:nvPicPr>
        <p:blipFill>
          <a:blip r:embed="rId3" cstate="print"/>
          <a:srcRect l="25848" t="30635" r="-1957"/>
          <a:stretch>
            <a:fillRect/>
          </a:stretch>
        </p:blipFill>
        <p:spPr bwMode="auto">
          <a:xfrm>
            <a:off x="2051720" y="2132856"/>
            <a:ext cx="3816424" cy="2608684"/>
          </a:xfrm>
          <a:prstGeom prst="rect">
            <a:avLst/>
          </a:prstGeom>
          <a:noFill/>
        </p:spPr>
      </p:pic>
      <p:pic>
        <p:nvPicPr>
          <p:cNvPr id="4102" name="Picture 6" descr="C:\Users\1\Desktop\Фото к семинару\Фото2498.jpg"/>
          <p:cNvPicPr>
            <a:picLocks noChangeAspect="1" noChangeArrowheads="1"/>
          </p:cNvPicPr>
          <p:nvPr/>
        </p:nvPicPr>
        <p:blipFill>
          <a:blip r:embed="rId4" cstate="print"/>
          <a:srcRect t="9322"/>
          <a:stretch>
            <a:fillRect/>
          </a:stretch>
        </p:blipFill>
        <p:spPr bwMode="auto">
          <a:xfrm>
            <a:off x="-252536" y="3355752"/>
            <a:ext cx="2896716" cy="3502248"/>
          </a:xfrm>
          <a:prstGeom prst="rect">
            <a:avLst/>
          </a:prstGeom>
          <a:noFill/>
        </p:spPr>
      </p:pic>
      <p:pic>
        <p:nvPicPr>
          <p:cNvPr id="9" name="Рисунок 8" descr="D:\МАМА\Smiles_5\adfa963bbb4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15795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АМА\Smiles_5\13624920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933056"/>
            <a:ext cx="20875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 экспериментирует  дома, в детском саду,  на улице.  Он познает свойства предметов, явлений, накапливает информацию об окружающем мире. Мы, взрослые, должны показывать, пояснять, направлять детское любопытство в нужное русло. Важно познавать, экспериментировать вместе с ним!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457200" y="2276872"/>
            <a:ext cx="8229600" cy="4581128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122" name="Picture 2" descr="C:\Users\1\Desktop\Новая папка\Фото2566.jpg"/>
          <p:cNvPicPr>
            <a:picLocks noChangeAspect="1" noChangeArrowheads="1"/>
          </p:cNvPicPr>
          <p:nvPr/>
        </p:nvPicPr>
        <p:blipFill>
          <a:blip r:embed="rId2" cstate="print"/>
          <a:srcRect l="31746" t="26984"/>
          <a:stretch>
            <a:fillRect/>
          </a:stretch>
        </p:blipFill>
        <p:spPr bwMode="auto">
          <a:xfrm>
            <a:off x="467544" y="4149080"/>
            <a:ext cx="3096344" cy="2484276"/>
          </a:xfrm>
          <a:prstGeom prst="rect">
            <a:avLst/>
          </a:prstGeom>
          <a:noFill/>
        </p:spPr>
      </p:pic>
      <p:pic>
        <p:nvPicPr>
          <p:cNvPr id="5124" name="Picture 4" descr="C:\Users\1\Desktop\Новая папка\Фото2433.jpg"/>
          <p:cNvPicPr>
            <a:picLocks noChangeAspect="1" noChangeArrowheads="1"/>
          </p:cNvPicPr>
          <p:nvPr/>
        </p:nvPicPr>
        <p:blipFill>
          <a:blip r:embed="rId3" cstate="print"/>
          <a:srcRect l="23442" t="4185"/>
          <a:stretch>
            <a:fillRect/>
          </a:stretch>
        </p:blipFill>
        <p:spPr bwMode="auto">
          <a:xfrm>
            <a:off x="3347864" y="2276872"/>
            <a:ext cx="3912434" cy="3672408"/>
          </a:xfrm>
          <a:prstGeom prst="rect">
            <a:avLst/>
          </a:prstGeom>
          <a:noFill/>
        </p:spPr>
      </p:pic>
      <p:pic>
        <p:nvPicPr>
          <p:cNvPr id="7" name="Picture 38" descr="MP900422732[1]"/>
          <p:cNvPicPr>
            <a:picLocks noChangeAspect="1" noChangeArrowheads="1"/>
          </p:cNvPicPr>
          <p:nvPr/>
        </p:nvPicPr>
        <p:blipFill>
          <a:blip r:embed="rId4" cstate="print"/>
          <a:srcRect l="19335" t="11549" b="18794"/>
          <a:stretch>
            <a:fillRect/>
          </a:stretch>
        </p:blipFill>
        <p:spPr>
          <a:xfrm>
            <a:off x="2915816" y="5445224"/>
            <a:ext cx="1636043" cy="1412776"/>
          </a:xfrm>
          <a:prstGeom prst="rect">
            <a:avLst/>
          </a:prstGeom>
        </p:spPr>
      </p:pic>
      <p:pic>
        <p:nvPicPr>
          <p:cNvPr id="9" name="Рисунок 8" descr="D:\МАМА\Smiles_5\adfa963bbb4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492896"/>
            <a:ext cx="15795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628800"/>
            <a:ext cx="9144000" cy="4941168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Содержимое 3" descr="0_7e2a3_db0e387a_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2736304" cy="373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1\Downloads\Я-ребёнок-я-имею-прав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880" t="23005" r="36140" b="48686"/>
          <a:stretch>
            <a:fillRect/>
          </a:stretch>
        </p:blipFill>
        <p:spPr bwMode="auto">
          <a:xfrm>
            <a:off x="2051720" y="2708920"/>
            <a:ext cx="3384376" cy="3168282"/>
          </a:xfrm>
          <a:prstGeom prst="rect">
            <a:avLst/>
          </a:prstGeom>
          <a:noFill/>
        </p:spPr>
      </p:pic>
      <p:pic>
        <p:nvPicPr>
          <p:cNvPr id="9" name="Picture 15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98457" y="2951807"/>
            <a:ext cx="659735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277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70080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0131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4208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tabLst>
                <a:tab pos="5475288" algn="l"/>
                <a:tab pos="5564188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Ранний     возраст    –   период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активного познания окружающего мира. Ребёнок  исследует    различные предметы и их свойства,  изучает характер движений   и соотношение предметов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3" name="Picture 2" descr="C:\Users\1\Desktop\Images\Фото1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78" t="13109" r="32209" b="23423"/>
          <a:stretch>
            <a:fillRect/>
          </a:stretch>
        </p:blipFill>
        <p:spPr bwMode="auto">
          <a:xfrm>
            <a:off x="323528" y="1340768"/>
            <a:ext cx="3241011" cy="3344934"/>
          </a:xfrm>
          <a:prstGeom prst="rect">
            <a:avLst/>
          </a:prstGeom>
          <a:noFill/>
        </p:spPr>
      </p:pic>
      <p:pic>
        <p:nvPicPr>
          <p:cNvPr id="17" name="Picture 4" descr="C:\Users\1\Desktop\Новая папка\Фото2019.jpg"/>
          <p:cNvPicPr>
            <a:picLocks noChangeAspect="1" noChangeArrowheads="1"/>
          </p:cNvPicPr>
          <p:nvPr/>
        </p:nvPicPr>
        <p:blipFill>
          <a:blip r:embed="rId3" cstate="print"/>
          <a:srcRect t="12046" r="2877"/>
          <a:stretch>
            <a:fillRect/>
          </a:stretch>
        </p:blipFill>
        <p:spPr bwMode="auto">
          <a:xfrm>
            <a:off x="4572000" y="1628800"/>
            <a:ext cx="3096344" cy="2103022"/>
          </a:xfrm>
          <a:prstGeom prst="rect">
            <a:avLst/>
          </a:prstGeom>
          <a:noFill/>
        </p:spPr>
      </p:pic>
      <p:pic>
        <p:nvPicPr>
          <p:cNvPr id="20" name="Picture 6" descr="C:\Users\1\Desktop\Новая папка\Фото2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3500107" cy="2625080"/>
          </a:xfrm>
          <a:prstGeom prst="rect">
            <a:avLst/>
          </a:prstGeom>
          <a:noFill/>
        </p:spPr>
      </p:pic>
      <p:pic>
        <p:nvPicPr>
          <p:cNvPr id="21" name="Рисунок 14" descr="C:\Documents and Settings\User\Local Settings\Temporary Internet Files\Content.Word\ладошк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149132">
            <a:off x="2643486" y="3084906"/>
            <a:ext cx="2076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МА\Smiles_5\13624920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8500"/>
            <a:ext cx="20875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4788"/>
            <a:ext cx="2376264" cy="50479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Экспериментирование, как никакой другой метод, соответствует возрастным особенностям, т.к. у детей данного возраста мышление наглядно – действенное.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 rot="5400000">
            <a:off x="1496194" y="987574"/>
            <a:ext cx="8635380" cy="6660232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7" name="Picture 3" descr="C:\Users\1\Desktop\Новая папка\Фото0585.jpg"/>
          <p:cNvPicPr>
            <a:picLocks noChangeAspect="1" noChangeArrowheads="1"/>
          </p:cNvPicPr>
          <p:nvPr/>
        </p:nvPicPr>
        <p:blipFill>
          <a:blip r:embed="rId3" cstate="print"/>
          <a:srcRect l="36854" t="18900" r="776" b="1721"/>
          <a:stretch>
            <a:fillRect/>
          </a:stretch>
        </p:blipFill>
        <p:spPr bwMode="auto">
          <a:xfrm>
            <a:off x="2627784" y="1556792"/>
            <a:ext cx="3003762" cy="2867228"/>
          </a:xfrm>
          <a:prstGeom prst="rect">
            <a:avLst/>
          </a:prstGeom>
          <a:noFill/>
        </p:spPr>
      </p:pic>
      <p:pic>
        <p:nvPicPr>
          <p:cNvPr id="1028" name="Picture 4" descr="C:\Users\1\Desktop\Новая папка\Фото1018.jpg"/>
          <p:cNvPicPr>
            <a:picLocks noChangeAspect="1" noChangeArrowheads="1"/>
          </p:cNvPicPr>
          <p:nvPr/>
        </p:nvPicPr>
        <p:blipFill>
          <a:blip r:embed="rId4" cstate="print"/>
          <a:srcRect l="19845"/>
          <a:stretch>
            <a:fillRect/>
          </a:stretch>
        </p:blipFill>
        <p:spPr bwMode="auto">
          <a:xfrm>
            <a:off x="5724128" y="548680"/>
            <a:ext cx="3240360" cy="3031953"/>
          </a:xfrm>
          <a:prstGeom prst="rect">
            <a:avLst/>
          </a:prstGeom>
          <a:noFill/>
        </p:spPr>
      </p:pic>
      <p:pic>
        <p:nvPicPr>
          <p:cNvPr id="1029" name="Picture 5" descr="C:\Users\1\Desktop\Новая папка\Фото0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648404" cy="2736303"/>
          </a:xfrm>
          <a:prstGeom prst="rect">
            <a:avLst/>
          </a:prstGeom>
          <a:noFill/>
        </p:spPr>
      </p:pic>
      <p:pic>
        <p:nvPicPr>
          <p:cNvPr id="9" name="Рисунок 13" descr="C:\Documents and Settings\User\Рабочий стол\Маковская\ладошки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60230">
            <a:off x="4070974" y="4368132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cuments\анимация\люди город транспорт оружие огонь\718016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429000"/>
            <a:ext cx="1224136" cy="217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опытов в раннем возрасте: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-Задачи неизвестны только детям.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 процессе исследований формируются элементарные понятия и умозаключения (тепло – холодно, плавает – тонет, твердый – мягкий, падает, летает, мокнет и т. д.).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" name="Рисунок 5" descr="C:\Users\Татка\Documents\РВ\1 группа дид игры\IMG_8597.JPG"/>
          <p:cNvPicPr/>
          <p:nvPr/>
        </p:nvPicPr>
        <p:blipFill>
          <a:blip r:embed="rId2" cstate="print">
            <a:lum bright="-20000" contrast="10000"/>
          </a:blip>
          <a:srcRect l="9001" t="8001" r="9990" b="15991"/>
          <a:stretch>
            <a:fillRect/>
          </a:stretch>
        </p:blipFill>
        <p:spPr bwMode="auto">
          <a:xfrm>
            <a:off x="3419872" y="1844824"/>
            <a:ext cx="194421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Татка\Documents\РВ\1 группа игры\IMG_2566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444208" y="1772816"/>
            <a:ext cx="2400137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1\Desktop\Новая папка\Фото1936.jpg"/>
          <p:cNvPicPr>
            <a:picLocks noChangeAspect="1" noChangeArrowheads="1"/>
          </p:cNvPicPr>
          <p:nvPr/>
        </p:nvPicPr>
        <p:blipFill>
          <a:blip r:embed="rId4" cstate="print"/>
          <a:srcRect l="19845" r="29126" b="24401"/>
          <a:stretch>
            <a:fillRect/>
          </a:stretch>
        </p:blipFill>
        <p:spPr bwMode="auto">
          <a:xfrm>
            <a:off x="683568" y="1916832"/>
            <a:ext cx="1296144" cy="1440160"/>
          </a:xfrm>
          <a:prstGeom prst="rect">
            <a:avLst/>
          </a:prstGeom>
          <a:noFill/>
        </p:spPr>
      </p:pic>
      <p:pic>
        <p:nvPicPr>
          <p:cNvPr id="1029" name="Picture 5" descr="C:\Users\1\Desktop\Новая папка\Фото0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4272475" cy="3204356"/>
          </a:xfrm>
          <a:prstGeom prst="rect">
            <a:avLst/>
          </a:prstGeom>
          <a:noFill/>
        </p:spPr>
      </p:pic>
      <p:pic>
        <p:nvPicPr>
          <p:cNvPr id="1026" name="Picture 2" descr="C:\Users\1\Desktop\Даша в контактном зоопарке\Фото2534.jpg"/>
          <p:cNvPicPr>
            <a:picLocks noChangeAspect="1" noChangeArrowheads="1"/>
          </p:cNvPicPr>
          <p:nvPr/>
        </p:nvPicPr>
        <p:blipFill>
          <a:blip r:embed="rId6" cstate="print"/>
          <a:srcRect l="25181" t="41809"/>
          <a:stretch>
            <a:fillRect/>
          </a:stretch>
        </p:blipFill>
        <p:spPr bwMode="auto">
          <a:xfrm>
            <a:off x="5148064" y="4149080"/>
            <a:ext cx="3779912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1146596"/>
            <a:ext cx="2376265" cy="285846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Можно использовать обычные бытовые предметы, игрушки  (одноразовая посуда, целлофановые пакеты камешки, вата и т.д.).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 rot="5400000">
            <a:off x="2126264" y="1077584"/>
            <a:ext cx="8347856" cy="6192688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051" name="Picture 3" descr="C:\Users\1\Desktop\Новая папка\Фото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4128459" cy="3096344"/>
          </a:xfrm>
          <a:prstGeom prst="rect">
            <a:avLst/>
          </a:prstGeom>
          <a:noFill/>
        </p:spPr>
      </p:pic>
      <p:pic>
        <p:nvPicPr>
          <p:cNvPr id="2052" name="Picture 4" descr="C:\Users\1\Desktop\Фото к семинару\Фото2311.jpg"/>
          <p:cNvPicPr>
            <a:picLocks noChangeAspect="1" noChangeArrowheads="1"/>
          </p:cNvPicPr>
          <p:nvPr/>
        </p:nvPicPr>
        <p:blipFill>
          <a:blip r:embed="rId3" cstate="print"/>
          <a:srcRect l="20219" r="32240"/>
          <a:stretch>
            <a:fillRect/>
          </a:stretch>
        </p:blipFill>
        <p:spPr bwMode="auto">
          <a:xfrm>
            <a:off x="7055768" y="908720"/>
            <a:ext cx="2088232" cy="3294366"/>
          </a:xfrm>
          <a:prstGeom prst="rect">
            <a:avLst/>
          </a:prstGeom>
          <a:noFill/>
        </p:spPr>
      </p:pic>
      <p:pic>
        <p:nvPicPr>
          <p:cNvPr id="1026" name="Picture 2" descr="C:\Users\1\Desktop\Images\Фото3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24944"/>
            <a:ext cx="2134096" cy="2838348"/>
          </a:xfrm>
          <a:prstGeom prst="rect">
            <a:avLst/>
          </a:prstGeom>
          <a:noFill/>
        </p:spPr>
      </p:pic>
      <p:pic>
        <p:nvPicPr>
          <p:cNvPr id="7" name="Рисунок 14" descr="C:\Documents and Settings\User\Local Settings\Temporary Internet Files\Content.Word\ладошк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149132">
            <a:off x="373063" y="4305300"/>
            <a:ext cx="20764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4" name="Picture 2" descr="C:\Users\1\Desktop\Новая папка\Фото2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06304" cy="3204356"/>
          </a:xfrm>
          <a:prstGeom prst="rect">
            <a:avLst/>
          </a:prstGeom>
          <a:noFill/>
        </p:spPr>
      </p:pic>
      <p:pic>
        <p:nvPicPr>
          <p:cNvPr id="3076" name="Picture 4" descr="C:\Users\1\Desktop\Новая папка\Фото2871.jpg"/>
          <p:cNvPicPr>
            <a:picLocks noChangeAspect="1" noChangeArrowheads="1"/>
          </p:cNvPicPr>
          <p:nvPr/>
        </p:nvPicPr>
        <p:blipFill>
          <a:blip r:embed="rId3" cstate="print"/>
          <a:srcRect t="22000" r="17073" b="12000"/>
          <a:stretch>
            <a:fillRect/>
          </a:stretch>
        </p:blipFill>
        <p:spPr bwMode="auto">
          <a:xfrm>
            <a:off x="4716016" y="260648"/>
            <a:ext cx="4176464" cy="2376264"/>
          </a:xfrm>
          <a:prstGeom prst="rect">
            <a:avLst/>
          </a:prstGeom>
          <a:noFill/>
        </p:spPr>
      </p:pic>
      <p:pic>
        <p:nvPicPr>
          <p:cNvPr id="3078" name="Picture 6" descr="C:\Users\1\Desktop\Новая папка\Фото2039.jpg"/>
          <p:cNvPicPr>
            <a:picLocks noChangeAspect="1" noChangeArrowheads="1"/>
          </p:cNvPicPr>
          <p:nvPr/>
        </p:nvPicPr>
        <p:blipFill>
          <a:blip r:embed="rId4" cstate="print"/>
          <a:srcRect t="19777" r="38421"/>
          <a:stretch>
            <a:fillRect/>
          </a:stretch>
        </p:blipFill>
        <p:spPr bwMode="auto">
          <a:xfrm>
            <a:off x="5652120" y="3356992"/>
            <a:ext cx="3288366" cy="3212977"/>
          </a:xfrm>
          <a:prstGeom prst="rect">
            <a:avLst/>
          </a:prstGeom>
          <a:noFill/>
        </p:spPr>
      </p:pic>
      <p:pic>
        <p:nvPicPr>
          <p:cNvPr id="3079" name="Picture 7" descr="C:\Users\1\Desktop\Новая папка\Фото2270.jpg"/>
          <p:cNvPicPr>
            <a:picLocks noChangeAspect="1" noChangeArrowheads="1"/>
          </p:cNvPicPr>
          <p:nvPr/>
        </p:nvPicPr>
        <p:blipFill>
          <a:blip r:embed="rId5" cstate="print"/>
          <a:srcRect l="22973" t="5406" r="17568"/>
          <a:stretch>
            <a:fillRect/>
          </a:stretch>
        </p:blipFill>
        <p:spPr bwMode="auto">
          <a:xfrm>
            <a:off x="1691680" y="3212976"/>
            <a:ext cx="3168352" cy="3780418"/>
          </a:xfrm>
          <a:prstGeom prst="rect">
            <a:avLst/>
          </a:prstGeom>
          <a:noFill/>
        </p:spPr>
      </p:pic>
      <p:pic>
        <p:nvPicPr>
          <p:cNvPr id="10" name="Picture 7" descr="FD002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348880"/>
            <a:ext cx="2667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ясно и четко формулируется воспитателем:  «Сейчас мы с вами будем учить наши игрушки плавать  по водичке».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124744"/>
            <a:ext cx="9144000" cy="5733256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" name="Picture 2" descr="C:\Users\1\Desktop\Фото к семинару\Фото2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936437" cy="2952328"/>
          </a:xfrm>
          <a:prstGeom prst="rect">
            <a:avLst/>
          </a:prstGeom>
          <a:noFill/>
        </p:spPr>
      </p:pic>
      <p:pic>
        <p:nvPicPr>
          <p:cNvPr id="10" name="Picture 3" descr="C:\Users\1\Desktop\Фото к семинару\Фото2222.jpg"/>
          <p:cNvPicPr>
            <a:picLocks noChangeAspect="1" noChangeArrowheads="1"/>
          </p:cNvPicPr>
          <p:nvPr/>
        </p:nvPicPr>
        <p:blipFill>
          <a:blip r:embed="rId3" cstate="print"/>
          <a:srcRect l="22255" r="27807"/>
          <a:stretch>
            <a:fillRect/>
          </a:stretch>
        </p:blipFill>
        <p:spPr bwMode="auto">
          <a:xfrm>
            <a:off x="5652120" y="980728"/>
            <a:ext cx="2880320" cy="4325888"/>
          </a:xfrm>
          <a:prstGeom prst="rect">
            <a:avLst/>
          </a:prstGeom>
          <a:noFill/>
        </p:spPr>
      </p:pic>
      <p:pic>
        <p:nvPicPr>
          <p:cNvPr id="11" name="Picture 4" descr="C:\Users\1\Desktop\Фото к семинару\Фото2328.jpg"/>
          <p:cNvPicPr>
            <a:picLocks noChangeAspect="1" noChangeArrowheads="1"/>
          </p:cNvPicPr>
          <p:nvPr/>
        </p:nvPicPr>
        <p:blipFill>
          <a:blip r:embed="rId4" cstate="print"/>
          <a:srcRect l="30178" t="2012"/>
          <a:stretch>
            <a:fillRect/>
          </a:stretch>
        </p:blipFill>
        <p:spPr bwMode="auto">
          <a:xfrm>
            <a:off x="2843808" y="3429000"/>
            <a:ext cx="2984160" cy="3140968"/>
          </a:xfrm>
          <a:prstGeom prst="rect">
            <a:avLst/>
          </a:prstGeom>
          <a:noFill/>
        </p:spPr>
      </p:pic>
      <p:pic>
        <p:nvPicPr>
          <p:cNvPr id="15" name="Содержимое 14" descr="D:\МАМА\Smiles_5\d2d8ba02acd2.gif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25144"/>
            <a:ext cx="1247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4" descr="D:\МАМА\КАРТИНКИ\73120959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301208"/>
            <a:ext cx="102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с малышами я использую и как отдельный вид деятельности, так и как игру или часть занятия. Экспериментируем и в процессе режимных моментов, и на прогулке во время наблюдений.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340768"/>
            <a:ext cx="9144000" cy="5517232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" name="Picture 4" descr="C:\Users\1\Desktop\Фото к семинару\Фото2246.jpg"/>
          <p:cNvPicPr>
            <a:picLocks noChangeAspect="1" noChangeArrowheads="1"/>
          </p:cNvPicPr>
          <p:nvPr/>
        </p:nvPicPr>
        <p:blipFill>
          <a:blip r:embed="rId2" cstate="print"/>
          <a:srcRect t="33884" r="26033"/>
          <a:stretch>
            <a:fillRect/>
          </a:stretch>
        </p:blipFill>
        <p:spPr bwMode="auto">
          <a:xfrm>
            <a:off x="323528" y="1484784"/>
            <a:ext cx="3972949" cy="2880320"/>
          </a:xfrm>
          <a:prstGeom prst="rect">
            <a:avLst/>
          </a:prstGeom>
          <a:noFill/>
        </p:spPr>
      </p:pic>
      <p:pic>
        <p:nvPicPr>
          <p:cNvPr id="10" name="Picture 6" descr="C:\Users\1\Desktop\Фото к семинару\Фото2295.jpg"/>
          <p:cNvPicPr>
            <a:picLocks noChangeAspect="1" noChangeArrowheads="1"/>
          </p:cNvPicPr>
          <p:nvPr/>
        </p:nvPicPr>
        <p:blipFill>
          <a:blip r:embed="rId3" cstate="print"/>
          <a:srcRect l="18367" t="29119" r="7560" b="8046"/>
          <a:stretch>
            <a:fillRect/>
          </a:stretch>
        </p:blipFill>
        <p:spPr bwMode="auto">
          <a:xfrm>
            <a:off x="4788024" y="1628800"/>
            <a:ext cx="4355976" cy="2952328"/>
          </a:xfrm>
          <a:prstGeom prst="rect">
            <a:avLst/>
          </a:prstGeom>
          <a:noFill/>
        </p:spPr>
      </p:pic>
      <p:pic>
        <p:nvPicPr>
          <p:cNvPr id="11" name="Picture 2" descr="C:\Users\1\Desktop\Новая папка\Фото2573.jpg"/>
          <p:cNvPicPr>
            <a:picLocks noChangeAspect="1" noChangeArrowheads="1"/>
          </p:cNvPicPr>
          <p:nvPr/>
        </p:nvPicPr>
        <p:blipFill>
          <a:blip r:embed="rId4" cstate="print"/>
          <a:srcRect l="15217" t="34783" r="24456"/>
          <a:stretch>
            <a:fillRect/>
          </a:stretch>
        </p:blipFill>
        <p:spPr bwMode="auto">
          <a:xfrm>
            <a:off x="6479704" y="4365104"/>
            <a:ext cx="2664296" cy="2160240"/>
          </a:xfrm>
          <a:prstGeom prst="rect">
            <a:avLst/>
          </a:prstGeom>
          <a:noFill/>
        </p:spPr>
      </p:pic>
      <p:pic>
        <p:nvPicPr>
          <p:cNvPr id="12" name="Picture 4" descr="C:\Users\1\Desktop\Новая папка\Фото2835.jpg"/>
          <p:cNvPicPr>
            <a:picLocks noChangeAspect="1" noChangeArrowheads="1"/>
          </p:cNvPicPr>
          <p:nvPr/>
        </p:nvPicPr>
        <p:blipFill>
          <a:blip r:embed="rId5" cstate="print"/>
          <a:srcRect t="22748" r="35113"/>
          <a:stretch>
            <a:fillRect/>
          </a:stretch>
        </p:blipFill>
        <p:spPr bwMode="auto">
          <a:xfrm>
            <a:off x="323528" y="3717032"/>
            <a:ext cx="3286225" cy="2934326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 descr="D:\МАМА\Smiles_5\13624920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508500"/>
            <a:ext cx="20875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2051720" cy="6120680"/>
          </a:xfrm>
        </p:spPr>
        <p:txBody>
          <a:bodyPr>
            <a:normAutofit/>
          </a:bodyPr>
          <a:lstStyle/>
          <a:p>
            <a:pPr indent="88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открываю для ребёнка смысл действий . 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соучастник, помогающий малышу освоить какое –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действие, образец того,  как правильно делать.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51720" y="0"/>
            <a:ext cx="7092280" cy="7074024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" name="Picture 7" descr="C:\Users\1\Desktop\Новая папка\Фото0029.jpg"/>
          <p:cNvPicPr>
            <a:picLocks noChangeAspect="1" noChangeArrowheads="1"/>
          </p:cNvPicPr>
          <p:nvPr/>
        </p:nvPicPr>
        <p:blipFill>
          <a:blip r:embed="rId2" cstate="print"/>
          <a:srcRect t="4278" r="21667"/>
          <a:stretch>
            <a:fillRect/>
          </a:stretch>
        </p:blipFill>
        <p:spPr bwMode="auto">
          <a:xfrm>
            <a:off x="2627784" y="0"/>
            <a:ext cx="3384376" cy="3222358"/>
          </a:xfrm>
          <a:prstGeom prst="rect">
            <a:avLst/>
          </a:prstGeom>
          <a:noFill/>
        </p:spPr>
      </p:pic>
      <p:pic>
        <p:nvPicPr>
          <p:cNvPr id="10" name="Picture 2" descr="C:\Users\1\Desktop\Новая папка\Фото2283.jpg"/>
          <p:cNvPicPr>
            <a:picLocks noChangeAspect="1" noChangeArrowheads="1"/>
          </p:cNvPicPr>
          <p:nvPr/>
        </p:nvPicPr>
        <p:blipFill>
          <a:blip r:embed="rId3" cstate="print"/>
          <a:srcRect l="15929" t="5310" r="40265" b="18584"/>
          <a:stretch>
            <a:fillRect/>
          </a:stretch>
        </p:blipFill>
        <p:spPr bwMode="auto">
          <a:xfrm>
            <a:off x="6444208" y="0"/>
            <a:ext cx="2376264" cy="3096344"/>
          </a:xfrm>
          <a:prstGeom prst="rect">
            <a:avLst/>
          </a:prstGeom>
          <a:noFill/>
        </p:spPr>
      </p:pic>
      <p:pic>
        <p:nvPicPr>
          <p:cNvPr id="11" name="Picture 3" descr="C:\Users\1\Desktop\Новая папка\Фото2262.jpg"/>
          <p:cNvPicPr>
            <a:picLocks noChangeAspect="1" noChangeArrowheads="1"/>
          </p:cNvPicPr>
          <p:nvPr/>
        </p:nvPicPr>
        <p:blipFill>
          <a:blip r:embed="rId4" cstate="print"/>
          <a:srcRect l="19469"/>
          <a:stretch>
            <a:fillRect/>
          </a:stretch>
        </p:blipFill>
        <p:spPr bwMode="auto">
          <a:xfrm>
            <a:off x="5220072" y="3068960"/>
            <a:ext cx="3574256" cy="3328764"/>
          </a:xfrm>
          <a:prstGeom prst="rect">
            <a:avLst/>
          </a:prstGeom>
          <a:noFill/>
        </p:spPr>
      </p:pic>
      <p:pic>
        <p:nvPicPr>
          <p:cNvPr id="14" name="Picture 3" descr="C:\Users\1\Desktop\1379912030_4wtsf0aex8hk5pi.jpg"/>
          <p:cNvPicPr>
            <a:picLocks noChangeAspect="1" noChangeArrowheads="1"/>
          </p:cNvPicPr>
          <p:nvPr/>
        </p:nvPicPr>
        <p:blipFill>
          <a:blip r:embed="rId5" cstate="print"/>
          <a:srcRect l="71168" t="1080" r="1617" b="72680"/>
          <a:stretch>
            <a:fillRect/>
          </a:stretch>
        </p:blipFill>
        <p:spPr bwMode="auto">
          <a:xfrm>
            <a:off x="683568" y="4725144"/>
            <a:ext cx="1296144" cy="1749574"/>
          </a:xfrm>
          <a:prstGeom prst="rect">
            <a:avLst/>
          </a:prstGeom>
          <a:noFill/>
        </p:spPr>
      </p:pic>
      <p:pic>
        <p:nvPicPr>
          <p:cNvPr id="15" name="Содержимое 14" descr="C:\Users\1\Documents\анимация\люди город транспорт оружие огонь\405273153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365104"/>
            <a:ext cx="136815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228</Words>
  <Application>Microsoft Office PowerPoint</Application>
  <PresentationFormat>Экран (4:3)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речи детей раннего возраста через включение их в процесс экспериментирования</vt:lpstr>
      <vt:lpstr>Ранний     возраст    –   период  активного познания окружающего мира. Ребёнок  исследует    различные предметы и их свойства,  изучает характер движений   и соотношение предметов.  .    </vt:lpstr>
      <vt:lpstr>Экспериментирование, как никакой другой метод, соответствует возрастным особенностям, т.к. у детей данного возраста мышление наглядно – действенное.</vt:lpstr>
      <vt:lpstr>Особенности опытов в раннем возрасте: -Задачи неизвестны только детям.  -В процессе исследований формируются элементарные понятия и умозаключения (тепло – холодно, плавает – тонет, твердый – мягкий, падает, летает, мокнет и т. д.). </vt:lpstr>
      <vt:lpstr>- Можно использовать обычные бытовые предметы, игрушки  (одноразовая посуда, целлофановые пакеты камешки, вата и т.д.).  </vt:lpstr>
      <vt:lpstr>Слайд 6</vt:lpstr>
      <vt:lpstr>. Задача  ясно и четко формулируется воспитателем:  «Сейчас мы с вами будем учить наши игрушки плавать  по водичке».  </vt:lpstr>
      <vt:lpstr>Экспериментирование с малышами я использую и как отдельный вид деятельности, так и как игру или часть занятия. Экспериментируем и в процессе режимных моментов, и на прогулке во время наблюдений. </vt:lpstr>
      <vt:lpstr>Я открываю для ребёнка смысл действий .   Я – соучастник, помогающий малышу освоить какое –  либо действие, образец того,  как правильно делать.  </vt:lpstr>
      <vt:lpstr>Экспериментирование дает детям реальные представления о различных сторонах изучаемого объекта, о его взаимоотношениях с другими объектами и со средой обитания.</vt:lpstr>
      <vt:lpstr>Особенности экспериментирования во 2-ой группе раннего возраста:  Взрослый расширяет возможности ребенка по манипулированию предметами.   Происходит становление управляемого манипулирования.  Малыш начинает выполнять отдельные действия по просьбе взрослого.   Слово «Нельзя!»  - через собственный опыт,  т. е. подкрепление реальными отрицательными последствиями.   Речь воспитателя лаконичная и четкая, т. к. теперь ребенок должен понимать почти все слова.   Внимание детей крайне неустойчиво, поэтому воспитатель принимает  непосредственное участие в экспериментировании, которое в этом возрасте почти неотличимо от развлечения. </vt:lpstr>
      <vt:lpstr>Малыши активно стремятся к новым    впечатлениям, с интересом включаются в    предложенные мною игры и эксперименты,   изобретают новые действия.</vt:lpstr>
      <vt:lpstr>Малыш экспериментирует  дома, в детском саду,  на улице.  Он познает свойства предметов, явлений, накапливает информацию об окружающем мире. Мы, взрослые, должны показывать, пояснять, направлять детское любопытство в нужное русло. Важно познавать, экспериментировать вместе с ним!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53</cp:revision>
  <dcterms:created xsi:type="dcterms:W3CDTF">2016-01-28T13:08:04Z</dcterms:created>
  <dcterms:modified xsi:type="dcterms:W3CDTF">2016-02-04T15:28:33Z</dcterms:modified>
</cp:coreProperties>
</file>