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kita" initials="N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15901"/>
            <a:ext cx="8429684" cy="311309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Проектная деятельность, как средство художественно – эстетического развития дошкольника.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5864386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Выполнила воспитатель Колосова Н.А.</a:t>
            </a:r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62073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В соответствии с требованиями закона РФ «Об образовании», положениями «Концепции художественного образования в РФ», а также существующими проблемами  модернизации современного образования, в том числе и художественно – эстетического развития в ДОУ. </a:t>
            </a:r>
          </a:p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Одной из эффективных форм художественно – эстетического развития является проектная деятельность.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210901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Проектная деятельность: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1214422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это возможность самостоятельного приобретения знаний в процессе решения практических задач и проблем.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2490140"/>
            <a:ext cx="58579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это совместная деятельность взрослого и ребенка, когда партнеры проекта имеют общую цель на достижение общего результата в определенный отрезок времени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4431108"/>
            <a:ext cx="600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несет как учебно – познавательный характер, так и творческий, и игровой. Может быть индивидуальной, парной, групповой, фронтальной. 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142852"/>
            <a:ext cx="6000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Подходы к проектированию в области художественно – эстетического развития детей в ДОУ.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00166" y="2430844"/>
            <a:ext cx="6500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</a:t>
            </a:r>
            <a:r>
              <a:rPr lang="ru-RU" sz="2400" dirty="0" smtClean="0"/>
              <a:t>  </a:t>
            </a:r>
            <a:r>
              <a:rPr lang="ru-RU" sz="2400" b="1" u="sng" dirty="0" smtClean="0"/>
              <a:t>Гуманистический</a:t>
            </a:r>
            <a:r>
              <a:rPr lang="ru-RU" sz="2400" dirty="0" smtClean="0"/>
              <a:t> подход опирается на возможности ребенка к созидательному действию: рисование, лепка, аппликация, музыка и др. виды деятельности. 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2594614"/>
            <a:ext cx="8215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dirty="0" smtClean="0"/>
              <a:t>   1. </a:t>
            </a:r>
            <a:r>
              <a:rPr lang="ru-RU" sz="2400" b="1" u="sng" dirty="0" smtClean="0"/>
              <a:t>Аксиологический</a:t>
            </a:r>
            <a:r>
              <a:rPr lang="ru-RU" sz="2400" dirty="0" smtClean="0"/>
              <a:t> </a:t>
            </a:r>
            <a:r>
              <a:rPr lang="ru-RU" sz="2400" dirty="0" smtClean="0"/>
              <a:t>подход направлен </a:t>
            </a:r>
            <a:r>
              <a:rPr lang="ru-RU" sz="2400" dirty="0" smtClean="0"/>
              <a:t>на осознание художественных </a:t>
            </a:r>
            <a:r>
              <a:rPr lang="ru-RU" sz="2400" dirty="0" smtClean="0"/>
              <a:t>ценностей, </a:t>
            </a:r>
            <a:r>
              <a:rPr lang="ru-RU" sz="2400" dirty="0" smtClean="0"/>
              <a:t>эстетического восприятия </a:t>
            </a:r>
            <a:r>
              <a:rPr lang="ru-RU" sz="2400" dirty="0" smtClean="0"/>
              <a:t>олицетворения красоты </a:t>
            </a:r>
            <a:r>
              <a:rPr lang="ru-RU" sz="2400" dirty="0" smtClean="0"/>
              <a:t>произведений искусства</a:t>
            </a:r>
            <a:r>
              <a:rPr lang="ru-RU" sz="2400" dirty="0" smtClean="0"/>
              <a:t>.</a:t>
            </a:r>
            <a:endParaRPr lang="ru-RU" sz="2400" b="1" u="sng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2347264"/>
            <a:ext cx="6858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 </a:t>
            </a:r>
            <a:r>
              <a:rPr lang="ru-RU" sz="2400" b="1" u="sng" dirty="0" smtClean="0"/>
              <a:t>Культурологический</a:t>
            </a:r>
            <a:r>
              <a:rPr lang="ru-RU" sz="2400" b="1" dirty="0" smtClean="0"/>
              <a:t> </a:t>
            </a:r>
            <a:r>
              <a:rPr lang="ru-RU" sz="2400" dirty="0" smtClean="0"/>
              <a:t>подход предполагает обеспечение взаимодействия и коммуникации между ребенком и взрослым, развитие личностной культуры  ребенка, осознание культурных норм общества.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2037228"/>
            <a:ext cx="72866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  </a:t>
            </a:r>
            <a:r>
              <a:rPr lang="ru-RU" sz="2400" b="1" u="sng" dirty="0" smtClean="0"/>
              <a:t>Полисубъектный</a:t>
            </a:r>
            <a:r>
              <a:rPr lang="ru-RU" sz="2400" b="1" dirty="0" smtClean="0"/>
              <a:t>  </a:t>
            </a:r>
            <a:r>
              <a:rPr lang="ru-RU" sz="2400" dirty="0" smtClean="0"/>
              <a:t>подход обеспечивает объединение индивидуального опыта ребенка </a:t>
            </a:r>
            <a:r>
              <a:rPr lang="ru-RU" sz="2400" dirty="0" smtClean="0"/>
              <a:t>и</a:t>
            </a:r>
            <a:r>
              <a:rPr lang="ru-RU" sz="2400" dirty="0" smtClean="0"/>
              <a:t> общественно – исторического опыта в мировой художественной культуре, т.е. выражение ребенком своего опыта с помощью и на основе уже существующих символических художественных средств.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357290" y="2500306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 </a:t>
            </a:r>
            <a:r>
              <a:rPr lang="ru-RU" sz="2400" b="1" u="sng" dirty="0" smtClean="0"/>
              <a:t>Рефлексивный</a:t>
            </a:r>
            <a:r>
              <a:rPr lang="ru-RU" sz="2400" b="1" dirty="0" smtClean="0"/>
              <a:t> </a:t>
            </a:r>
            <a:r>
              <a:rPr lang="ru-RU" sz="2400" dirty="0" smtClean="0"/>
              <a:t>подход подразумевает рефлексивную деятельность детей в интеллектуальном и эмоциональном плане.</a:t>
            </a:r>
            <a:endParaRPr lang="ru-RU" sz="24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85728"/>
            <a:ext cx="6715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Задачи проектной деятельности: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383557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Повышение детской самостоятельности, активности, любознательности, уверенности в себе.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371547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Повышения уровня художественно – эстетического восприятия, расширение кругозора, создание элементарных знаний о мире искусства.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5312647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Стимулирование родителей к участию в проектной деятельности и совместной работе с детьми и ДОУ.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3645290"/>
            <a:ext cx="7215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Способствование развитию творческого мышления, умения: планировать свою деятельность, работать в коллективе, ориентироваться в информационном пространстве картины мира.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14290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Этапы работы в проектной деятельности: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1371415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этап: подготовительно – организационный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(тема,</a:t>
            </a:r>
          </a:p>
          <a:p>
            <a:pPr marL="400050" indent="-40005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принятие детьми целей и задач, объединение в рабочие</a:t>
            </a:r>
          </a:p>
          <a:p>
            <a:pPr marL="400050" indent="-40005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группы, распределение ролей)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3002348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II </a:t>
            </a:r>
            <a:r>
              <a:rPr lang="ru-RU" sz="2400" b="1" dirty="0" smtClean="0">
                <a:solidFill>
                  <a:srgbClr val="0070C0"/>
                </a:solidFill>
              </a:rPr>
              <a:t>этап: основной </a:t>
            </a:r>
            <a:r>
              <a:rPr lang="ru-RU" sz="2400" dirty="0" smtClean="0">
                <a:solidFill>
                  <a:srgbClr val="0070C0"/>
                </a:solidFill>
              </a:rPr>
              <a:t>(работа с детьми, с родителями; оснащение развивающей предметно – пространственной среды; выполнение практической части проекта)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5000636"/>
            <a:ext cx="6143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III </a:t>
            </a:r>
            <a:r>
              <a:rPr lang="ru-RU" sz="2400" b="1" dirty="0" smtClean="0">
                <a:solidFill>
                  <a:srgbClr val="7030A0"/>
                </a:solidFill>
              </a:rPr>
              <a:t>этап: завершающий </a:t>
            </a:r>
            <a:r>
              <a:rPr lang="ru-RU" sz="2400" dirty="0" smtClean="0">
                <a:solidFill>
                  <a:srgbClr val="7030A0"/>
                </a:solidFill>
              </a:rPr>
              <a:t>(оценка результатов)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214290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Структура проекта: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1220349"/>
            <a:ext cx="46434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Тема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Цель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Задачи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Вид (содержание, продолжительность, доминирующий вид деятельности, количество участников)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Участники проекта, возраст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Предварительная работа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Работа с детьми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Работа с родителями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Оснащение развивающей предметно – пространственной среды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Систематизация материалов, </a:t>
            </a:r>
            <a:r>
              <a:rPr lang="ru-RU" sz="2000" dirty="0" smtClean="0"/>
              <a:t>п</a:t>
            </a:r>
            <a:r>
              <a:rPr lang="ru-RU" sz="2000" dirty="0" smtClean="0"/>
              <a:t>одведение итогов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Ожидаемый результат</a:t>
            </a:r>
            <a:endParaRPr lang="ru-RU" sz="20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285728"/>
            <a:ext cx="46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Используемые ресурсы: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1928802"/>
            <a:ext cx="75009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интернет портал </a:t>
            </a:r>
            <a:r>
              <a:rPr lang="en-US" sz="2400" dirty="0" smtClean="0"/>
              <a:t>http://www.maam.ru/</a:t>
            </a:r>
            <a:r>
              <a:rPr lang="ru-RU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smtClean="0"/>
              <a:t>интернет портал </a:t>
            </a:r>
            <a:r>
              <a:rPr lang="en-US" sz="2400" dirty="0" smtClean="0"/>
              <a:t>http://nsportal.ru/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smtClean="0"/>
              <a:t>статья «Методология проектирования образовательной области «Художественно – эстетическое развитие» (автор – Горина Л.В. 2014 г.)</a:t>
            </a:r>
            <a:endParaRPr lang="ru-RU" sz="2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488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Проектная деятельность, как средство художественно – эстетического развития дошкольника.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деятельность, как средство художественно – эстетического развития дошкольника.</dc:title>
  <dc:creator>Nikita</dc:creator>
  <cp:lastModifiedBy>Nikita</cp:lastModifiedBy>
  <cp:revision>11</cp:revision>
  <dcterms:created xsi:type="dcterms:W3CDTF">2016-03-23T13:16:00Z</dcterms:created>
  <dcterms:modified xsi:type="dcterms:W3CDTF">2016-03-23T15:01:21Z</dcterms:modified>
</cp:coreProperties>
</file>