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53EA6-5D6C-44CA-B18B-5B0649B22D5C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664AA-6EE3-40F8-86F8-C3BCE5DE6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53EA6-5D6C-44CA-B18B-5B0649B22D5C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664AA-6EE3-40F8-86F8-C3BCE5DE6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53EA6-5D6C-44CA-B18B-5B0649B22D5C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664AA-6EE3-40F8-86F8-C3BCE5DE6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53EA6-5D6C-44CA-B18B-5B0649B22D5C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664AA-6EE3-40F8-86F8-C3BCE5DE6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53EA6-5D6C-44CA-B18B-5B0649B22D5C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664AA-6EE3-40F8-86F8-C3BCE5DE6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53EA6-5D6C-44CA-B18B-5B0649B22D5C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664AA-6EE3-40F8-86F8-C3BCE5DE6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53EA6-5D6C-44CA-B18B-5B0649B22D5C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664AA-6EE3-40F8-86F8-C3BCE5DE6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53EA6-5D6C-44CA-B18B-5B0649B22D5C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664AA-6EE3-40F8-86F8-C3BCE5DE6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53EA6-5D6C-44CA-B18B-5B0649B22D5C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664AA-6EE3-40F8-86F8-C3BCE5DE6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53EA6-5D6C-44CA-B18B-5B0649B22D5C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664AA-6EE3-40F8-86F8-C3BCE5DE6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53EA6-5D6C-44CA-B18B-5B0649B22D5C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664AA-6EE3-40F8-86F8-C3BCE5DE66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E153EA6-5D6C-44CA-B18B-5B0649B22D5C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D6664AA-6EE3-40F8-86F8-C3BCE5DE6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571612"/>
            <a:ext cx="7915276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Развитие логических УУД на уроках английского языка в 3 классе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2700" dirty="0" smtClean="0"/>
              <a:t>(УМК И.Н. Верещагиной, Т.А. </a:t>
            </a:r>
            <a:r>
              <a:rPr lang="ru-RU" sz="2700" dirty="0" err="1" smtClean="0"/>
              <a:t>Притыкиной</a:t>
            </a:r>
            <a:r>
              <a:rPr lang="ru-RU" sz="2700" dirty="0" smtClean="0"/>
              <a:t>)</a:t>
            </a: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214818"/>
            <a:ext cx="7772400" cy="1071570"/>
          </a:xfrm>
        </p:spPr>
        <p:txBody>
          <a:bodyPr>
            <a:normAutofit fontScale="25000" lnSpcReduction="20000"/>
          </a:bodyPr>
          <a:lstStyle/>
          <a:p>
            <a:endParaRPr lang="en-US" sz="2800" dirty="0" smtClean="0"/>
          </a:p>
          <a:p>
            <a:pPr>
              <a:lnSpc>
                <a:spcPct val="120000"/>
              </a:lnSpc>
            </a:pPr>
            <a:r>
              <a:rPr lang="ru-RU" sz="7400" dirty="0" smtClean="0">
                <a:solidFill>
                  <a:schemeClr val="tx2">
                    <a:lumMod val="50000"/>
                  </a:schemeClr>
                </a:solidFill>
              </a:rPr>
              <a:t>Яковлева С.Н.</a:t>
            </a:r>
            <a:endParaRPr lang="en-US" sz="7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sz="7400" dirty="0" smtClean="0">
                <a:solidFill>
                  <a:schemeClr val="tx2">
                    <a:lumMod val="50000"/>
                  </a:schemeClr>
                </a:solidFill>
              </a:rPr>
              <a:t>учитель английского языка </a:t>
            </a:r>
          </a:p>
          <a:p>
            <a:pPr>
              <a:lnSpc>
                <a:spcPct val="120000"/>
              </a:lnSpc>
            </a:pPr>
            <a:r>
              <a:rPr lang="ru-RU" sz="7400" dirty="0" smtClean="0">
                <a:solidFill>
                  <a:schemeClr val="tx2">
                    <a:lumMod val="50000"/>
                  </a:schemeClr>
                </a:solidFill>
              </a:rPr>
              <a:t>НОУ «ООЦ «Школа»</a:t>
            </a:r>
            <a:endParaRPr lang="ru-RU" sz="7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677214"/>
          </a:xfrm>
        </p:spPr>
        <p:txBody>
          <a:bodyPr>
            <a:normAutofit/>
          </a:bodyPr>
          <a:lstStyle/>
          <a:p>
            <a:r>
              <a:rPr lang="ru-RU" dirty="0" smtClean="0"/>
              <a:t>Синтез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71472" y="928670"/>
            <a:ext cx="3931920" cy="585806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The English Year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US" sz="1200" b="1" dirty="0" smtClean="0"/>
              <a:t>1. In great Britain summer...</a:t>
            </a:r>
          </a:p>
          <a:p>
            <a:endParaRPr lang="ru-RU" sz="1200" b="1" dirty="0" smtClean="0"/>
          </a:p>
          <a:p>
            <a:r>
              <a:rPr lang="en-US" sz="1200" b="1" dirty="0" smtClean="0"/>
              <a:t>2. May, June and August ...</a:t>
            </a:r>
          </a:p>
          <a:p>
            <a:endParaRPr lang="ru-RU" sz="1200" b="1" dirty="0" smtClean="0"/>
          </a:p>
          <a:p>
            <a:r>
              <a:rPr lang="en-US" sz="1200" b="1" dirty="0" smtClean="0"/>
              <a:t>3. The weather is...</a:t>
            </a:r>
          </a:p>
          <a:p>
            <a:endParaRPr lang="ru-RU" sz="1200" b="1" dirty="0" smtClean="0"/>
          </a:p>
          <a:p>
            <a:r>
              <a:rPr lang="en-US" sz="1200" b="1" dirty="0" smtClean="0"/>
              <a:t>4. The days are long, and ...</a:t>
            </a:r>
          </a:p>
          <a:p>
            <a:endParaRPr lang="ru-RU" sz="1200" b="1" dirty="0" smtClean="0"/>
          </a:p>
          <a:p>
            <a:r>
              <a:rPr lang="en-US" sz="1200" b="1" dirty="0" smtClean="0"/>
              <a:t>5. People wear light clothes...</a:t>
            </a:r>
          </a:p>
          <a:p>
            <a:endParaRPr lang="ru-RU" sz="1200" b="1" dirty="0" smtClean="0"/>
          </a:p>
          <a:p>
            <a:r>
              <a:rPr lang="en-US" sz="1200" b="1" dirty="0" smtClean="0"/>
              <a:t>6. On the 1st Monday of May English people ...</a:t>
            </a:r>
          </a:p>
          <a:p>
            <a:endParaRPr lang="ru-RU" sz="1200" b="1" dirty="0" smtClean="0"/>
          </a:p>
          <a:p>
            <a:r>
              <a:rPr lang="en-US" sz="1200" b="1" dirty="0" smtClean="0"/>
              <a:t>7. In June the English people ...</a:t>
            </a:r>
          </a:p>
          <a:p>
            <a:endParaRPr lang="ru-RU" sz="1200" b="1" dirty="0" smtClean="0"/>
          </a:p>
          <a:p>
            <a:r>
              <a:rPr lang="en-US" sz="1200" b="1" dirty="0" smtClean="0"/>
              <a:t>8. On that day children send...</a:t>
            </a:r>
          </a:p>
          <a:p>
            <a:endParaRPr lang="ru-RU" sz="1200" b="1" dirty="0" smtClean="0"/>
          </a:p>
          <a:p>
            <a:r>
              <a:rPr lang="en-US" sz="1200" b="1" dirty="0" smtClean="0"/>
              <a:t>9. In July and August British people can...</a:t>
            </a:r>
          </a:p>
          <a:p>
            <a:endParaRPr lang="ru-RU" sz="1200" b="1" dirty="0" smtClean="0"/>
          </a:p>
          <a:p>
            <a:r>
              <a:rPr lang="en-US" sz="1200" b="1" dirty="0" smtClean="0"/>
              <a:t>10. If the weather is fine,...</a:t>
            </a:r>
          </a:p>
          <a:p>
            <a:endParaRPr lang="ru-RU" sz="1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4695844"/>
          </a:xfrm>
        </p:spPr>
        <p:txBody>
          <a:bodyPr>
            <a:normAutofit fontScale="32500" lnSpcReduction="20000"/>
          </a:bodyPr>
          <a:lstStyle/>
          <a:p>
            <a:r>
              <a:rPr lang="en-US" sz="3700" b="1" i="1" dirty="0" smtClean="0"/>
              <a:t>a) usually warm, it is often changeable.</a:t>
            </a:r>
          </a:p>
          <a:p>
            <a:endParaRPr lang="ru-RU" sz="3700" b="1" i="1" dirty="0" smtClean="0"/>
          </a:p>
          <a:p>
            <a:r>
              <a:rPr lang="en-US" sz="3700" b="1" i="1" dirty="0" smtClean="0"/>
              <a:t>b) celebrate the May day holiday.</a:t>
            </a:r>
          </a:p>
          <a:p>
            <a:endParaRPr lang="ru-RU" sz="3700" b="1" i="1" dirty="0" smtClean="0"/>
          </a:p>
          <a:p>
            <a:r>
              <a:rPr lang="en-US" sz="3700" b="1" i="1" dirty="0" smtClean="0"/>
              <a:t>c) cards and give presents to their fathers.</a:t>
            </a:r>
          </a:p>
          <a:p>
            <a:endParaRPr lang="ru-RU" sz="3700" b="1" i="1" dirty="0" smtClean="0"/>
          </a:p>
          <a:p>
            <a:r>
              <a:rPr lang="en-US" sz="3700" b="1" i="1" dirty="0" smtClean="0"/>
              <a:t>d) go to the parks, to the swimming pools, to the stadiums.</a:t>
            </a:r>
          </a:p>
          <a:p>
            <a:endParaRPr lang="ru-RU" sz="3700" b="1" i="1" dirty="0" smtClean="0"/>
          </a:p>
          <a:p>
            <a:r>
              <a:rPr lang="en-US" sz="3700" b="1" i="1" dirty="0" smtClean="0"/>
              <a:t>e) are four summer months.</a:t>
            </a:r>
          </a:p>
          <a:p>
            <a:endParaRPr lang="ru-RU" sz="3700" b="1" i="1" dirty="0" smtClean="0"/>
          </a:p>
          <a:p>
            <a:r>
              <a:rPr lang="en-US" sz="3700" b="1" i="1" dirty="0" smtClean="0"/>
              <a:t>f) there are a lot of people on the beaches.</a:t>
            </a:r>
          </a:p>
          <a:p>
            <a:endParaRPr lang="ru-RU" sz="3700" b="1" i="1" dirty="0" smtClean="0"/>
          </a:p>
          <a:p>
            <a:r>
              <a:rPr lang="en-US" sz="3700" b="1" i="1" dirty="0" smtClean="0"/>
              <a:t>g) celebrate Father's Day.</a:t>
            </a:r>
          </a:p>
          <a:p>
            <a:endParaRPr lang="ru-RU" sz="3700" b="1" i="1" dirty="0" smtClean="0"/>
          </a:p>
          <a:p>
            <a:r>
              <a:rPr lang="en-US" sz="3700" b="1" i="1" dirty="0" smtClean="0"/>
              <a:t>h) the nights are short.</a:t>
            </a:r>
          </a:p>
          <a:p>
            <a:endParaRPr lang="ru-RU" sz="3700" b="1" i="1" dirty="0" smtClean="0"/>
          </a:p>
          <a:p>
            <a:r>
              <a:rPr lang="en-US" sz="3700" b="1" i="1" dirty="0" err="1" smtClean="0"/>
              <a:t>i</a:t>
            </a:r>
            <a:r>
              <a:rPr lang="en-US" sz="3700" b="1" i="1" dirty="0" smtClean="0"/>
              <a:t>) cotton shirts, jeans, skirts, T-shirts and light shoes.</a:t>
            </a:r>
          </a:p>
          <a:p>
            <a:endParaRPr lang="ru-RU" sz="3700" b="1" i="1" dirty="0" smtClean="0"/>
          </a:p>
          <a:p>
            <a:r>
              <a:rPr lang="en-US" sz="3700" b="1" i="1" dirty="0" smtClean="0"/>
              <a:t>j) begins in May.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183880" cy="605776"/>
          </a:xfrm>
        </p:spPr>
        <p:txBody>
          <a:bodyPr>
            <a:noAutofit/>
          </a:bodyPr>
          <a:lstStyle/>
          <a:p>
            <a:r>
              <a:rPr lang="ru-RU" sz="4000" dirty="0" smtClean="0"/>
              <a:t>Синтез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071546"/>
            <a:ext cx="7893866" cy="500066"/>
          </a:xfrm>
        </p:spPr>
        <p:txBody>
          <a:bodyPr>
            <a:normAutofit fontScale="62500" lnSpcReduction="20000"/>
          </a:bodyPr>
          <a:lstStyle/>
          <a:p>
            <a:r>
              <a:rPr lang="en-US" sz="4200" dirty="0" smtClean="0">
                <a:solidFill>
                  <a:schemeClr val="accent1"/>
                </a:solidFill>
              </a:rPr>
              <a:t>Complete the dialogue and role-play it.</a:t>
            </a:r>
            <a:endParaRPr lang="ru-RU" sz="4200" dirty="0" smtClean="0">
              <a:solidFill>
                <a:schemeClr val="accent1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71472" y="1643050"/>
            <a:ext cx="3571900" cy="3714776"/>
          </a:xfrm>
        </p:spPr>
        <p:txBody>
          <a:bodyPr>
            <a:normAutofit lnSpcReduction="10000"/>
          </a:bodyPr>
          <a:lstStyle/>
          <a:p>
            <a:r>
              <a:rPr lang="en-US" sz="1700" b="1" i="1" dirty="0" smtClean="0">
                <a:solidFill>
                  <a:schemeClr val="accent1">
                    <a:lumMod val="75000"/>
                  </a:schemeClr>
                </a:solidFill>
              </a:rPr>
              <a:t>Why? What’s wrong with them?</a:t>
            </a:r>
            <a:endParaRPr lang="ru-RU" sz="17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700" b="1" i="1" dirty="0" smtClean="0">
                <a:solidFill>
                  <a:schemeClr val="accent1">
                    <a:lumMod val="75000"/>
                  </a:schemeClr>
                </a:solidFill>
              </a:rPr>
              <a:t>I’m sure this pair of jeans will be the right size for you.</a:t>
            </a:r>
            <a:endParaRPr lang="ru-RU" sz="17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700" b="1" i="1" dirty="0" smtClean="0">
                <a:solidFill>
                  <a:schemeClr val="accent1">
                    <a:lumMod val="75000"/>
                  </a:schemeClr>
                </a:solidFill>
              </a:rPr>
              <a:t>And what size do you want?      </a:t>
            </a:r>
            <a:endParaRPr lang="ru-RU" sz="17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700" b="1" i="1" dirty="0" smtClean="0">
                <a:solidFill>
                  <a:schemeClr val="accent1">
                    <a:lumMod val="75000"/>
                  </a:schemeClr>
                </a:solidFill>
              </a:rPr>
              <a:t>Of course.</a:t>
            </a:r>
            <a:endParaRPr lang="ru-RU" sz="17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700" b="1" i="1" dirty="0" smtClean="0">
                <a:solidFill>
                  <a:schemeClr val="accent1">
                    <a:lumMod val="75000"/>
                  </a:schemeClr>
                </a:solidFill>
              </a:rPr>
              <a:t>They suit you so well! You’ll look great!</a:t>
            </a:r>
            <a:endParaRPr lang="ru-RU" sz="17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700" b="1" i="1" dirty="0" smtClean="0">
                <a:solidFill>
                  <a:schemeClr val="accent1">
                    <a:lumMod val="75000"/>
                  </a:schemeClr>
                </a:solidFill>
              </a:rPr>
              <a:t>What </a:t>
            </a:r>
            <a:r>
              <a:rPr lang="en-US" sz="1700" b="1" i="1" dirty="0" err="1" smtClean="0">
                <a:solidFill>
                  <a:schemeClr val="accent1">
                    <a:lumMod val="75000"/>
                  </a:schemeClr>
                </a:solidFill>
              </a:rPr>
              <a:t>colour</a:t>
            </a:r>
            <a:r>
              <a:rPr lang="en-US" sz="1700" b="1" i="1" dirty="0" smtClean="0">
                <a:solidFill>
                  <a:schemeClr val="accent1">
                    <a:lumMod val="75000"/>
                  </a:schemeClr>
                </a:solidFill>
              </a:rPr>
              <a:t> would you like?</a:t>
            </a:r>
            <a:endParaRPr lang="ru-RU" sz="17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700" b="1" i="1" dirty="0" smtClean="0">
                <a:solidFill>
                  <a:schemeClr val="accent1">
                    <a:lumMod val="75000"/>
                  </a:schemeClr>
                </a:solidFill>
              </a:rPr>
              <a:t>Are they too big or too small?</a:t>
            </a:r>
            <a:endParaRPr lang="ru-RU" sz="17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14810" y="1428736"/>
            <a:ext cx="4714907" cy="4929222"/>
          </a:xfrm>
        </p:spPr>
        <p:txBody>
          <a:bodyPr>
            <a:noAutofit/>
          </a:bodyPr>
          <a:lstStyle/>
          <a:p>
            <a:pPr lvl="0"/>
            <a:r>
              <a:rPr lang="en-US" sz="1800" b="1" dirty="0" smtClean="0"/>
              <a:t>Good afternoon.</a:t>
            </a:r>
            <a:endParaRPr lang="ru-RU" sz="1800" b="1" dirty="0" smtClean="0"/>
          </a:p>
          <a:p>
            <a:pPr lvl="0"/>
            <a:r>
              <a:rPr lang="en-US" sz="1800" b="1" dirty="0" smtClean="0"/>
              <a:t>Good afternoon.</a:t>
            </a:r>
            <a:endParaRPr lang="ru-RU" sz="1800" b="1" dirty="0" smtClean="0"/>
          </a:p>
          <a:p>
            <a:pPr lvl="0"/>
            <a:r>
              <a:rPr lang="en-US" sz="1800" b="1" dirty="0" smtClean="0"/>
              <a:t>I’d like a pair of jeans, please.</a:t>
            </a:r>
            <a:endParaRPr lang="ru-RU" sz="1800" b="1" dirty="0" smtClean="0"/>
          </a:p>
          <a:p>
            <a:pPr lvl="0"/>
            <a:r>
              <a:rPr lang="en-US" sz="1800" b="1" dirty="0" smtClean="0"/>
              <a:t>…</a:t>
            </a:r>
            <a:endParaRPr lang="ru-RU" sz="1800" b="1" dirty="0" smtClean="0"/>
          </a:p>
          <a:p>
            <a:pPr lvl="0"/>
            <a:r>
              <a:rPr lang="en-US" sz="1800" b="1" dirty="0" smtClean="0"/>
              <a:t>Blue.</a:t>
            </a:r>
            <a:endParaRPr lang="ru-RU" sz="1800" b="1" dirty="0" smtClean="0"/>
          </a:p>
          <a:p>
            <a:pPr lvl="0"/>
            <a:r>
              <a:rPr lang="en-US" sz="1800" b="1" dirty="0" smtClean="0"/>
              <a:t>…</a:t>
            </a:r>
            <a:endParaRPr lang="ru-RU" sz="1800" b="1" dirty="0" smtClean="0"/>
          </a:p>
          <a:p>
            <a:pPr lvl="0"/>
            <a:r>
              <a:rPr lang="en-US" sz="1800" b="1" dirty="0" smtClean="0"/>
              <a:t>25. Can I try them on?</a:t>
            </a:r>
            <a:endParaRPr lang="ru-RU" sz="1800" b="1" dirty="0" smtClean="0"/>
          </a:p>
          <a:p>
            <a:pPr lvl="0"/>
            <a:r>
              <a:rPr lang="en-US" sz="1800" b="1" dirty="0" smtClean="0"/>
              <a:t>…</a:t>
            </a:r>
            <a:endParaRPr lang="ru-RU" sz="1800" b="1" dirty="0" smtClean="0"/>
          </a:p>
          <a:p>
            <a:pPr lvl="0"/>
            <a:r>
              <a:rPr lang="en-US" sz="1800" b="1" dirty="0" smtClean="0"/>
              <a:t>Sorry, could you change these jeans, please.</a:t>
            </a:r>
            <a:endParaRPr lang="ru-RU" sz="1800" b="1" dirty="0" smtClean="0"/>
          </a:p>
          <a:p>
            <a:pPr lvl="0"/>
            <a:r>
              <a:rPr lang="en-US" sz="1800" b="1" dirty="0" smtClean="0"/>
              <a:t>…</a:t>
            </a:r>
            <a:endParaRPr lang="ru-RU" sz="1800" b="1" dirty="0" smtClean="0"/>
          </a:p>
          <a:p>
            <a:pPr lvl="0"/>
            <a:r>
              <a:rPr lang="en-US" sz="1800" b="1" dirty="0" smtClean="0"/>
              <a:t>It’s the wrong size.</a:t>
            </a:r>
            <a:endParaRPr lang="ru-RU" sz="1800" b="1" dirty="0" smtClean="0"/>
          </a:p>
          <a:p>
            <a:pPr lvl="0"/>
            <a:r>
              <a:rPr lang="en-US" sz="1800" b="1" dirty="0" smtClean="0"/>
              <a:t>…</a:t>
            </a:r>
            <a:endParaRPr lang="ru-RU" sz="1800" b="1" dirty="0" smtClean="0"/>
          </a:p>
          <a:p>
            <a:pPr lvl="0"/>
            <a:r>
              <a:rPr lang="en-US" sz="1800" b="1" dirty="0" smtClean="0"/>
              <a:t>They’re too big for me.</a:t>
            </a:r>
            <a:endParaRPr lang="ru-RU" sz="1800" b="1" dirty="0" smtClean="0"/>
          </a:p>
          <a:p>
            <a:pPr lvl="0"/>
            <a:r>
              <a:rPr lang="en-US" sz="1800" b="1" dirty="0" smtClean="0"/>
              <a:t>…</a:t>
            </a:r>
            <a:endParaRPr lang="ru-RU" sz="1800" b="1" dirty="0" smtClean="0"/>
          </a:p>
          <a:p>
            <a:pPr lvl="0"/>
            <a:r>
              <a:rPr lang="en-US" sz="1800" b="1" dirty="0" smtClean="0"/>
              <a:t>Thanks a lot. They are so nice!</a:t>
            </a:r>
            <a:endParaRPr lang="ru-RU" sz="1800" b="1" dirty="0" smtClean="0"/>
          </a:p>
          <a:p>
            <a:pPr lvl="0"/>
            <a:r>
              <a:rPr lang="en-US" sz="1800" b="1" dirty="0" smtClean="0"/>
              <a:t>…</a:t>
            </a:r>
            <a:endParaRPr lang="ru-RU" sz="1800" b="1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183880" cy="605776"/>
          </a:xfrm>
        </p:spPr>
        <p:txBody>
          <a:bodyPr>
            <a:noAutofit/>
          </a:bodyPr>
          <a:lstStyle/>
          <a:p>
            <a:r>
              <a:rPr lang="ru-RU" sz="4000" dirty="0" smtClean="0"/>
              <a:t>Доказательство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071546"/>
            <a:ext cx="7893866" cy="500066"/>
          </a:xfrm>
        </p:spPr>
        <p:txBody>
          <a:bodyPr>
            <a:normAutofit lnSpcReduction="10000"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4876" y="785794"/>
            <a:ext cx="3931920" cy="7921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What season is it?  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How can you prove it?</a:t>
            </a:r>
          </a:p>
          <a:p>
            <a:endParaRPr lang="ru-RU" dirty="0"/>
          </a:p>
        </p:txBody>
      </p:sp>
      <p:pic>
        <p:nvPicPr>
          <p:cNvPr id="8" name="Содержимое 7" descr="Сюжетные картинки - Смотреть картинки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142984"/>
            <a:ext cx="450059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476728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It </a:t>
            </a:r>
            <a:r>
              <a:rPr lang="en-US" b="1" dirty="0" smtClean="0">
                <a:solidFill>
                  <a:srgbClr val="002060"/>
                </a:solidFill>
              </a:rPr>
              <a:t>is .... because</a:t>
            </a:r>
            <a:r>
              <a:rPr lang="en-US" b="1" dirty="0" smtClean="0">
                <a:solidFill>
                  <a:srgbClr val="002060"/>
                </a:solidFill>
              </a:rPr>
              <a:t>...</a:t>
            </a: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i="1" dirty="0" smtClean="0"/>
              <a:t>- How is the weather?</a:t>
            </a:r>
          </a:p>
          <a:p>
            <a:r>
              <a:rPr lang="en-US" i="1" dirty="0" smtClean="0"/>
              <a:t>- What are the children doing?</a:t>
            </a:r>
          </a:p>
          <a:p>
            <a:r>
              <a:rPr lang="en-US" i="1" dirty="0" smtClean="0"/>
              <a:t>- What are the children wearing?</a:t>
            </a:r>
          </a:p>
          <a:p>
            <a:r>
              <a:rPr lang="en-US" i="1" dirty="0" smtClean="0"/>
              <a:t>- What </a:t>
            </a:r>
            <a:r>
              <a:rPr lang="en-US" i="1" dirty="0" err="1" smtClean="0"/>
              <a:t>colour</a:t>
            </a:r>
            <a:r>
              <a:rPr lang="en-US" i="1" dirty="0" smtClean="0"/>
              <a:t> are the leaves?</a:t>
            </a:r>
          </a:p>
          <a:p>
            <a:r>
              <a:rPr lang="en-US" i="1" dirty="0" smtClean="0"/>
              <a:t>- What </a:t>
            </a:r>
            <a:r>
              <a:rPr lang="en-US" i="1" dirty="0" err="1" smtClean="0"/>
              <a:t>colour</a:t>
            </a:r>
            <a:r>
              <a:rPr lang="en-US" i="1" dirty="0" smtClean="0"/>
              <a:t> is the grass?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183880" cy="3894034"/>
          </a:xfrm>
        </p:spPr>
        <p:txBody>
          <a:bodyPr>
            <a:normAutofit fontScale="90000"/>
          </a:bodyPr>
          <a:lstStyle/>
          <a:p>
            <a:r>
              <a:rPr lang="ru-RU" sz="3100" u="sng" dirty="0" smtClean="0"/>
              <a:t/>
            </a:r>
            <a:br>
              <a:rPr lang="ru-RU" sz="3100" u="sng" dirty="0" smtClean="0"/>
            </a:br>
            <a:r>
              <a:rPr lang="ru-RU" sz="3100" u="sng" dirty="0" smtClean="0"/>
              <a:t/>
            </a:r>
            <a:br>
              <a:rPr lang="ru-RU" sz="3100" u="sng" dirty="0" smtClean="0"/>
            </a:br>
            <a:r>
              <a:rPr lang="ru-RU" sz="3100" u="sng" dirty="0" smtClean="0"/>
              <a:t/>
            </a:r>
            <a:br>
              <a:rPr lang="ru-RU" sz="3100" u="sng" dirty="0" smtClean="0"/>
            </a:br>
            <a:r>
              <a:rPr lang="ru-RU" sz="3100" u="sng" dirty="0" smtClean="0">
                <a:solidFill>
                  <a:schemeClr val="accent1">
                    <a:lumMod val="75000"/>
                  </a:schemeClr>
                </a:solidFill>
              </a:rPr>
              <a:t>Логические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> универсальные действия: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- анализ объектов с целью выделения существенных и несущественных признаков;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- синтез – составление целого из частей;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- выбор оснований и критериев для сравнения, сериации, классификации объектов;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- установление причинно-следственных связей;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- построение логической цепи рассуждений;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- доказательство;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- построение гипотез и их обоснование.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по тематическому принципу: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183880" cy="2357454"/>
          </a:xfrm>
        </p:spPr>
        <p:txBody>
          <a:bodyPr/>
          <a:lstStyle/>
          <a:p>
            <a:r>
              <a:rPr lang="en-US" dirty="0" smtClean="0"/>
              <a:t>Group the words:</a:t>
            </a:r>
          </a:p>
          <a:p>
            <a:pPr>
              <a:buNone/>
            </a:pPr>
            <a:r>
              <a:rPr lang="en-US" sz="2400" dirty="0" smtClean="0"/>
              <a:t>  </a:t>
            </a:r>
          </a:p>
          <a:p>
            <a:pPr>
              <a:buNone/>
            </a:pPr>
            <a:r>
              <a:rPr lang="en-US" sz="2400" dirty="0" smtClean="0"/>
              <a:t>  ski, sister, uncle, blue, hockey, basketball, black, father, aunt, white, badminton, green, brown, skate, football, yellow, brother, daughter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4857760"/>
            <a:ext cx="95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SPORT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3306" y="4857760"/>
            <a:ext cx="145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COLOURS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4857760"/>
            <a:ext cx="1008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FAMILY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по видовому принципу: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7380" b="3969"/>
          <a:stretch>
            <a:fillRect/>
          </a:stretch>
        </p:blipFill>
        <p:spPr bwMode="auto">
          <a:xfrm>
            <a:off x="1357290" y="1428736"/>
            <a:ext cx="631034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по грамматическому принципу:</a:t>
            </a:r>
            <a:endParaRPr lang="ru-RU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6103" b="3487"/>
          <a:stretch>
            <a:fillRect/>
          </a:stretch>
        </p:blipFill>
        <p:spPr bwMode="auto">
          <a:xfrm>
            <a:off x="928662" y="1214422"/>
            <a:ext cx="720679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по грамматическому принципу: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13378"/>
          <a:stretch>
            <a:fillRect/>
          </a:stretch>
        </p:blipFill>
        <p:spPr bwMode="auto">
          <a:xfrm>
            <a:off x="1357290" y="1285860"/>
            <a:ext cx="614366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571604" y="4643446"/>
            <a:ext cx="1661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Одно-</a:t>
            </a:r>
            <a:endParaRPr lang="ru-RU" dirty="0"/>
          </a:p>
          <a:p>
            <a:r>
              <a:rPr lang="ru-RU" dirty="0" smtClean="0"/>
              <a:t>двусложные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428992" y="4857760"/>
            <a:ext cx="197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</a:t>
            </a:r>
            <a:r>
              <a:rPr lang="ru-RU" dirty="0" smtClean="0"/>
              <a:t>ногосложные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500694" y="4857760"/>
            <a:ext cx="174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Исключения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по грамматическому принципу: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0972" t="8981" b="35137"/>
          <a:stretch>
            <a:fillRect/>
          </a:stretch>
        </p:blipFill>
        <p:spPr bwMode="auto">
          <a:xfrm>
            <a:off x="357158" y="1285860"/>
            <a:ext cx="834291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183880" cy="642942"/>
          </a:xfrm>
        </p:spPr>
        <p:txBody>
          <a:bodyPr/>
          <a:lstStyle/>
          <a:p>
            <a:r>
              <a:rPr lang="ru-RU" dirty="0" smtClean="0"/>
              <a:t>Сравнение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928670"/>
            <a:ext cx="778674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429124" y="1643050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have 4 meals a day: breakfast, lunch, tea, dinner or supper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29124" y="2214554"/>
            <a:ext cx="34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English people’s last meal is dinner </a:t>
            </a:r>
          </a:p>
          <a:p>
            <a:r>
              <a:rPr lang="en-US" sz="1400" dirty="0" smtClean="0"/>
              <a:t>or supper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500562" y="2786058"/>
            <a:ext cx="2568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eat porridge for breakfast 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500562" y="3286124"/>
            <a:ext cx="1686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drink a lot of tea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500562" y="3786190"/>
            <a:ext cx="3429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don’t eat much bread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4071966" cy="677214"/>
          </a:xfrm>
        </p:spPr>
        <p:txBody>
          <a:bodyPr>
            <a:noAutofit/>
          </a:bodyPr>
          <a:lstStyle/>
          <a:p>
            <a:r>
              <a:rPr lang="ru-RU" sz="4000" dirty="0" smtClean="0"/>
              <a:t>Анализ</a:t>
            </a:r>
            <a:endParaRPr lang="ru-RU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14348" y="1214422"/>
            <a:ext cx="7855905" cy="483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214678" y="1571612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cups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1928802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 lot of tea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6644" y="3500438"/>
            <a:ext cx="14847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breakfast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lunch,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dinner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and supper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00496" y="5286388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 or 3  cups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8926" y="3714752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with milk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498</Words>
  <Application>Microsoft Office PowerPoint</Application>
  <PresentationFormat>Экран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 Развитие логических УУД на уроках английского языка в 3 классе (УМК И.Н. Верещагиной, Т.А. Притыкиной)</vt:lpstr>
      <vt:lpstr>   Логические универсальные действия:  - анализ объектов с целью выделения существенных и несущественных признаков;  - синтез – составление целого из частей;  - выбор оснований и критериев для сравнения, сериации, классификации объектов;  - установление причинно-следственных связей;  - построение логической цепи рассуждений;  - доказательство;  - построение гипотез и их обоснование. </vt:lpstr>
      <vt:lpstr>Классификация по тематическому принципу:</vt:lpstr>
      <vt:lpstr>Классификация по видовому принципу:</vt:lpstr>
      <vt:lpstr>Классификация по грамматическому принципу:</vt:lpstr>
      <vt:lpstr>Классификация по грамматическому принципу:</vt:lpstr>
      <vt:lpstr>Классификация по грамматическому принципу:</vt:lpstr>
      <vt:lpstr>Сравнение</vt:lpstr>
      <vt:lpstr>Анализ</vt:lpstr>
      <vt:lpstr>Синтез</vt:lpstr>
      <vt:lpstr>Синтез</vt:lpstr>
      <vt:lpstr>Доказательство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логических УУД на уроках английского языка в 3 классе</dc:title>
  <dc:creator>Admin</dc:creator>
  <cp:lastModifiedBy>Admin</cp:lastModifiedBy>
  <cp:revision>29</cp:revision>
  <dcterms:created xsi:type="dcterms:W3CDTF">2015-05-09T07:41:29Z</dcterms:created>
  <dcterms:modified xsi:type="dcterms:W3CDTF">2015-05-14T12:11:01Z</dcterms:modified>
</cp:coreProperties>
</file>