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D4DAF-845F-4E7A-AD5E-3B330AD0D093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EF502-0067-46BD-98F6-564D40BBBA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Важно прочитать информацию учебника:</a:t>
            </a:r>
            <a:r>
              <a:rPr lang="ru-RU" baseline="0" dirty="0" smtClean="0"/>
              <a:t> стр. 86 – 87.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AEF502-0067-46BD-98F6-564D40BBBAD2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Горизонтальный свиток 6"/>
          <p:cNvSpPr/>
          <p:nvPr userDrawn="1"/>
        </p:nvSpPr>
        <p:spPr>
          <a:xfrm>
            <a:off x="714348" y="1785926"/>
            <a:ext cx="7715304" cy="2000264"/>
          </a:xfrm>
          <a:prstGeom prst="horizontalScroll">
            <a:avLst>
              <a:gd name="adj" fmla="val 983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bliqueBottom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800000"/>
                </a:solidFill>
                <a:cs typeface="Shruti" pitchFamily="2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176730"/>
            <a:ext cx="6400800" cy="175260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A06A2-4CB2-4AB3-8F93-D6259A81AE64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8FCB-909A-49C1-86D7-A6502CC619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A06A2-4CB2-4AB3-8F93-D6259A81AE64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8FCB-909A-49C1-86D7-A6502CC619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A06A2-4CB2-4AB3-8F93-D6259A81AE64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8FCB-909A-49C1-86D7-A6502CC619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A06A2-4CB2-4AB3-8F93-D6259A81AE64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8FCB-909A-49C1-86D7-A6502CC619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A06A2-4CB2-4AB3-8F93-D6259A81AE64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8FCB-909A-49C1-86D7-A6502CC619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A06A2-4CB2-4AB3-8F93-D6259A81AE64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8FCB-909A-49C1-86D7-A6502CC619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A06A2-4CB2-4AB3-8F93-D6259A81AE64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8FCB-909A-49C1-86D7-A6502CC619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A06A2-4CB2-4AB3-8F93-D6259A81AE64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8FCB-909A-49C1-86D7-A6502CC619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A06A2-4CB2-4AB3-8F93-D6259A81AE64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8FCB-909A-49C1-86D7-A6502CC619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A06A2-4CB2-4AB3-8F93-D6259A81AE64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8FCB-909A-49C1-86D7-A6502CC619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A06A2-4CB2-4AB3-8F93-D6259A81AE64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C8FCB-909A-49C1-86D7-A6502CC619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A06A2-4CB2-4AB3-8F93-D6259A81AE64}" type="datetimeFigureOut">
              <a:rPr lang="ru-RU" smtClean="0"/>
              <a:pPr/>
              <a:t>15.02.2016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C8FCB-909A-49C1-86D7-A6502CC6196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 descr="рамка35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otoshop-master.ru/adds.php?rub=15" TargetMode="External"/><Relationship Id="rId2" Type="http://schemas.openxmlformats.org/officeDocument/2006/relationships/hyperlink" Target="http://www.photoshop-master.ru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3259404.ru/?action=detailvariant&amp;variantId=i1372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071678"/>
            <a:ext cx="7772400" cy="1470025"/>
          </a:xfrm>
        </p:spPr>
        <p:txBody>
          <a:bodyPr/>
          <a:lstStyle/>
          <a:p>
            <a:r>
              <a:rPr lang="ru-RU" dirty="0" smtClean="0"/>
              <a:t>Урок №14 (59)</a:t>
            </a:r>
            <a:br>
              <a:rPr lang="ru-RU" dirty="0" smtClean="0"/>
            </a:br>
            <a:r>
              <a:rPr lang="ru-RU" dirty="0" smtClean="0"/>
              <a:t>Острые и тупые углы. Угольник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3392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Автор </a:t>
            </a:r>
            <a:r>
              <a:rPr lang="ru-RU" dirty="0" smtClean="0"/>
              <a:t>презентации</a:t>
            </a:r>
          </a:p>
          <a:p>
            <a:r>
              <a:rPr lang="ru-RU" b="1" dirty="0" smtClean="0"/>
              <a:t>Виноградова Наталия Владимировна</a:t>
            </a:r>
            <a:endParaRPr lang="ru-RU" b="1" dirty="0" smtClean="0"/>
          </a:p>
          <a:p>
            <a:r>
              <a:rPr lang="ru-RU" dirty="0" smtClean="0"/>
              <a:t>учитель начальных классов </a:t>
            </a:r>
          </a:p>
          <a:p>
            <a:r>
              <a:rPr lang="ru-RU" dirty="0" smtClean="0"/>
              <a:t>МАОУ « </a:t>
            </a:r>
            <a:r>
              <a:rPr lang="ru-RU" dirty="0" smtClean="0"/>
              <a:t>ШКОЛА №149» г. Н.НОВГОРОДА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0904" y="642918"/>
            <a:ext cx="645580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11430"/>
                <a:solidFill>
                  <a:srgbClr val="80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Математика ∙ 2 класс ∙ УМК «Гармония»</a:t>
            </a:r>
            <a:endParaRPr lang="ru-RU" sz="2800" b="1" cap="none" spc="0" dirty="0">
              <a:ln w="11430"/>
              <a:solidFill>
                <a:srgbClr val="80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Ресурсы: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714488"/>
            <a:ext cx="74295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Для создания шаблона:</a:t>
            </a:r>
          </a:p>
          <a:p>
            <a:r>
              <a:rPr lang="ru-RU" dirty="0" smtClean="0"/>
              <a:t>Рамка </a:t>
            </a:r>
            <a:r>
              <a:rPr lang="ru-RU" u="sng" dirty="0" smtClean="0">
                <a:hlinkClick r:id="rId2"/>
              </a:rPr>
              <a:t>http://www.photoshop-master.ru/</a:t>
            </a:r>
            <a:r>
              <a:rPr lang="ru-RU" dirty="0" smtClean="0"/>
              <a:t> </a:t>
            </a:r>
          </a:p>
          <a:p>
            <a:pPr lvl="0"/>
            <a:r>
              <a:rPr lang="ru-RU" dirty="0" smtClean="0"/>
              <a:t>Стили для программы </a:t>
            </a:r>
            <a:r>
              <a:rPr lang="ru-RU" dirty="0" err="1" smtClean="0"/>
              <a:t>Adobe</a:t>
            </a:r>
            <a:r>
              <a:rPr lang="ru-RU" dirty="0" smtClean="0"/>
              <a:t> </a:t>
            </a:r>
            <a:r>
              <a:rPr lang="ru-RU" dirty="0" err="1" smtClean="0"/>
              <a:t>Photoshop</a:t>
            </a:r>
            <a:r>
              <a:rPr lang="ru-RU" dirty="0" smtClean="0"/>
              <a:t>: </a:t>
            </a:r>
          </a:p>
          <a:p>
            <a:r>
              <a:rPr lang="ru-RU" u="sng" dirty="0" smtClean="0">
                <a:hlinkClick r:id="rId3"/>
              </a:rPr>
              <a:t>http://www.photoshop-master.ru/adds.php?rub=15</a:t>
            </a:r>
            <a:endParaRPr lang="ru-RU" dirty="0" smtClean="0"/>
          </a:p>
          <a:p>
            <a:r>
              <a:rPr lang="ru-RU" dirty="0" smtClean="0"/>
              <a:t>Автор - </a:t>
            </a:r>
            <a:r>
              <a:rPr lang="ru-RU" dirty="0" err="1" smtClean="0"/>
              <a:t>Ранько</a:t>
            </a:r>
            <a:r>
              <a:rPr lang="ru-RU" dirty="0" smtClean="0"/>
              <a:t> Елена Алексеевна </a:t>
            </a:r>
          </a:p>
          <a:p>
            <a:endParaRPr lang="ru-RU" b="1" dirty="0" smtClean="0"/>
          </a:p>
          <a:p>
            <a:r>
              <a:rPr lang="ru-RU" b="1" dirty="0" smtClean="0"/>
              <a:t>Задания для презентации: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Н.Б.Истомина Математика 2 класс /ч.1/Смоленск: Ассоциация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XXI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век, 2012г.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Н.Б.Истомина, З.Б.Редько Тетрадь по математике 2 класс/ч.1/ Смоленск: Ассоциация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XXI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век, 2013г.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Н.Б.Истомина, О.П.Горина Математика /тестовые задания/  </a:t>
            </a:r>
          </a:p>
          <a:p>
            <a:pPr>
              <a:buNone/>
            </a:pPr>
            <a:r>
              <a:rPr lang="ru-RU" dirty="0" smtClean="0"/>
              <a:t>2 класс.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Смоленск: Ассоциация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XXI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век, 2014г. 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Угольник </a:t>
            </a:r>
            <a:r>
              <a:rPr lang="en-US" dirty="0" smtClean="0">
                <a:hlinkClick r:id="rId4"/>
              </a:rPr>
              <a:t>http://3259404.ru/?action=detailvariant&amp;variantId=i13720</a:t>
            </a:r>
            <a:r>
              <a:rPr lang="ru-RU" dirty="0" smtClean="0"/>
              <a:t> </a:t>
            </a:r>
          </a:p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Рекомендации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Слайды №3 - №7 Устный счёт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sz="2800" dirty="0" smtClean="0"/>
              <a:t>Повторение и закрепление умения решать задачи, выбирать схему в соответствии с условием;  </a:t>
            </a:r>
          </a:p>
          <a:p>
            <a:pPr>
              <a:buNone/>
            </a:pPr>
            <a:r>
              <a:rPr lang="ru-RU" sz="2800" dirty="0" smtClean="0"/>
              <a:t>Отработка вычислительных навыков;</a:t>
            </a:r>
          </a:p>
          <a:p>
            <a:pPr>
              <a:buNone/>
            </a:pPr>
            <a:r>
              <a:rPr lang="ru-RU" sz="2800" dirty="0" smtClean="0"/>
              <a:t> Совершенствование умения читать выражение с использованием необходимой терминологии.</a:t>
            </a:r>
          </a:p>
          <a:p>
            <a:r>
              <a:rPr lang="ru-RU" sz="2800" dirty="0" smtClean="0"/>
              <a:t>Слайды №8 - №9 знакомство с острым и тупым углом, которое продолжится на уроке в практических упражнениях.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Выбери схему и реши задачу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500174"/>
            <a:ext cx="7786742" cy="1257296"/>
          </a:xfrm>
          <a:ln>
            <a:solidFill>
              <a:srgbClr val="800000"/>
            </a:solidFill>
          </a:ln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яблок в двух вазах, если в первой 17 яблок, а во второй – 20?</a:t>
            </a:r>
            <a:endParaRPr lang="ru-RU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786314" y="3916924"/>
            <a:ext cx="3357586" cy="158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Правая круглая скобка 7"/>
          <p:cNvSpPr/>
          <p:nvPr/>
        </p:nvSpPr>
        <p:spPr>
          <a:xfrm rot="16200000">
            <a:off x="6286512" y="2059536"/>
            <a:ext cx="357190" cy="3357586"/>
          </a:xfrm>
          <a:prstGeom prst="rightBracket">
            <a:avLst>
              <a:gd name="adj" fmla="val 175951"/>
            </a:avLst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6322231" y="3952643"/>
            <a:ext cx="213520" cy="794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72066" y="3916924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17 </a:t>
            </a:r>
            <a:r>
              <a:rPr lang="ru-RU" sz="2000" b="1" dirty="0" err="1" smtClean="0"/>
              <a:t>ябл</a:t>
            </a:r>
            <a:r>
              <a:rPr lang="ru-RU" sz="2000" b="1" dirty="0" smtClean="0"/>
              <a:t>.                    20 </a:t>
            </a:r>
            <a:r>
              <a:rPr lang="ru-RU" sz="2000" b="1" dirty="0" err="1" smtClean="0"/>
              <a:t>ябл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143636" y="313110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?</a:t>
            </a:r>
            <a:endParaRPr lang="ru-RU" sz="2400" b="1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714348" y="3929066"/>
            <a:ext cx="3357586" cy="158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" name="Правая круглая скобка 13"/>
          <p:cNvSpPr/>
          <p:nvPr/>
        </p:nvSpPr>
        <p:spPr>
          <a:xfrm rot="16200000">
            <a:off x="2214546" y="2071678"/>
            <a:ext cx="357190" cy="3357586"/>
          </a:xfrm>
          <a:prstGeom prst="rightBracket">
            <a:avLst>
              <a:gd name="adj" fmla="val 175951"/>
            </a:avLst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5400000">
            <a:off x="2250265" y="3964785"/>
            <a:ext cx="213520" cy="794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42976" y="3929066"/>
            <a:ext cx="2714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17 </a:t>
            </a:r>
            <a:r>
              <a:rPr lang="ru-RU" sz="2000" b="1" dirty="0" err="1" smtClean="0"/>
              <a:t>ябл</a:t>
            </a:r>
            <a:r>
              <a:rPr lang="ru-RU" sz="2000" b="1" dirty="0" smtClean="0"/>
              <a:t>.                    ?</a:t>
            </a:r>
            <a:endParaRPr lang="ru-RU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071670" y="3143248"/>
            <a:ext cx="1071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20ябл.</a:t>
            </a:r>
            <a:endParaRPr lang="ru-RU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85786" y="3000372"/>
            <a:ext cx="571504" cy="369332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№1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143504" y="3000372"/>
            <a:ext cx="571504" cy="369332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№2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785786" y="4643446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17 + 20 =</a:t>
            </a:r>
            <a:endParaRPr lang="ru-RU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2214546" y="4643446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37(</a:t>
            </a:r>
            <a:r>
              <a:rPr lang="ru-RU" sz="2800" dirty="0" err="1" smtClean="0"/>
              <a:t>ябл</a:t>
            </a:r>
            <a:r>
              <a:rPr lang="ru-RU" sz="2800" dirty="0" smtClean="0"/>
              <a:t>.)</a:t>
            </a:r>
            <a:endParaRPr lang="ru-RU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785786" y="5429264"/>
            <a:ext cx="7215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Ответ: </a:t>
            </a:r>
            <a:r>
              <a:rPr lang="ru-RU" sz="2800" dirty="0" smtClean="0"/>
              <a:t> </a:t>
            </a:r>
            <a:r>
              <a:rPr lang="ru-RU" sz="2800" dirty="0" smtClean="0"/>
              <a:t>37 </a:t>
            </a:r>
            <a:r>
              <a:rPr lang="ru-RU" sz="2800" dirty="0" smtClean="0"/>
              <a:t>яблок в двух вазах.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17" grpId="0"/>
      <p:bldP spid="18" grpId="0" animBg="1"/>
      <p:bldP spid="19" grpId="0" animBg="1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Выбери схему и реши задачу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500174"/>
            <a:ext cx="7786742" cy="1257296"/>
          </a:xfrm>
          <a:ln>
            <a:solidFill>
              <a:srgbClr val="800000"/>
            </a:solidFill>
          </a:ln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гараже 15 машин. Из них 9 грузовых, остальные – легковые. Сколько в гараже легковых машин?</a:t>
            </a:r>
            <a:endParaRPr lang="ru-RU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786314" y="3916924"/>
            <a:ext cx="3357586" cy="158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Правая круглая скобка 7"/>
          <p:cNvSpPr/>
          <p:nvPr/>
        </p:nvSpPr>
        <p:spPr>
          <a:xfrm rot="16200000">
            <a:off x="6286512" y="2059536"/>
            <a:ext cx="357190" cy="3357586"/>
          </a:xfrm>
          <a:prstGeom prst="rightBracket">
            <a:avLst>
              <a:gd name="adj" fmla="val 175951"/>
            </a:avLst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6322231" y="3952643"/>
            <a:ext cx="213520" cy="794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72066" y="3916924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9гр.                    15 л.</a:t>
            </a:r>
            <a:endParaRPr lang="ru-RU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143636" y="313110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?</a:t>
            </a:r>
            <a:endParaRPr lang="ru-RU" sz="2400" b="1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714348" y="3929066"/>
            <a:ext cx="3357586" cy="158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" name="Правая круглая скобка 13"/>
          <p:cNvSpPr/>
          <p:nvPr/>
        </p:nvSpPr>
        <p:spPr>
          <a:xfrm rot="16200000">
            <a:off x="2214546" y="2071678"/>
            <a:ext cx="357190" cy="3357586"/>
          </a:xfrm>
          <a:prstGeom prst="rightBracket">
            <a:avLst>
              <a:gd name="adj" fmla="val 175951"/>
            </a:avLst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5400000">
            <a:off x="2250265" y="3964785"/>
            <a:ext cx="213520" cy="794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42976" y="3929066"/>
            <a:ext cx="2714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9гр.                    ?</a:t>
            </a:r>
            <a:endParaRPr lang="ru-RU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071670" y="3143248"/>
            <a:ext cx="1071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15 м.</a:t>
            </a:r>
            <a:endParaRPr lang="ru-RU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85786" y="3000372"/>
            <a:ext cx="571504" cy="369332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№1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143504" y="3000372"/>
            <a:ext cx="571504" cy="369332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№2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785786" y="4643446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15 – 9 = </a:t>
            </a:r>
            <a:endParaRPr lang="ru-RU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2071670" y="4643446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6(м.)</a:t>
            </a:r>
            <a:endParaRPr lang="ru-RU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785786" y="5429264"/>
            <a:ext cx="7215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Ответ: </a:t>
            </a:r>
            <a:r>
              <a:rPr lang="ru-RU" sz="2800" dirty="0" smtClean="0"/>
              <a:t> </a:t>
            </a:r>
            <a:r>
              <a:rPr lang="ru-RU" sz="2800" dirty="0" smtClean="0"/>
              <a:t>6 легковых </a:t>
            </a:r>
            <a:r>
              <a:rPr lang="ru-RU" sz="2800" dirty="0" smtClean="0"/>
              <a:t>машин в гараже.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12" grpId="0"/>
      <p:bldP spid="18" grpId="0" animBg="1"/>
      <p:bldP spid="19" grpId="0" animBg="1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Выбери схему и реши задачу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500174"/>
            <a:ext cx="7786742" cy="1257296"/>
          </a:xfrm>
          <a:ln>
            <a:solidFill>
              <a:srgbClr val="800000"/>
            </a:solidFill>
          </a:ln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Когда из пачки взяли 32 листа бумаги, в ней осталось 7 листов. Сколько листов бумаги было в пачке первоначально?</a:t>
            </a:r>
            <a:endParaRPr lang="ru-RU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786314" y="3916924"/>
            <a:ext cx="3357586" cy="158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Правая круглая скобка 7"/>
          <p:cNvSpPr/>
          <p:nvPr/>
        </p:nvSpPr>
        <p:spPr>
          <a:xfrm rot="16200000">
            <a:off x="6286512" y="2059536"/>
            <a:ext cx="357190" cy="3357586"/>
          </a:xfrm>
          <a:prstGeom prst="rightBracket">
            <a:avLst>
              <a:gd name="adj" fmla="val 175951"/>
            </a:avLst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6465107" y="3952643"/>
            <a:ext cx="213520" cy="794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72066" y="3916924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32 л.                    7 л.</a:t>
            </a:r>
            <a:endParaRPr lang="ru-RU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143636" y="313110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?</a:t>
            </a:r>
            <a:endParaRPr lang="ru-RU" sz="2400" b="1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714348" y="3929066"/>
            <a:ext cx="3357586" cy="158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" name="Правая круглая скобка 13"/>
          <p:cNvSpPr/>
          <p:nvPr/>
        </p:nvSpPr>
        <p:spPr>
          <a:xfrm rot="16200000">
            <a:off x="2214546" y="2071678"/>
            <a:ext cx="357190" cy="3357586"/>
          </a:xfrm>
          <a:prstGeom prst="rightBracket">
            <a:avLst>
              <a:gd name="adj" fmla="val 175951"/>
            </a:avLst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5400000">
            <a:off x="2179621" y="3964785"/>
            <a:ext cx="213520" cy="794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42976" y="3929066"/>
            <a:ext cx="2714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7 л.                    ?</a:t>
            </a:r>
            <a:endParaRPr lang="ru-RU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071670" y="3143248"/>
            <a:ext cx="1071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32 л.</a:t>
            </a:r>
            <a:endParaRPr lang="ru-RU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85786" y="3000372"/>
            <a:ext cx="571504" cy="369332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№1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143504" y="3000372"/>
            <a:ext cx="571504" cy="369332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№2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785786" y="4643446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32 + 7 =</a:t>
            </a:r>
            <a:endParaRPr lang="ru-RU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2071670" y="4643446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39(л.)</a:t>
            </a:r>
            <a:endParaRPr lang="ru-RU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785786" y="5429264"/>
            <a:ext cx="7215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Ответ: </a:t>
            </a:r>
            <a:r>
              <a:rPr lang="ru-RU" sz="2800" dirty="0" smtClean="0"/>
              <a:t> </a:t>
            </a:r>
            <a:r>
              <a:rPr lang="ru-RU" sz="2800" dirty="0" smtClean="0"/>
              <a:t>39 листов </a:t>
            </a:r>
            <a:r>
              <a:rPr lang="ru-RU" sz="2800" dirty="0" smtClean="0"/>
              <a:t>бумаги было в пачке.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/>
      <p:bldP spid="17" grpId="0"/>
      <p:bldP spid="18" grpId="0" animBg="1"/>
      <p:bldP spid="19" grpId="0" animBg="1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785918" y="642918"/>
            <a:ext cx="5286412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Выполни действия</a:t>
            </a:r>
            <a:endParaRPr kumimoji="0" lang="ru-RU" sz="3200" b="1" i="0" u="none" strike="noStrike" kern="1200" cap="none" spc="30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2500306"/>
            <a:ext cx="714380" cy="7143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214546" y="2500306"/>
            <a:ext cx="714380" cy="7143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500430" y="2500306"/>
            <a:ext cx="714380" cy="7143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786314" y="2500306"/>
            <a:ext cx="714380" cy="7143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072198" y="2500306"/>
            <a:ext cx="714380" cy="7143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358082" y="2500306"/>
            <a:ext cx="714380" cy="7143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1643042" y="2786058"/>
            <a:ext cx="571504" cy="214314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2928926" y="2786058"/>
            <a:ext cx="571504" cy="214314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4214810" y="2786058"/>
            <a:ext cx="571504" cy="214314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5500694" y="2786058"/>
            <a:ext cx="571504" cy="214314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6786578" y="2786058"/>
            <a:ext cx="571504" cy="214314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928662" y="2571744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58082" y="2500306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71604" y="2071678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-4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86050" y="2071678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-50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14810" y="2071678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-6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29256" y="2071678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-3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15140" y="2068289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+1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14546" y="2500306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86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00430" y="2500306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86314" y="2500306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72198" y="2500306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928662" y="4429132"/>
            <a:ext cx="714380" cy="714380"/>
          </a:xfrm>
          <a:prstGeom prst="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2214546" y="4429132"/>
            <a:ext cx="714380" cy="714380"/>
          </a:xfrm>
          <a:prstGeom prst="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3500430" y="4429132"/>
            <a:ext cx="714380" cy="714380"/>
          </a:xfrm>
          <a:prstGeom prst="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4786314" y="4429132"/>
            <a:ext cx="714380" cy="714380"/>
          </a:xfrm>
          <a:prstGeom prst="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072198" y="4429132"/>
            <a:ext cx="714380" cy="714380"/>
          </a:xfrm>
          <a:prstGeom prst="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7358082" y="4429132"/>
            <a:ext cx="714380" cy="714380"/>
          </a:xfrm>
          <a:prstGeom prst="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>
            <a:off x="1643042" y="4643446"/>
            <a:ext cx="571504" cy="21431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>
            <a:off x="2928926" y="4643446"/>
            <a:ext cx="571504" cy="21431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>
            <a:off x="4214810" y="4643446"/>
            <a:ext cx="571504" cy="21431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право 37"/>
          <p:cNvSpPr/>
          <p:nvPr/>
        </p:nvSpPr>
        <p:spPr>
          <a:xfrm>
            <a:off x="5500694" y="4643446"/>
            <a:ext cx="571504" cy="21431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право 38"/>
          <p:cNvSpPr/>
          <p:nvPr/>
        </p:nvSpPr>
        <p:spPr>
          <a:xfrm>
            <a:off x="6786578" y="4643446"/>
            <a:ext cx="571504" cy="21431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928662" y="4500570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429520" y="4500570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571604" y="3915795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+50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786050" y="3929066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-70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214810" y="3929066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-6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57818" y="3929066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+5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715140" y="3929066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+1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14546" y="442913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76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643306" y="442913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929190" y="442913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215074" y="442913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Пятиугольник 50">
            <a:hlinkClick r:id="" action="ppaction://hlinkshowjump?jump=nextslide"/>
          </p:cNvPr>
          <p:cNvSpPr/>
          <p:nvPr/>
        </p:nvSpPr>
        <p:spPr>
          <a:xfrm>
            <a:off x="7929586" y="5857892"/>
            <a:ext cx="571504" cy="357190"/>
          </a:xfrm>
          <a:prstGeom prst="homePlate">
            <a:avLst/>
          </a:prstGeom>
          <a:solidFill>
            <a:srgbClr val="FF99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47" grpId="0"/>
      <p:bldP spid="48" grpId="0"/>
      <p:bldP spid="49" grpId="0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Прочитай выражения и найди их значения</a:t>
            </a:r>
            <a:endParaRPr lang="ru-RU" sz="40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600200"/>
            <a:ext cx="3214710" cy="4525963"/>
          </a:xfrm>
          <a:ln w="38100">
            <a:solidFill>
              <a:srgbClr val="800000"/>
            </a:solidFill>
            <a:prstDash val="dashDot"/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– (7 + 4) = 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(12 + 8) + 5 =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+ (11 – 6) =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(13 – 4) + 7 =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– (16 – 7) =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(8 + 4) – 6 =</a:t>
            </a:r>
          </a:p>
          <a:p>
            <a:pPr>
              <a:lnSpc>
                <a:spcPct val="150000"/>
              </a:lnSpc>
              <a:buNone/>
            </a:pP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857752" y="1617681"/>
            <a:ext cx="3214710" cy="4525963"/>
          </a:xfrm>
          <a:prstGeom prst="rect">
            <a:avLst/>
          </a:prstGeom>
          <a:ln w="38100">
            <a:solidFill>
              <a:srgbClr val="800000"/>
            </a:solidFill>
            <a:prstDash val="dashDot"/>
          </a:ln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10 + (11 – 7) =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8 + (3 + 9) =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7 + (11 – 6) =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(12 – 6) + 9 =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14 – (11 – 2) =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(16 + 4) + 18 =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86116" y="1714488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6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14678" y="2428868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25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6116" y="3201415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14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6116" y="3915795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16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8992" y="4643446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4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71802" y="5357826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6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43768" y="1714488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14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16" y="2428868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20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00892" y="3201415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12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29454" y="3915795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15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72330" y="4643446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5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43768" y="5357826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38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58204" cy="135732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Прямой угол можно начертить с помощью инструмента, который называется «угольник»</a:t>
            </a:r>
            <a:endParaRPr lang="ru-RU" sz="3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 descr="img5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 rot="16200000">
            <a:off x="284851" y="2429737"/>
            <a:ext cx="4539160" cy="2394282"/>
          </a:xfrm>
          <a:prstGeom prst="rect">
            <a:avLst/>
          </a:prstGeom>
        </p:spPr>
      </p:pic>
      <p:pic>
        <p:nvPicPr>
          <p:cNvPr id="7" name="Рисунок 6" descr="img5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 rot="13243990">
            <a:off x="4089009" y="2582137"/>
            <a:ext cx="4539160" cy="239428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71538" y="2571744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23938" y="5181913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571868" y="528638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0" y="414338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8143900" y="421481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786578" y="5610541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Е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286116" y="1857364"/>
            <a:ext cx="5286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spc="3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Углы АОК, МЕК – прямые.</a:t>
            </a:r>
            <a:endParaRPr lang="ru-RU" sz="2800" b="1" spc="3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Блок-схема: узел 15"/>
          <p:cNvSpPr/>
          <p:nvPr/>
        </p:nvSpPr>
        <p:spPr>
          <a:xfrm>
            <a:off x="1500166" y="5214950"/>
            <a:ext cx="71438" cy="7143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>
            <a:stCxn id="16" idx="3"/>
          </p:cNvCxnSpPr>
          <p:nvPr/>
        </p:nvCxnSpPr>
        <p:spPr>
          <a:xfrm rot="16200000" flipH="1">
            <a:off x="2750330" y="4036223"/>
            <a:ext cx="11256" cy="249066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6" idx="3"/>
          </p:cNvCxnSpPr>
          <p:nvPr/>
        </p:nvCxnSpPr>
        <p:spPr>
          <a:xfrm rot="5400000" flipH="1">
            <a:off x="-382479" y="3382819"/>
            <a:ext cx="3775752" cy="1046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Блок-схема: узел 23"/>
          <p:cNvSpPr/>
          <p:nvPr/>
        </p:nvSpPr>
        <p:spPr>
          <a:xfrm>
            <a:off x="6858016" y="5572140"/>
            <a:ext cx="71438" cy="71438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>
            <a:stCxn id="24" idx="4"/>
          </p:cNvCxnSpPr>
          <p:nvPr/>
        </p:nvCxnSpPr>
        <p:spPr>
          <a:xfrm rot="5400000" flipH="1" flipV="1">
            <a:off x="6804437" y="4018363"/>
            <a:ext cx="1714512" cy="153591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 flipH="1">
            <a:off x="4286248" y="2989910"/>
            <a:ext cx="2418430" cy="28679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7514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Рассмотри рисунки. Каким цветом закрашены прямые углы?</a:t>
            </a:r>
            <a:endParaRPr lang="ru-RU" dirty="0"/>
          </a:p>
        </p:txBody>
      </p:sp>
      <p:pic>
        <p:nvPicPr>
          <p:cNvPr id="3" name="Рисунок 2" descr="сканирование0020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 rot="16200000">
            <a:off x="3417088" y="-1274004"/>
            <a:ext cx="2214579" cy="833443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14348" y="4288232"/>
            <a:ext cx="78581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spc="3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Углы, закрашенные </a:t>
            </a:r>
            <a:r>
              <a:rPr lang="ru-RU" sz="3200" b="1" spc="3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зелёным цветом, - острые</a:t>
            </a:r>
            <a:r>
              <a:rPr lang="ru-RU" sz="3200" b="1" spc="3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b="1" spc="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синим цветом – тупые</a:t>
            </a:r>
            <a:r>
              <a:rPr lang="ru-RU" sz="3200" b="1" spc="3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3200" b="1" spc="3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554</Words>
  <Application>Microsoft Office PowerPoint</Application>
  <PresentationFormat>Экран (4:3)</PresentationFormat>
  <Paragraphs>119</Paragraphs>
  <Slides>10</Slides>
  <Notes>1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Урок №14 (59) Острые и тупые углы. Угольник</vt:lpstr>
      <vt:lpstr>Рекомендации</vt:lpstr>
      <vt:lpstr>Выбери схему и реши задачу</vt:lpstr>
      <vt:lpstr>Выбери схему и реши задачу</vt:lpstr>
      <vt:lpstr>Выбери схему и реши задачу</vt:lpstr>
      <vt:lpstr>Слайд 6</vt:lpstr>
      <vt:lpstr>Прочитай выражения и найди их значения</vt:lpstr>
      <vt:lpstr>Прямой угол можно начертить с помощью инструмента, который называется «угольник»</vt:lpstr>
      <vt:lpstr>Рассмотри рисунки. Каким цветом закрашены прямые углы?</vt:lpstr>
      <vt:lpstr>Ресурсы: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класс 2 четверть</dc:title>
  <dc:subject>математика</dc:subject>
  <dc:creator>corowina</dc:creator>
  <cp:lastModifiedBy>123</cp:lastModifiedBy>
  <cp:revision>11</cp:revision>
  <dcterms:created xsi:type="dcterms:W3CDTF">2014-11-26T16:58:27Z</dcterms:created>
  <dcterms:modified xsi:type="dcterms:W3CDTF">2016-02-15T17:34:14Z</dcterms:modified>
</cp:coreProperties>
</file>