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4DAF-845F-4E7A-AD5E-3B330AD0D093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EF502-0067-46BD-98F6-564D40BB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Важно прочитать информацию учебника:</a:t>
            </a:r>
            <a:r>
              <a:rPr lang="ru-RU" baseline="0" dirty="0" smtClean="0"/>
              <a:t> стр. 86 – 87.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EF502-0067-46BD-98F6-564D40BBBAD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 userDrawn="1"/>
        </p:nvSpPr>
        <p:spPr>
          <a:xfrm>
            <a:off x="714348" y="1785926"/>
            <a:ext cx="7715304" cy="2000264"/>
          </a:xfrm>
          <a:prstGeom prst="horizontalScroll">
            <a:avLst>
              <a:gd name="adj" fmla="val 983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800000"/>
                </a:solidFill>
                <a:cs typeface="Shruti" pitchFamily="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76730"/>
            <a:ext cx="6400800" cy="17526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06A2-4CB2-4AB3-8F93-D6259A81AE64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8FCB-909A-49C1-86D7-A6502CC6196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рамка35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shop-master.ru/adds.php?rub=15" TargetMode="External"/><Relationship Id="rId2" Type="http://schemas.openxmlformats.org/officeDocument/2006/relationships/hyperlink" Target="http://www.photoshop-master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3259404.ru/?action=detailvariant&amp;variantId=i137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1470025"/>
          </a:xfrm>
        </p:spPr>
        <p:txBody>
          <a:bodyPr/>
          <a:lstStyle/>
          <a:p>
            <a:r>
              <a:rPr lang="ru-RU" dirty="0" smtClean="0"/>
              <a:t>Урок №14 (59)</a:t>
            </a:r>
            <a:br>
              <a:rPr lang="ru-RU" dirty="0" smtClean="0"/>
            </a:br>
            <a:r>
              <a:rPr lang="ru-RU" dirty="0" smtClean="0"/>
              <a:t>Острые и тупые углы. Угольник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 </a:t>
            </a:r>
            <a:r>
              <a:rPr lang="ru-RU" dirty="0" smtClean="0"/>
              <a:t>презентации</a:t>
            </a:r>
          </a:p>
          <a:p>
            <a:r>
              <a:rPr lang="ru-RU" b="1" dirty="0" smtClean="0"/>
              <a:t>Виноградова Наталия Владимировна</a:t>
            </a:r>
            <a:endParaRPr lang="ru-RU" b="1" dirty="0" smtClean="0"/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МАОУ « </a:t>
            </a:r>
            <a:r>
              <a:rPr lang="ru-RU" dirty="0" smtClean="0"/>
              <a:t>ШКОЛА №149» г. Н.НОВГОРОДА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0904" y="642918"/>
            <a:ext cx="64558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8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Математика ∙ 2 класс ∙ УМК «Гармония»</a:t>
            </a:r>
            <a:endParaRPr lang="ru-RU" sz="2800" b="1" cap="none" spc="0" dirty="0">
              <a:ln w="11430"/>
              <a:solidFill>
                <a:srgbClr val="8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Для создания шаблона:</a:t>
            </a:r>
          </a:p>
          <a:p>
            <a:r>
              <a:rPr lang="ru-RU" dirty="0" smtClean="0"/>
              <a:t>Рамка </a:t>
            </a:r>
            <a:r>
              <a:rPr lang="ru-RU" u="sng" dirty="0" smtClean="0">
                <a:hlinkClick r:id="rId2"/>
              </a:rPr>
              <a:t>http://www.photoshop-master.ru/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Стили для программы </a:t>
            </a:r>
            <a:r>
              <a:rPr lang="ru-RU" dirty="0" err="1" smtClean="0"/>
              <a:t>Adobe</a:t>
            </a:r>
            <a:r>
              <a:rPr lang="ru-RU" dirty="0" smtClean="0"/>
              <a:t> </a:t>
            </a:r>
            <a:r>
              <a:rPr lang="ru-RU" dirty="0" err="1" smtClean="0"/>
              <a:t>Photoshop</a:t>
            </a:r>
            <a:r>
              <a:rPr lang="ru-RU" dirty="0" smtClean="0"/>
              <a:t>: </a:t>
            </a:r>
          </a:p>
          <a:p>
            <a:r>
              <a:rPr lang="ru-RU" u="sng" dirty="0" smtClean="0">
                <a:hlinkClick r:id="rId3"/>
              </a:rPr>
              <a:t>http://www.photoshop-master.ru/adds.php?rub=15</a:t>
            </a:r>
            <a:endParaRPr lang="ru-RU" dirty="0" smtClean="0"/>
          </a:p>
          <a:p>
            <a:r>
              <a:rPr lang="ru-RU" dirty="0" smtClean="0"/>
              <a:t>Автор - </a:t>
            </a:r>
            <a:r>
              <a:rPr lang="ru-RU" dirty="0" err="1" smtClean="0"/>
              <a:t>Ранько</a:t>
            </a:r>
            <a:r>
              <a:rPr lang="ru-RU" dirty="0" smtClean="0"/>
              <a:t> Елена Алексеевна </a:t>
            </a:r>
          </a:p>
          <a:p>
            <a:endParaRPr lang="ru-RU" b="1" dirty="0" smtClean="0"/>
          </a:p>
          <a:p>
            <a:r>
              <a:rPr lang="ru-RU" b="1" dirty="0" smtClean="0"/>
              <a:t>Задания для презентации: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Н.Б.Истомина Математика 2 класс /ч.1/Смоленск: Ассоциация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XXI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век, 2012г.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Н.Б.Истомина, З.Б.Редько Тетрадь по математике 2 класс/ч.1/ Смоленск: Ассоциация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XXI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век, 2013г.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Н.Б.Истомина, О.П.Горина Математика /тестовые задания/  </a:t>
            </a:r>
          </a:p>
          <a:p>
            <a:pPr>
              <a:buNone/>
            </a:pPr>
            <a:r>
              <a:rPr lang="ru-RU" dirty="0" smtClean="0"/>
              <a:t>2 класс.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Смоленск: Ассоциация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XXI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век, 2014г.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Угольник </a:t>
            </a:r>
            <a:r>
              <a:rPr lang="en-US" dirty="0" smtClean="0">
                <a:hlinkClick r:id="rId4"/>
              </a:rPr>
              <a:t>http://3259404.ru/?action=detailvariant&amp;variantId=i13720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Слайды №3 - №7 Устный счёт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Повторение и закрепление умения решать задачи, выбирать схему в соответствии с условием;  </a:t>
            </a:r>
          </a:p>
          <a:p>
            <a:pPr>
              <a:buNone/>
            </a:pPr>
            <a:r>
              <a:rPr lang="ru-RU" sz="2800" dirty="0" smtClean="0"/>
              <a:t>Отработка вычислительных навыков;</a:t>
            </a:r>
          </a:p>
          <a:p>
            <a:pPr>
              <a:buNone/>
            </a:pPr>
            <a:r>
              <a:rPr lang="ru-RU" sz="2800" dirty="0" smtClean="0"/>
              <a:t> Совершенствование умения читать выражение с использованием необходимой терминологии.</a:t>
            </a:r>
          </a:p>
          <a:p>
            <a:r>
              <a:rPr lang="ru-RU" sz="2800" dirty="0" smtClean="0"/>
              <a:t>Слайды №8 - №9 знакомство с острым и тупым углом, которое продолжится на уроке в практических упражнениях.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схему и реши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7786742" cy="1257296"/>
          </a:xfrm>
          <a:ln>
            <a:solidFill>
              <a:srgbClr val="80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яблок в двух вазах, если в первой 17 яблок, а во второй – 20?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6314" y="3916924"/>
            <a:ext cx="335758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авая круглая скобка 7"/>
          <p:cNvSpPr/>
          <p:nvPr/>
        </p:nvSpPr>
        <p:spPr>
          <a:xfrm rot="16200000">
            <a:off x="6286512" y="2059536"/>
            <a:ext cx="357190" cy="3357586"/>
          </a:xfrm>
          <a:prstGeom prst="rightBracket">
            <a:avLst>
              <a:gd name="adj" fmla="val 175951"/>
            </a:avLst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6322231" y="3952643"/>
            <a:ext cx="213520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2066" y="3916924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17 </a:t>
            </a:r>
            <a:r>
              <a:rPr lang="ru-RU" sz="2000" b="1" dirty="0" err="1" smtClean="0"/>
              <a:t>ябл</a:t>
            </a:r>
            <a:r>
              <a:rPr lang="ru-RU" sz="2000" b="1" dirty="0" smtClean="0"/>
              <a:t>.                    20 </a:t>
            </a:r>
            <a:r>
              <a:rPr lang="ru-RU" sz="2000" b="1" dirty="0" err="1" smtClean="0"/>
              <a:t>ябл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31311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14348" y="3929066"/>
            <a:ext cx="335758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Правая круглая скобка 13"/>
          <p:cNvSpPr/>
          <p:nvPr/>
        </p:nvSpPr>
        <p:spPr>
          <a:xfrm rot="16200000">
            <a:off x="2214546" y="2071678"/>
            <a:ext cx="357190" cy="3357586"/>
          </a:xfrm>
          <a:prstGeom prst="rightBracket">
            <a:avLst>
              <a:gd name="adj" fmla="val 175951"/>
            </a:avLst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250265" y="3964785"/>
            <a:ext cx="213520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2976" y="392906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17 </a:t>
            </a:r>
            <a:r>
              <a:rPr lang="ru-RU" sz="2000" b="1" dirty="0" err="1" smtClean="0"/>
              <a:t>ябл</a:t>
            </a:r>
            <a:r>
              <a:rPr lang="ru-RU" sz="2000" b="1" dirty="0" smtClean="0"/>
              <a:t>.                    ?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71670" y="314324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20ябл.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3000372"/>
            <a:ext cx="57150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3000372"/>
            <a:ext cx="57150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85786" y="46434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17 + 20 =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14546" y="46434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37(</a:t>
            </a:r>
            <a:r>
              <a:rPr lang="ru-RU" sz="2800" dirty="0" err="1" smtClean="0"/>
              <a:t>ябл</a:t>
            </a:r>
            <a:r>
              <a:rPr lang="ru-RU" sz="2800" dirty="0" smtClean="0"/>
              <a:t>.)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542926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r>
              <a:rPr lang="ru-RU" sz="2800" dirty="0" smtClean="0"/>
              <a:t> </a:t>
            </a:r>
            <a:r>
              <a:rPr lang="ru-RU" sz="2800" dirty="0" smtClean="0"/>
              <a:t>37 </a:t>
            </a:r>
            <a:r>
              <a:rPr lang="ru-RU" sz="2800" dirty="0" smtClean="0"/>
              <a:t>яблок в двух вазах.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схему и реши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7786742" cy="1257296"/>
          </a:xfrm>
          <a:ln>
            <a:solidFill>
              <a:srgbClr val="80000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гараже 15 машин. Из них 9 грузовых, остальные – легковые. Сколько в гараже легковых машин?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6314" y="3916924"/>
            <a:ext cx="335758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авая круглая скобка 7"/>
          <p:cNvSpPr/>
          <p:nvPr/>
        </p:nvSpPr>
        <p:spPr>
          <a:xfrm rot="16200000">
            <a:off x="6286512" y="2059536"/>
            <a:ext cx="357190" cy="3357586"/>
          </a:xfrm>
          <a:prstGeom prst="rightBracket">
            <a:avLst>
              <a:gd name="adj" fmla="val 175951"/>
            </a:avLst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6322231" y="3952643"/>
            <a:ext cx="213520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2066" y="3916924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9гр.                    15 л.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31311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14348" y="3929066"/>
            <a:ext cx="335758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Правая круглая скобка 13"/>
          <p:cNvSpPr/>
          <p:nvPr/>
        </p:nvSpPr>
        <p:spPr>
          <a:xfrm rot="16200000">
            <a:off x="2214546" y="2071678"/>
            <a:ext cx="357190" cy="3357586"/>
          </a:xfrm>
          <a:prstGeom prst="rightBracket">
            <a:avLst>
              <a:gd name="adj" fmla="val 175951"/>
            </a:avLst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250265" y="3964785"/>
            <a:ext cx="213520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2976" y="392906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9гр.                    ?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71670" y="314324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15 м.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3000372"/>
            <a:ext cx="57150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3000372"/>
            <a:ext cx="57150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85786" y="46434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 – 9 = 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071670" y="46434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6(м.)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542926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r>
              <a:rPr lang="ru-RU" sz="2800" dirty="0" smtClean="0"/>
              <a:t> </a:t>
            </a:r>
            <a:r>
              <a:rPr lang="ru-RU" sz="2800" dirty="0" smtClean="0"/>
              <a:t>6 легковых </a:t>
            </a:r>
            <a:r>
              <a:rPr lang="ru-RU" sz="2800" dirty="0" smtClean="0"/>
              <a:t>машин в гараже.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схему и реши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7786742" cy="1257296"/>
          </a:xfrm>
          <a:ln>
            <a:solidFill>
              <a:srgbClr val="80000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из пачки взяли 32 листа бумаги, в ней осталось 7 листов. Сколько листов бумаги было в пачке первоначально?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6314" y="3916924"/>
            <a:ext cx="335758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авая круглая скобка 7"/>
          <p:cNvSpPr/>
          <p:nvPr/>
        </p:nvSpPr>
        <p:spPr>
          <a:xfrm rot="16200000">
            <a:off x="6286512" y="2059536"/>
            <a:ext cx="357190" cy="3357586"/>
          </a:xfrm>
          <a:prstGeom prst="rightBracket">
            <a:avLst>
              <a:gd name="adj" fmla="val 175951"/>
            </a:avLst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6465107" y="3952643"/>
            <a:ext cx="213520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2066" y="3916924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32 л.                    7 л.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31311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14348" y="3929066"/>
            <a:ext cx="335758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Правая круглая скобка 13"/>
          <p:cNvSpPr/>
          <p:nvPr/>
        </p:nvSpPr>
        <p:spPr>
          <a:xfrm rot="16200000">
            <a:off x="2214546" y="2071678"/>
            <a:ext cx="357190" cy="3357586"/>
          </a:xfrm>
          <a:prstGeom prst="rightBracket">
            <a:avLst>
              <a:gd name="adj" fmla="val 175951"/>
            </a:avLst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179621" y="3964785"/>
            <a:ext cx="213520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2976" y="392906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7 л.                    ?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71670" y="314324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32 л.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3000372"/>
            <a:ext cx="57150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3000372"/>
            <a:ext cx="57150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85786" y="46434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32 + 7 =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071670" y="46434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39(л.)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542926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r>
              <a:rPr lang="ru-RU" sz="2800" dirty="0" smtClean="0"/>
              <a:t> </a:t>
            </a:r>
            <a:r>
              <a:rPr lang="ru-RU" sz="2800" dirty="0" smtClean="0"/>
              <a:t>39 листов </a:t>
            </a:r>
            <a:r>
              <a:rPr lang="ru-RU" sz="2800" dirty="0" smtClean="0"/>
              <a:t>бумаги было в пачке.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642918"/>
            <a:ext cx="5286412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Выполни действия</a:t>
            </a:r>
            <a:endParaRPr kumimoji="0" lang="ru-RU" sz="3200" b="1" i="0" u="none" strike="noStrike" kern="1200" cap="none" spc="30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500306"/>
            <a:ext cx="714380" cy="714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500306"/>
            <a:ext cx="714380" cy="714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500306"/>
            <a:ext cx="714380" cy="714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2500306"/>
            <a:ext cx="714380" cy="714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2500306"/>
            <a:ext cx="714380" cy="714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2500306"/>
            <a:ext cx="714380" cy="714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643042" y="2786058"/>
            <a:ext cx="571504" cy="214314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928926" y="2786058"/>
            <a:ext cx="571504" cy="214314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214810" y="2786058"/>
            <a:ext cx="571504" cy="214314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500694" y="2786058"/>
            <a:ext cx="571504" cy="214314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786578" y="2786058"/>
            <a:ext cx="571504" cy="214314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28662" y="257174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25003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71604" y="207167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86050" y="207167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-50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4810" y="207167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-6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207167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15140" y="2068289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4546" y="25003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0430" y="25003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6314" y="25003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72198" y="25003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28662" y="4429132"/>
            <a:ext cx="714380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214546" y="4429132"/>
            <a:ext cx="714380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00430" y="4429132"/>
            <a:ext cx="714380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786314" y="4429132"/>
            <a:ext cx="714380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072198" y="4429132"/>
            <a:ext cx="714380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358082" y="4429132"/>
            <a:ext cx="714380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1643042" y="4643446"/>
            <a:ext cx="571504" cy="21431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2928926" y="4643446"/>
            <a:ext cx="571504" cy="21431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214810" y="4643446"/>
            <a:ext cx="571504" cy="21431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500694" y="4643446"/>
            <a:ext cx="571504" cy="21431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786578" y="4643446"/>
            <a:ext cx="571504" cy="21431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928662" y="450057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29520" y="450057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71604" y="3915795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+50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86050" y="392906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-70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14810" y="392906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-6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7818" y="392906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15140" y="392906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4546" y="442913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43306" y="442913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29190" y="442913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15074" y="442913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Пятиугольник 50">
            <a:hlinkClick r:id="" action="ppaction://hlinkshowjump?jump=nextslide"/>
          </p:cNvPr>
          <p:cNvSpPr/>
          <p:nvPr/>
        </p:nvSpPr>
        <p:spPr>
          <a:xfrm>
            <a:off x="7929586" y="5857892"/>
            <a:ext cx="571504" cy="357190"/>
          </a:xfrm>
          <a:prstGeom prst="homePlate">
            <a:avLst/>
          </a:prstGeom>
          <a:solidFill>
            <a:srgbClr val="FF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4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выражения и найди их значения</a:t>
            </a:r>
            <a:endParaRPr lang="ru-RU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3214710" cy="4525963"/>
          </a:xfrm>
          <a:ln w="38100">
            <a:solidFill>
              <a:srgbClr val="800000"/>
            </a:solidFill>
            <a:prstDash val="dashDot"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– (7 + 4) =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 + 8) + 5 =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+ (11 – 6) =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(13 – 4) + 7 =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– (16 – 7) =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 + 4) – 6 =</a:t>
            </a:r>
          </a:p>
          <a:p>
            <a:pPr>
              <a:lnSpc>
                <a:spcPct val="150000"/>
              </a:lnSpc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57752" y="1617681"/>
            <a:ext cx="3214710" cy="4525963"/>
          </a:xfrm>
          <a:prstGeom prst="rect">
            <a:avLst/>
          </a:prstGeom>
          <a:ln w="38100">
            <a:solidFill>
              <a:srgbClr val="800000"/>
            </a:solidFill>
            <a:prstDash val="dashDot"/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 + (11 – 7) =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 + (3 + 9)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 + (11 – 6)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(12 – 6) + 9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 – (11 – 2)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(16 + 4) + 18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171448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242886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3201415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3915795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464344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535782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768" y="171448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42886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00892" y="3201415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9454" y="3915795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2330" y="464344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768" y="535782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38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5820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Прямой угол можно начертить с помощью инструмента, который называется «угольник»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img5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284851" y="2429737"/>
            <a:ext cx="4539160" cy="2394282"/>
          </a:xfrm>
          <a:prstGeom prst="rect">
            <a:avLst/>
          </a:prstGeom>
        </p:spPr>
      </p:pic>
      <p:pic>
        <p:nvPicPr>
          <p:cNvPr id="7" name="Рисунок 6" descr="img5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 rot="13243990">
            <a:off x="4089009" y="2582137"/>
            <a:ext cx="4539160" cy="23942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1538" y="257174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23938" y="518191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528638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14338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43900" y="42148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6578" y="561054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185736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Углы АОК, МЕК – прямые.</a:t>
            </a:r>
            <a:endParaRPr lang="ru-RU" sz="28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1500166" y="5214950"/>
            <a:ext cx="71438" cy="714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6" idx="3"/>
          </p:cNvCxnSpPr>
          <p:nvPr/>
        </p:nvCxnSpPr>
        <p:spPr>
          <a:xfrm rot="16200000" flipH="1">
            <a:off x="2750330" y="4036223"/>
            <a:ext cx="11256" cy="2490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6" idx="3"/>
          </p:cNvCxnSpPr>
          <p:nvPr/>
        </p:nvCxnSpPr>
        <p:spPr>
          <a:xfrm rot="5400000" flipH="1">
            <a:off x="-382479" y="3382819"/>
            <a:ext cx="3775752" cy="10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6858016" y="5572140"/>
            <a:ext cx="71438" cy="714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4" idx="4"/>
          </p:cNvCxnSpPr>
          <p:nvPr/>
        </p:nvCxnSpPr>
        <p:spPr>
          <a:xfrm rot="5400000" flipH="1" flipV="1">
            <a:off x="6804437" y="4018363"/>
            <a:ext cx="1714512" cy="15359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>
            <a:off x="4286248" y="2989910"/>
            <a:ext cx="2418430" cy="28679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Рассмотри рисунки. Каким цветом закрашены прямые углы?</a:t>
            </a:r>
            <a:endParaRPr lang="ru-RU" dirty="0"/>
          </a:p>
        </p:txBody>
      </p:sp>
      <p:pic>
        <p:nvPicPr>
          <p:cNvPr id="3" name="Рисунок 2" descr="сканирование002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3417088" y="-1274004"/>
            <a:ext cx="2214579" cy="8334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4288232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Углы, закрашенные </a:t>
            </a:r>
            <a:r>
              <a:rPr lang="ru-RU" sz="3200" b="1" spc="3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зелёным цветом, - острые</a:t>
            </a:r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синим цветом – тупые</a:t>
            </a:r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554</Words>
  <Application>Microsoft Office PowerPoint</Application>
  <PresentationFormat>Экран (4:3)</PresentationFormat>
  <Paragraphs>119</Paragraphs>
  <Slides>10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№14 (59) Острые и тупые углы. Угольник</vt:lpstr>
      <vt:lpstr>Рекомендации</vt:lpstr>
      <vt:lpstr>Выбери схему и реши задачу</vt:lpstr>
      <vt:lpstr>Выбери схему и реши задачу</vt:lpstr>
      <vt:lpstr>Выбери схему и реши задачу</vt:lpstr>
      <vt:lpstr>Слайд 6</vt:lpstr>
      <vt:lpstr>Прочитай выражения и найди их значения</vt:lpstr>
      <vt:lpstr>Прямой угол можно начертить с помощью инструмента, который называется «угольник»</vt:lpstr>
      <vt:lpstr>Рассмотри рисунки. Каким цветом закрашены прямые углы?</vt:lpstr>
      <vt:lpstr>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2 четверть</dc:title>
  <dc:subject>математика</dc:subject>
  <dc:creator>corowina</dc:creator>
  <cp:lastModifiedBy>123</cp:lastModifiedBy>
  <cp:revision>11</cp:revision>
  <dcterms:created xsi:type="dcterms:W3CDTF">2014-11-26T16:58:27Z</dcterms:created>
  <dcterms:modified xsi:type="dcterms:W3CDTF">2016-02-15T17:34:14Z</dcterms:modified>
</cp:coreProperties>
</file>