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9" r:id="rId3"/>
    <p:sldId id="331" r:id="rId4"/>
    <p:sldId id="326" r:id="rId5"/>
    <p:sldId id="325" r:id="rId6"/>
    <p:sldId id="323" r:id="rId7"/>
    <p:sldId id="321" r:id="rId8"/>
    <p:sldId id="322" r:id="rId9"/>
    <p:sldId id="324" r:id="rId10"/>
    <p:sldId id="319" r:id="rId11"/>
    <p:sldId id="297" r:id="rId12"/>
    <p:sldId id="291" r:id="rId13"/>
    <p:sldId id="263" r:id="rId14"/>
    <p:sldId id="305" r:id="rId15"/>
    <p:sldId id="308" r:id="rId16"/>
    <p:sldId id="307" r:id="rId17"/>
    <p:sldId id="306" r:id="rId18"/>
    <p:sldId id="327" r:id="rId19"/>
    <p:sldId id="333" r:id="rId20"/>
    <p:sldId id="332" r:id="rId21"/>
    <p:sldId id="301" r:id="rId22"/>
    <p:sldId id="300" r:id="rId23"/>
    <p:sldId id="316" r:id="rId24"/>
    <p:sldId id="317" r:id="rId25"/>
    <p:sldId id="318" r:id="rId26"/>
    <p:sldId id="330" r:id="rId27"/>
    <p:sldId id="302" r:id="rId28"/>
    <p:sldId id="303" r:id="rId29"/>
    <p:sldId id="304" r:id="rId30"/>
    <p:sldId id="28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FFFF99"/>
    <a:srgbClr val="FFFF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57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21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19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Уровень</a:t>
            </a:r>
            <a:r>
              <a:rPr lang="ru-RU" b="1" cap="none" spc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cap="none" spc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заинтересованности</a:t>
            </a:r>
            <a:endParaRPr lang="ru-RU" b="1" cap="none" spc="0" baseline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r>
              <a:rPr lang="ru-RU" b="1" cap="none" spc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</a:t>
            </a:r>
            <a:r>
              <a:rPr lang="ru-RU" b="1" cap="none" spc="0" baseline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родителей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c:rich>
      </c:tx>
      <c:layout>
        <c:manualLayout>
          <c:xMode val="edge"/>
          <c:yMode val="edge"/>
          <c:x val="9.4441644813995612E-2"/>
          <c:y val="3.5538558910223852E-2"/>
        </c:manualLayout>
      </c:layout>
    </c:title>
    <c:view3D>
      <c:rAngAx val="1"/>
    </c:view3D>
    <c:plotArea>
      <c:layout>
        <c:manualLayout>
          <c:layoutTarget val="inner"/>
          <c:xMode val="edge"/>
          <c:yMode val="edge"/>
          <c:x val="0.19317696275174084"/>
          <c:y val="0.17956984664539369"/>
          <c:w val="0.69165467368666489"/>
          <c:h val="0.72904758666661562"/>
        </c:manualLayout>
      </c:layout>
      <c:bar3D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Родители</c:v>
                </c:pt>
              </c:strCache>
            </c:strRef>
          </c:tx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0.18000000000000024</c:v>
                </c:pt>
                <c:pt idx="1">
                  <c:v>0.36000000000000032</c:v>
                </c:pt>
                <c:pt idx="2">
                  <c:v>0.56999999999999995</c:v>
                </c:pt>
              </c:numCache>
            </c:numRef>
          </c:val>
        </c:ser>
        <c:dLbls>
          <c:showVal val="1"/>
        </c:dLbls>
        <c:shape val="cone"/>
        <c:axId val="69121920"/>
        <c:axId val="69123456"/>
        <c:axId val="0"/>
      </c:bar3DChart>
      <c:catAx>
        <c:axId val="6912192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69123456"/>
        <c:crosses val="autoZero"/>
        <c:auto val="1"/>
        <c:lblAlgn val="ctr"/>
        <c:lblOffset val="100"/>
      </c:catAx>
      <c:valAx>
        <c:axId val="69123456"/>
        <c:scaling>
          <c:orientation val="minMax"/>
        </c:scaling>
        <c:axPos val="l"/>
        <c:majorGridlines/>
        <c:numFmt formatCode="0%" sourceLinked="1"/>
        <c:tickLblPos val="nextTo"/>
        <c:spPr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c:spPr>
        <c:crossAx val="69121920"/>
        <c:crosses val="autoZero"/>
        <c:crossBetween val="between"/>
      </c:valAx>
    </c:plotArea>
    <c:legend>
      <c:legendPos val="r"/>
    </c:legend>
    <c:plotVisOnly val="1"/>
  </c:chart>
  <c:spPr>
    <a:solidFill>
      <a:schemeClr val="accent6">
        <a:lumMod val="20000"/>
        <a:lumOff val="80000"/>
      </a:schemeClr>
    </a:solidFill>
  </c:sp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 b="1" cap="none" spc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defRPr>
            </a:pPr>
            <a:r>
              <a:rPr lang="ru-RU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Мониторинг</a:t>
            </a:r>
            <a:r>
              <a:rPr lang="ru-RU" b="1" cap="none" spc="0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развития логического мышления у дошкольников</a:t>
            </a:r>
            <a:endParaRPr lang="ru-RU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c:rich>
      </c:tx>
    </c:title>
    <c:view3D>
      <c:rAngAx val="1"/>
    </c:view3D>
    <c:plotArea>
      <c:layout>
        <c:manualLayout>
          <c:layoutTarget val="inner"/>
          <c:xMode val="edge"/>
          <c:yMode val="edge"/>
          <c:x val="9.1025503425254048E-2"/>
          <c:y val="0.31214440627177242"/>
          <c:w val="0.70219472499898261"/>
          <c:h val="0.6148651009804286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низкий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dirty="0" smtClean="0"/>
                      <a:t>3</a:t>
                    </a:r>
                    <a:r>
                      <a:rPr lang="en-US" dirty="0" smtClean="0"/>
                      <a:t>0</a:t>
                    </a:r>
                    <a:r>
                      <a:rPr lang="ru-RU" dirty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20%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</a:t>
                    </a:r>
                    <a:r>
                      <a:rPr lang="ru-RU" dirty="0" smtClean="0"/>
                      <a:t>0%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11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30</c:v>
                </c:pt>
                <c:pt idx="1">
                  <c:v>20</c:v>
                </c:pt>
                <c:pt idx="2">
                  <c:v>10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средний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dirty="0" smtClean="0"/>
                      <a:t>58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45%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30%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4.6296296296295513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76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58</c:v>
                </c:pt>
                <c:pt idx="1">
                  <c:v>45</c:v>
                </c:pt>
                <c:pt idx="2">
                  <c:v>30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высокий</c:v>
                </c:pt>
              </c:strCache>
            </c:strRef>
          </c:tx>
          <c:dLbls>
            <c:dLbl>
              <c:idx val="0"/>
              <c:tx>
                <c:rich>
                  <a:bodyPr/>
                  <a:lstStyle/>
                  <a:p>
                    <a:r>
                      <a:rPr lang="ru-RU" b="1" dirty="0" smtClean="0"/>
                      <a:t>12</a:t>
                    </a:r>
                    <a:r>
                      <a:rPr lang="ru-RU" dirty="0" smtClean="0"/>
                      <a:t>%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ru-RU" dirty="0" smtClean="0"/>
                      <a:t>35%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ru-RU" dirty="0" smtClean="0"/>
                      <a:t>60%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  <a:r>
                      <a:rPr lang="ru-RU"/>
                      <a:t>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Лист1!$A$2:$A$4</c:f>
              <c:strCache>
                <c:ptCount val="3"/>
                <c:pt idx="0">
                  <c:v>2013-2014</c:v>
                </c:pt>
                <c:pt idx="1">
                  <c:v>2014-2015</c:v>
                </c:pt>
                <c:pt idx="2">
                  <c:v>2015-2016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12</c:v>
                </c:pt>
                <c:pt idx="1">
                  <c:v>35</c:v>
                </c:pt>
                <c:pt idx="2">
                  <c:v>60</c:v>
                </c:pt>
              </c:numCache>
            </c:numRef>
          </c:val>
        </c:ser>
        <c:dLbls>
          <c:showVal val="1"/>
        </c:dLbls>
        <c:shape val="cylinder"/>
        <c:axId val="97211520"/>
        <c:axId val="97213056"/>
        <c:axId val="0"/>
      </c:bar3DChart>
      <c:catAx>
        <c:axId val="97211520"/>
        <c:scaling>
          <c:orientation val="minMax"/>
        </c:scaling>
        <c:axPos val="b"/>
        <c:tickLblPos val="nextTo"/>
        <c:txPr>
          <a:bodyPr/>
          <a:lstStyle/>
          <a:p>
            <a:pPr>
              <a:defRPr b="1"/>
            </a:pPr>
            <a:endParaRPr lang="ru-RU"/>
          </a:p>
        </c:txPr>
        <c:crossAx val="97213056"/>
        <c:crosses val="autoZero"/>
        <c:auto val="1"/>
        <c:lblAlgn val="ctr"/>
        <c:lblOffset val="100"/>
      </c:catAx>
      <c:valAx>
        <c:axId val="97213056"/>
        <c:scaling>
          <c:orientation val="minMax"/>
        </c:scaling>
        <c:axPos val="l"/>
        <c:majorGridlines/>
        <c:numFmt formatCode="General" sourceLinked="1"/>
        <c:tickLblPos val="nextTo"/>
        <c:crossAx val="97211520"/>
        <c:crosses val="autoZero"/>
        <c:crossBetween val="between"/>
      </c:valAx>
    </c:plotArea>
    <c:legend>
      <c:legendPos val="r"/>
    </c:legend>
    <c:plotVisOnly val="1"/>
  </c:chart>
  <c:spPr>
    <a:solidFill>
      <a:schemeClr val="accent6">
        <a:lumMod val="20000"/>
        <a:lumOff val="80000"/>
      </a:schemeClr>
    </a:solidFill>
  </c:sp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 advTm="4468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F2D5-5C0F-4046-829A-F7D2346DD11B}" type="datetimeFigureOut">
              <a:rPr lang="ru-RU" smtClean="0"/>
              <a:pPr/>
              <a:t>23.03.2016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3B11-5F21-4465-8D7A-BB3CE02BA8B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4468">
    <p:diamond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image" Target="../media/image2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chart" Target="../charts/char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gif"/><Relationship Id="rId4" Type="http://schemas.openxmlformats.org/officeDocument/2006/relationships/chart" Target="../charts/char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3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albom_07_full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0"/>
          </a:gradFill>
          <a:ln cap="sq">
            <a:gradFill flip="none" rotWithShape="1"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  <a:gs pos="100000">
                  <a:srgbClr val="3366FF">
                    <a:alpha val="0"/>
                  </a:srgbClr>
                </a:gs>
              </a:gsLst>
              <a:lin ang="5400000" scaled="1"/>
              <a:tileRect/>
            </a:gradFill>
            <a:miter lim="800000"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Рисунок 4" descr="1997243_html_m786ac0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Изображение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2857488" y="1571612"/>
            <a:ext cx="3143272" cy="4429156"/>
          </a:xfrm>
          <a:prstGeom prst="rect">
            <a:avLst/>
          </a:prstGeom>
          <a:effectLst>
            <a:glow rad="228600">
              <a:schemeClr val="accent3">
                <a:satMod val="175000"/>
                <a:alpha val="40000"/>
              </a:schemeClr>
            </a:glow>
            <a:softEdge rad="317500"/>
          </a:effectLst>
        </p:spPr>
      </p:pic>
      <p:sp>
        <p:nvSpPr>
          <p:cNvPr id="8" name="TextBox 7"/>
          <p:cNvSpPr txBox="1"/>
          <p:nvPr/>
        </p:nvSpPr>
        <p:spPr>
          <a:xfrm>
            <a:off x="6072198" y="1714488"/>
            <a:ext cx="2571768" cy="3046988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МБДОУ «Ибресинский детский сад «Радуга»</a:t>
            </a:r>
          </a:p>
          <a:p>
            <a:pPr algn="ctr"/>
            <a:r>
              <a:rPr lang="ru-RU" sz="24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Ибресинский район Чувашская Республика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14282" y="1643051"/>
            <a:ext cx="2500330" cy="3508653"/>
          </a:xfrm>
          <a:prstGeom prst="rect">
            <a:avLst/>
          </a:prstGeom>
          <a:noFill/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Алексеева Екатерина Петровна</a:t>
            </a:r>
          </a:p>
          <a:p>
            <a:pPr algn="ctr"/>
            <a:endParaRPr lang="ru-RU" sz="2000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Воспитатель  первой квалификационной категории</a:t>
            </a:r>
          </a:p>
          <a:p>
            <a:pPr algn="ctr"/>
            <a:endParaRPr lang="ru-RU" sz="2000" b="1" dirty="0" smtClean="0"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4" name="Рисунок 13" descr="14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85984" y="5929330"/>
            <a:ext cx="4643470" cy="785818"/>
          </a:xfrm>
          <a:prstGeom prst="rect">
            <a:avLst/>
          </a:prstGeom>
        </p:spPr>
      </p:pic>
      <p:pic>
        <p:nvPicPr>
          <p:cNvPr id="15" name="Рисунок 14" descr="liniia-1042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-1990725" y="4733925"/>
            <a:ext cx="4114800" cy="133350"/>
          </a:xfrm>
          <a:prstGeom prst="rect">
            <a:avLst/>
          </a:prstGeom>
        </p:spPr>
      </p:pic>
      <p:pic>
        <p:nvPicPr>
          <p:cNvPr id="17" name="Рисунок 16" descr="liniia-1042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-1990725" y="1990725"/>
            <a:ext cx="4114800" cy="133350"/>
          </a:xfrm>
          <a:prstGeom prst="rect">
            <a:avLst/>
          </a:prstGeom>
        </p:spPr>
      </p:pic>
      <p:pic>
        <p:nvPicPr>
          <p:cNvPr id="18" name="Рисунок 17" descr="liniia-10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0"/>
            <a:ext cx="4572000" cy="148167"/>
          </a:xfrm>
          <a:prstGeom prst="rect">
            <a:avLst/>
          </a:prstGeom>
        </p:spPr>
      </p:pic>
      <p:pic>
        <p:nvPicPr>
          <p:cNvPr id="19" name="Рисунок 18" descr="liniia-1042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7019925" y="1990725"/>
            <a:ext cx="4114800" cy="133350"/>
          </a:xfrm>
          <a:prstGeom prst="rect">
            <a:avLst/>
          </a:prstGeom>
        </p:spPr>
      </p:pic>
      <p:pic>
        <p:nvPicPr>
          <p:cNvPr id="20" name="Рисунок 19" descr="liniia-10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714876" y="0"/>
            <a:ext cx="4429124" cy="143536"/>
          </a:xfrm>
          <a:prstGeom prst="rect">
            <a:avLst/>
          </a:prstGeom>
        </p:spPr>
      </p:pic>
      <p:pic>
        <p:nvPicPr>
          <p:cNvPr id="21" name="Рисунок 20" descr="liniia-1042.gif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16200000">
            <a:off x="7019925" y="4733925"/>
            <a:ext cx="4114800" cy="133350"/>
          </a:xfrm>
          <a:prstGeom prst="rect">
            <a:avLst/>
          </a:prstGeom>
        </p:spPr>
      </p:pic>
      <p:pic>
        <p:nvPicPr>
          <p:cNvPr id="22" name="Рисунок 21" descr="liniia-10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42844" y="6709833"/>
            <a:ext cx="4572000" cy="148167"/>
          </a:xfrm>
          <a:prstGeom prst="rect">
            <a:avLst/>
          </a:prstGeom>
        </p:spPr>
      </p:pic>
      <p:pic>
        <p:nvPicPr>
          <p:cNvPr id="23" name="Рисунок 22" descr="liniia-1042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72000" y="6709833"/>
            <a:ext cx="4572000" cy="148167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6" name="Рисунок 5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8" name="Содержимое 7" descr="DSC0044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57200" y="500042"/>
            <a:ext cx="8258204" cy="5929354"/>
          </a:xfrm>
          <a:prstGeom prst="round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8" name="Рисунок 7" descr="DSC003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1000108"/>
            <a:ext cx="4071966" cy="450059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9" name="Рисунок 8" descr="DSC0048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4357686" y="1000108"/>
            <a:ext cx="4357718" cy="4500594"/>
          </a:xfrm>
          <a:prstGeom prst="round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0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9058" y="4500570"/>
            <a:ext cx="1714512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9" name="Picture 2" descr="H:\фотки по математике\DSC00299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4282" y="714356"/>
            <a:ext cx="4572032" cy="5357826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1Right"/>
            <a:lightRig rig="threePt" dir="t"/>
          </a:scene3d>
        </p:spPr>
      </p:pic>
      <p:pic>
        <p:nvPicPr>
          <p:cNvPr id="10" name="Picture 2" descr="H:\фотки по математике\DSC0030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642918"/>
            <a:ext cx="4572000" cy="5429264"/>
          </a:xfrm>
          <a:prstGeom prst="round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isometricOffAxis2Left"/>
            <a:lightRig rig="threePt" dir="t"/>
          </a:scene3d>
        </p:spPr>
      </p:pic>
      <p:pic>
        <p:nvPicPr>
          <p:cNvPr id="11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8992" y="4500570"/>
            <a:ext cx="1714512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4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1997243_html_m786ac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8" y="3571876"/>
            <a:ext cx="2143140" cy="2928958"/>
          </a:xfrm>
          <a:prstGeom prst="rect">
            <a:avLst/>
          </a:prstGeom>
          <a:noFill/>
        </p:spPr>
      </p:pic>
      <p:pic>
        <p:nvPicPr>
          <p:cNvPr id="14" name="Рисунок 13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V="1">
            <a:off x="0" y="6572248"/>
            <a:ext cx="9144000" cy="285751"/>
          </a:xfrm>
          <a:prstGeom prst="rect">
            <a:avLst/>
          </a:prstGeom>
        </p:spPr>
      </p:pic>
      <p:pic>
        <p:nvPicPr>
          <p:cNvPr id="15" name="Рисунок 14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V="1">
            <a:off x="-3321851" y="3250397"/>
            <a:ext cx="6929454" cy="285751"/>
          </a:xfrm>
          <a:prstGeom prst="rect">
            <a:avLst/>
          </a:prstGeom>
        </p:spPr>
      </p:pic>
      <p:pic>
        <p:nvPicPr>
          <p:cNvPr id="16" name="Рисунок 15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V="1">
            <a:off x="5536398" y="3250398"/>
            <a:ext cx="6929454" cy="285751"/>
          </a:xfrm>
          <a:prstGeom prst="rect">
            <a:avLst/>
          </a:prstGeom>
        </p:spPr>
      </p:pic>
      <p:pic>
        <p:nvPicPr>
          <p:cNvPr id="17" name="Рисунок 16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0" y="0"/>
            <a:ext cx="8929718" cy="28575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2286000" y="1928802"/>
            <a:ext cx="4572000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работы по развитию логического мышления дошкольников с использованием логических блоков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Палочек </a:t>
            </a:r>
            <a:r>
              <a:rPr lang="ru-RU" sz="32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/>
          <p:cNvSpPr/>
          <p:nvPr/>
        </p:nvSpPr>
        <p:spPr>
          <a:xfrm>
            <a:off x="1928794" y="428604"/>
            <a:ext cx="5286412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10" name="Рисунок 9" descr="дети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28992" y="1285860"/>
            <a:ext cx="2016224" cy="2016224"/>
          </a:xfrm>
          <a:prstGeom prst="rect">
            <a:avLst/>
          </a:prstGeom>
        </p:spPr>
      </p:pic>
      <p:sp>
        <p:nvSpPr>
          <p:cNvPr id="11" name="Молния 10"/>
          <p:cNvSpPr/>
          <p:nvPr/>
        </p:nvSpPr>
        <p:spPr>
          <a:xfrm rot="1481813" flipH="1">
            <a:off x="2257809" y="2038475"/>
            <a:ext cx="1127921" cy="1821843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 descr="родители.pn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>
            <a:off x="1285852" y="3643314"/>
            <a:ext cx="2016224" cy="2016224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5" name="Содержимое 14" descr="дети.pn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>
            <a:off x="6357950" y="3571876"/>
            <a:ext cx="2160240" cy="216024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18" name="Выгнутая вниз стрелка 17"/>
          <p:cNvSpPr/>
          <p:nvPr/>
        </p:nvSpPr>
        <p:spPr>
          <a:xfrm>
            <a:off x="3201074" y="4962190"/>
            <a:ext cx="2941667" cy="833092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71472" y="285728"/>
            <a:ext cx="8072494" cy="928694"/>
          </a:xfrm>
          <a:prstGeom prst="ellipse">
            <a:avLst/>
          </a:prstGeom>
          <a:solidFill>
            <a:srgbClr val="FF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взаимодействия участников педагогического процесса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Молния 21"/>
          <p:cNvSpPr/>
          <p:nvPr/>
        </p:nvSpPr>
        <p:spPr>
          <a:xfrm rot="19444598">
            <a:off x="5681549" y="2009416"/>
            <a:ext cx="945610" cy="2109039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642910" y="357166"/>
            <a:ext cx="7858180" cy="928694"/>
          </a:xfrm>
          <a:prstGeom prst="ellipse">
            <a:avLst/>
          </a:prstGeom>
          <a:solidFill>
            <a:srgbClr val="FF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Система  работы с дошкольниками: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7" descr="дети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491880" y="2564904"/>
            <a:ext cx="2304256" cy="2304256"/>
          </a:xfrm>
          <a:prstGeom prst="rect">
            <a:avLst/>
          </a:prstGeom>
        </p:spPr>
      </p:pic>
      <p:sp>
        <p:nvSpPr>
          <p:cNvPr id="10" name="Облако 9"/>
          <p:cNvSpPr/>
          <p:nvPr/>
        </p:nvSpPr>
        <p:spPr>
          <a:xfrm rot="1336299">
            <a:off x="1176434" y="1149393"/>
            <a:ext cx="2945270" cy="1652124"/>
          </a:xfrm>
          <a:prstGeom prst="cloud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Взаимодействие с родителями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Облако 11"/>
          <p:cNvSpPr/>
          <p:nvPr/>
        </p:nvSpPr>
        <p:spPr>
          <a:xfrm rot="582423">
            <a:off x="316125" y="2700513"/>
            <a:ext cx="3183019" cy="1921251"/>
          </a:xfrm>
          <a:prstGeom prst="cloud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дидактических  игр и упражнений 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ООД и  режимных моментах  </a:t>
            </a:r>
          </a:p>
        </p:txBody>
      </p:sp>
      <p:sp>
        <p:nvSpPr>
          <p:cNvPr id="13" name="Облако 12"/>
          <p:cNvSpPr/>
          <p:nvPr/>
        </p:nvSpPr>
        <p:spPr>
          <a:xfrm rot="618717">
            <a:off x="1115616" y="4653136"/>
            <a:ext cx="3480008" cy="2016224"/>
          </a:xfrm>
          <a:prstGeom prst="cloud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Использование</a:t>
            </a:r>
          </a:p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 самостоятельной деятельности </a:t>
            </a:r>
          </a:p>
          <a:p>
            <a:pPr algn="ctr"/>
            <a:endParaRPr lang="ru-RU" dirty="0"/>
          </a:p>
        </p:txBody>
      </p:sp>
      <p:sp>
        <p:nvSpPr>
          <p:cNvPr id="14" name="Облако 13"/>
          <p:cNvSpPr/>
          <p:nvPr/>
        </p:nvSpPr>
        <p:spPr>
          <a:xfrm rot="20903822">
            <a:off x="5155727" y="1120420"/>
            <a:ext cx="3071834" cy="1592958"/>
          </a:xfrm>
          <a:prstGeom prst="cloud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Диагностика развития логического мышления</a:t>
            </a:r>
          </a:p>
        </p:txBody>
      </p:sp>
      <p:sp>
        <p:nvSpPr>
          <p:cNvPr id="15" name="Облако 14"/>
          <p:cNvSpPr/>
          <p:nvPr/>
        </p:nvSpPr>
        <p:spPr>
          <a:xfrm>
            <a:off x="5724128" y="2643182"/>
            <a:ext cx="2919838" cy="1937946"/>
          </a:xfrm>
          <a:prstGeom prst="cloud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Составление перспективного планирования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Облако 15"/>
          <p:cNvSpPr/>
          <p:nvPr/>
        </p:nvSpPr>
        <p:spPr>
          <a:xfrm>
            <a:off x="4860032" y="4653136"/>
            <a:ext cx="3240360" cy="2016224"/>
          </a:xfrm>
          <a:prstGeom prst="cloud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Создание развивающей среды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3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500"/>
                            </p:stCondLst>
                            <p:childTnLst>
                              <p:par>
                                <p:cTn id="20" presetID="43" presetClass="entr" presetSubtype="0" fill="hold" grpId="0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4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0"/>
                            </p:stCondLst>
                            <p:childTnLst>
                              <p:par>
                                <p:cTn id="36" presetID="4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0"/>
                            </p:stCondLst>
                            <p:childTnLst>
                              <p:par>
                                <p:cTn id="44" presetID="4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5000"/>
                            </p:stCondLst>
                            <p:childTnLst>
                              <p:par>
                                <p:cTn id="52" presetID="43" presetClass="entr" presetSubtype="0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10" name="Рисунок 9" descr="DSC00436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28596" y="285728"/>
            <a:ext cx="8286808" cy="6286544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  <p:pic>
        <p:nvPicPr>
          <p:cNvPr id="12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00892" y="4500570"/>
            <a:ext cx="1714512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dissolv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8" name="Рисунок 7" descr="DSC00390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714348" y="642918"/>
            <a:ext cx="7500990" cy="5643602"/>
          </a:xfrm>
          <a:prstGeom prst="roundRect">
            <a:avLst/>
          </a:prstGeom>
          <a:ln w="57150"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9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72330" y="4071942"/>
            <a:ext cx="1714512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2000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6" name="Рисунок 5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13" name="Рисунок 12" descr="Изображение 77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57158" y="500043"/>
            <a:ext cx="8286808" cy="5786478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 spd="slow" advTm="2000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6" name="Рисунок 5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sp>
        <p:nvSpPr>
          <p:cNvPr id="9" name="Овал 8"/>
          <p:cNvSpPr/>
          <p:nvPr/>
        </p:nvSpPr>
        <p:spPr>
          <a:xfrm>
            <a:off x="1214414" y="714356"/>
            <a:ext cx="6786610" cy="1500198"/>
          </a:xfrm>
          <a:prstGeom prst="ellipse">
            <a:avLst/>
          </a:prstGeom>
          <a:solidFill>
            <a:srgbClr val="FF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ФГОС  </a:t>
            </a:r>
          </a:p>
          <a:p>
            <a:pPr algn="ctr"/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дошкольного образования</a:t>
            </a:r>
          </a:p>
          <a:p>
            <a:pPr algn="ctr"/>
            <a:endParaRPr lang="ru-RU" sz="2400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1142976" y="2643182"/>
            <a:ext cx="6643734" cy="2214578"/>
          </a:xfrm>
          <a:prstGeom prst="round2Diag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раздел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1.4. Основные принципы дошкольного образования :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п.5.  Сотрудничество Организации с семьёй.</a:t>
            </a: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997243_html_m786ac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pic>
        <p:nvPicPr>
          <p:cNvPr id="11" name="Рисунок 10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8929718" cy="285751"/>
          </a:xfrm>
          <a:prstGeom prst="rect">
            <a:avLst/>
          </a:prstGeom>
        </p:spPr>
      </p:pic>
      <p:pic>
        <p:nvPicPr>
          <p:cNvPr id="12" name="Рисунок 11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13" name="Рисунок 1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4"/>
            <a:ext cx="6929454" cy="285751"/>
          </a:xfrm>
          <a:prstGeom prst="rect">
            <a:avLst/>
          </a:prstGeom>
        </p:spPr>
      </p:pic>
      <p:pic>
        <p:nvPicPr>
          <p:cNvPr id="14" name="Рисунок 1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72124" y="3286125"/>
            <a:ext cx="6857999" cy="2857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71604" y="1643050"/>
            <a:ext cx="600079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"Педагог – он вечно созидатель.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Он жизни учит и любви к труду.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Я педагог, наставник,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воспитатель.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 что благодарю свою судьбу".</a:t>
            </a:r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vlinder1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9309654">
            <a:off x="519721" y="4734574"/>
            <a:ext cx="1428750" cy="1428750"/>
          </a:xfrm>
          <a:prstGeom prst="rect">
            <a:avLst/>
          </a:prstGeom>
        </p:spPr>
      </p:pic>
      <p:pic>
        <p:nvPicPr>
          <p:cNvPr id="17" name="Рисунок 16" descr="vlinder1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086052">
            <a:off x="7665891" y="1307916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0"/>
            <a:ext cx="9324528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500478" y="3286133"/>
            <a:ext cx="6929454" cy="357190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6" name="Рисунок 5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12" name="Рисунок 11" descr="Изображение 00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142844" y="285728"/>
            <a:ext cx="8643998" cy="6215106"/>
          </a:xfrm>
          <a:prstGeom prst="rect">
            <a:avLst/>
          </a:prstGeom>
        </p:spPr>
      </p:pic>
    </p:spTree>
  </p:cSld>
  <p:clrMapOvr>
    <a:masterClrMapping/>
  </p:clrMapOvr>
  <p:transition spd="slow" advTm="4468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127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8" name="Содержимое 3" descr="родители.pn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2214554"/>
            <a:ext cx="2334989" cy="2334989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9" name="Стрелка влево 8"/>
          <p:cNvSpPr/>
          <p:nvPr/>
        </p:nvSpPr>
        <p:spPr>
          <a:xfrm rot="1655546" flipH="1">
            <a:off x="316101" y="1462327"/>
            <a:ext cx="3262219" cy="1437752"/>
          </a:xfrm>
          <a:prstGeom prst="lef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анкетирование</a:t>
            </a:r>
            <a:endParaRPr lang="ru-RU" dirty="0"/>
          </a:p>
        </p:txBody>
      </p:sp>
      <p:sp>
        <p:nvSpPr>
          <p:cNvPr id="10" name="Стрелка влево 9"/>
          <p:cNvSpPr/>
          <p:nvPr/>
        </p:nvSpPr>
        <p:spPr>
          <a:xfrm rot="19911368">
            <a:off x="5279060" y="1462438"/>
            <a:ext cx="3655387" cy="1363402"/>
          </a:xfrm>
          <a:prstGeom prst="lef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консультации ,родительские собрания, мастер-классы 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Стрелка вправо 10"/>
          <p:cNvSpPr/>
          <p:nvPr/>
        </p:nvSpPr>
        <p:spPr>
          <a:xfrm rot="19611474">
            <a:off x="639108" y="4290538"/>
            <a:ext cx="3189611" cy="1584426"/>
          </a:xfrm>
          <a:prstGeom prst="righ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совместные познавательные игры  детей и родителей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2" name="Стрелка влево 11"/>
          <p:cNvSpPr/>
          <p:nvPr/>
        </p:nvSpPr>
        <p:spPr>
          <a:xfrm rot="1489577">
            <a:off x="4917398" y="4344944"/>
            <a:ext cx="3845081" cy="1756333"/>
          </a:xfrm>
          <a:prstGeom prst="leftArrow">
            <a:avLst/>
          </a:prstGeom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буклеты, памятки, </a:t>
            </a:r>
            <a:r>
              <a:rPr lang="ru-RU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бюллетни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статьи на сайте  </a:t>
            </a:r>
            <a:r>
              <a:rPr 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insportal.ru</a:t>
            </a:r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</a:p>
        </p:txBody>
      </p:sp>
      <p:sp>
        <p:nvSpPr>
          <p:cNvPr id="13" name="Овал 12"/>
          <p:cNvSpPr/>
          <p:nvPr/>
        </p:nvSpPr>
        <p:spPr>
          <a:xfrm>
            <a:off x="1285852" y="285728"/>
            <a:ext cx="6715172" cy="1071570"/>
          </a:xfrm>
          <a:prstGeom prst="ellipse">
            <a:avLst/>
          </a:prstGeom>
          <a:solidFill>
            <a:srgbClr val="FF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 работы с родителями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4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43306" y="4929198"/>
            <a:ext cx="1357322" cy="164305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43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43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0"/>
                            </p:stCondLst>
                            <p:childTnLst>
                              <p:par>
                                <p:cTn id="33" presetID="43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200" decel="5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500166" y="357166"/>
            <a:ext cx="6286544" cy="857256"/>
          </a:xfrm>
          <a:prstGeom prst="ellipse">
            <a:avLst/>
          </a:prstGeom>
          <a:solidFill>
            <a:srgbClr val="FF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Бюллетени для родителей:</a:t>
            </a:r>
            <a:endParaRPr lang="ru-RU" sz="2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бюллетень 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928662" y="1500175"/>
            <a:ext cx="7423250" cy="4581092"/>
          </a:xfrm>
          <a:prstGeom prst="rect">
            <a:avLst/>
          </a:prstGeom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10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8148" y="5072074"/>
            <a:ext cx="1000132" cy="15001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3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6" name="Рисунок 5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8" name="Рисунок 7" descr="IMG_014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500042"/>
            <a:ext cx="8072494" cy="5786478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6" name="Рисунок 5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8" name="Рисунок 7" descr="IMG_017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500042"/>
            <a:ext cx="8001056" cy="5786479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6" name="Рисунок 5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9" name="Рисунок 8" descr="IMG_0158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571480"/>
            <a:ext cx="8001056" cy="5715040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6" name="Рисунок 5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8" name="Рисунок 7" descr="IMG_016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571472" y="571481"/>
            <a:ext cx="8001056" cy="5715040"/>
          </a:xfrm>
          <a:prstGeom prst="roundRect">
            <a:avLst/>
          </a:prstGeom>
          <a:ln w="57150">
            <a:solidFill>
              <a:srgbClr val="C00000"/>
            </a:solidFill>
          </a:ln>
        </p:spPr>
      </p:pic>
    </p:spTree>
  </p:cSld>
  <p:clrMapOvr>
    <a:masterClrMapping/>
  </p:clrMapOvr>
  <p:transition spd="slow" advTm="5000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1071538" y="357166"/>
            <a:ext cx="6858048" cy="857256"/>
          </a:xfrm>
          <a:prstGeom prst="ellipse">
            <a:avLst/>
          </a:prstGeom>
          <a:solidFill>
            <a:srgbClr val="FF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8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Результативность:</a:t>
            </a:r>
            <a:endParaRPr lang="ru-RU" sz="28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642910" y="1428736"/>
            <a:ext cx="3714776" cy="4214842"/>
          </a:xfrm>
          <a:prstGeom prst="round2Diag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Анализ работы показал,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что родители стали  понимать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значение развития логического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мышления у детей, его связь с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развитием интеллектуальных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способностей и речи. 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Уровень заинтересованности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в использовании игр на основе 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логических блоков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и палочек </a:t>
            </a:r>
            <a:r>
              <a:rPr lang="ru-RU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несомненно вырос.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643438" y="1428736"/>
            <a:ext cx="3929090" cy="4071966"/>
          </a:xfrm>
          <a:prstGeom prst="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Содержимое 4"/>
          <p:cNvGraphicFramePr>
            <a:graphicFrameLocks/>
          </p:cNvGraphicFramePr>
          <p:nvPr/>
        </p:nvGraphicFramePr>
        <p:xfrm>
          <a:off x="4714876" y="1500174"/>
          <a:ext cx="3857652" cy="40005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5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4714884"/>
            <a:ext cx="1357322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4000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8596" y="642918"/>
            <a:ext cx="4000528" cy="5286412"/>
          </a:xfrm>
          <a:prstGeom prst="round2Diag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Анализ работы с дошкольниками показал, что у детей сформированы такие первичные понятия, как логические действия, кодировка информации, структура и алгоритмы выполнения действий. Дети умеют  не только думать, следить за координацией движений, но и  использовать более сложные грамматические структуры предложений в речи на основе сравнений и сочетаний однородных предметов, строить высказывания с союзами «и», «или», понимать суть отрицания и частницы «не». 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857232"/>
            <a:ext cx="4071966" cy="4643470"/>
          </a:xfrm>
          <a:prstGeom prst="rect">
            <a:avLst/>
          </a:prstGeom>
          <a:solidFill>
            <a:srgbClr val="FFFF99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4572000" y="928670"/>
          <a:ext cx="4071966" cy="4447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13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2" y="5072074"/>
            <a:ext cx="1214446" cy="150017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6000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sp>
        <p:nvSpPr>
          <p:cNvPr id="8" name="Овал 7"/>
          <p:cNvSpPr/>
          <p:nvPr/>
        </p:nvSpPr>
        <p:spPr>
          <a:xfrm>
            <a:off x="2428860" y="571480"/>
            <a:ext cx="4357718" cy="857256"/>
          </a:xfrm>
          <a:prstGeom prst="ellipse">
            <a:avLst/>
          </a:prstGeom>
          <a:solidFill>
            <a:srgbClr val="FF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Вывод:</a:t>
            </a:r>
            <a:endParaRPr lang="ru-RU" sz="4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1571604" y="1643050"/>
            <a:ext cx="6143668" cy="4357718"/>
          </a:xfrm>
          <a:prstGeom prst="round2Diag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Таким образом, система работы по развитию логического мышления дошкольников с использованием логических блоков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палочек </a:t>
            </a:r>
            <a:r>
              <a:rPr lang="ru-RU" sz="2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способствует  более успешному формированию у детей основных приемов логического мышления.</a:t>
            </a:r>
            <a:endParaRPr lang="ru-RU" sz="2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86644" y="4572008"/>
            <a:ext cx="1357322" cy="185736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2000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997243_html_m786ac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pic>
        <p:nvPicPr>
          <p:cNvPr id="11" name="Рисунок 10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8929718" cy="285751"/>
          </a:xfrm>
          <a:prstGeom prst="rect">
            <a:avLst/>
          </a:prstGeom>
        </p:spPr>
      </p:pic>
      <p:pic>
        <p:nvPicPr>
          <p:cNvPr id="12" name="Рисунок 11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13" name="Рисунок 1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4"/>
            <a:ext cx="6929454" cy="285751"/>
          </a:xfrm>
          <a:prstGeom prst="rect">
            <a:avLst/>
          </a:prstGeom>
        </p:spPr>
      </p:pic>
      <p:pic>
        <p:nvPicPr>
          <p:cNvPr id="14" name="Рисунок 1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72124" y="3286125"/>
            <a:ext cx="6857999" cy="285751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1571604" y="1643050"/>
            <a:ext cx="6000792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Работаю по проблеме</a:t>
            </a:r>
          </a:p>
          <a:p>
            <a:pPr algn="ctr"/>
            <a:endParaRPr lang="ru-RU" sz="32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«Блоки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Палочки </a:t>
            </a:r>
            <a:r>
              <a:rPr lang="ru-RU" sz="28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как дидактические средства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Развития логического мышления дошкольников»</a:t>
            </a:r>
          </a:p>
          <a:p>
            <a:pPr algn="ctr"/>
            <a:endParaRPr lang="ru-RU" sz="2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Рисунок 15" descr="vlinder1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9309654">
            <a:off x="519721" y="4734574"/>
            <a:ext cx="1428750" cy="1428750"/>
          </a:xfrm>
          <a:prstGeom prst="rect">
            <a:avLst/>
          </a:prstGeom>
        </p:spPr>
      </p:pic>
      <p:pic>
        <p:nvPicPr>
          <p:cNvPr id="9" name="Рисунок 8" descr="vlinder10.gif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20086052">
            <a:off x="7665891" y="1307916"/>
            <a:ext cx="1428750" cy="1428750"/>
          </a:xfrm>
          <a:prstGeom prst="rect">
            <a:avLst/>
          </a:prstGeom>
        </p:spPr>
      </p:pic>
    </p:spTree>
  </p:cSld>
  <p:clrMapOvr>
    <a:masterClrMapping/>
  </p:clrMapOvr>
  <p:transition spd="slow" advClick="0" advTm="6000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4" descr="albom_07_full.jp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29520" y="2643182"/>
            <a:ext cx="1428760" cy="1643074"/>
          </a:xfrm>
          <a:prstGeom prst="rect">
            <a:avLst/>
          </a:prstGeom>
          <a:noFill/>
        </p:spPr>
      </p:pic>
      <p:pic>
        <p:nvPicPr>
          <p:cNvPr id="4" name="Рисунок 3" descr="0020-020-Spasibo-za-vnimani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Рисунок 5" descr="liniia-10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0"/>
            <a:ext cx="4572000" cy="148167"/>
          </a:xfrm>
          <a:prstGeom prst="rect">
            <a:avLst/>
          </a:prstGeom>
        </p:spPr>
      </p:pic>
      <p:pic>
        <p:nvPicPr>
          <p:cNvPr id="7" name="Рисунок 6" descr="liniia-10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4572000" cy="148167"/>
          </a:xfrm>
          <a:prstGeom prst="rect">
            <a:avLst/>
          </a:prstGeom>
        </p:spPr>
      </p:pic>
      <p:pic>
        <p:nvPicPr>
          <p:cNvPr id="8" name="Рисунок 7" descr="liniia-10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2211916" y="2211917"/>
            <a:ext cx="4572000" cy="148167"/>
          </a:xfrm>
          <a:prstGeom prst="rect">
            <a:avLst/>
          </a:prstGeom>
        </p:spPr>
      </p:pic>
      <p:pic>
        <p:nvPicPr>
          <p:cNvPr id="9" name="Рисунок 8" descr="liniia-10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6709833"/>
            <a:ext cx="4572000" cy="148167"/>
          </a:xfrm>
          <a:prstGeom prst="rect">
            <a:avLst/>
          </a:prstGeom>
        </p:spPr>
      </p:pic>
      <p:pic>
        <p:nvPicPr>
          <p:cNvPr id="10" name="Рисунок 9" descr="liniia-10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6709833"/>
            <a:ext cx="4572000" cy="148167"/>
          </a:xfrm>
          <a:prstGeom prst="rect">
            <a:avLst/>
          </a:prstGeom>
        </p:spPr>
      </p:pic>
      <p:pic>
        <p:nvPicPr>
          <p:cNvPr id="11" name="Рисунок 10" descr="liniia-10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-2211915" y="4497917"/>
            <a:ext cx="4572000" cy="148167"/>
          </a:xfrm>
          <a:prstGeom prst="rect">
            <a:avLst/>
          </a:prstGeom>
        </p:spPr>
      </p:pic>
      <p:pic>
        <p:nvPicPr>
          <p:cNvPr id="12" name="Рисунок 11" descr="liniia-10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783917" y="4497916"/>
            <a:ext cx="4572000" cy="148167"/>
          </a:xfrm>
          <a:prstGeom prst="rect">
            <a:avLst/>
          </a:prstGeom>
        </p:spPr>
      </p:pic>
      <p:pic>
        <p:nvPicPr>
          <p:cNvPr id="13" name="Рисунок 12" descr="liniia-1042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6200000">
            <a:off x="6783917" y="2354769"/>
            <a:ext cx="4572000" cy="148167"/>
          </a:xfrm>
          <a:prstGeom prst="rect">
            <a:avLst/>
          </a:prstGeom>
        </p:spPr>
      </p:pic>
    </p:spTree>
  </p:cSld>
  <p:clrMapOvr>
    <a:masterClrMapping/>
  </p:clrMapOvr>
  <p:transition spd="slow" advTm="6000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1997243_html_m786ac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/>
          </a:prstGeom>
        </p:spPr>
      </p:pic>
      <p:pic>
        <p:nvPicPr>
          <p:cNvPr id="5" name="Рисунок 4" descr="IMG_1756-800x80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34" y="1785926"/>
            <a:ext cx="3881438" cy="4143384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Right"/>
            <a:lightRig rig="threePt" dir="t"/>
          </a:scene3d>
        </p:spPr>
      </p:pic>
      <p:pic>
        <p:nvPicPr>
          <p:cNvPr id="6" name="Рисунок 5" descr="phpThumb_generated_thumbnailjpeg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786314" y="1785926"/>
            <a:ext cx="3679489" cy="4214842"/>
          </a:xfrm>
          <a:prstGeom prst="roundRect">
            <a:avLst/>
          </a:prstGeom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pic>
        <p:nvPicPr>
          <p:cNvPr id="7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00496" y="4857760"/>
            <a:ext cx="1428760" cy="1643074"/>
          </a:xfrm>
          <a:prstGeom prst="rect">
            <a:avLst/>
          </a:prstGeom>
          <a:noFill/>
        </p:spPr>
      </p:pic>
      <p:pic>
        <p:nvPicPr>
          <p:cNvPr id="11" name="Рисунок 10" descr="liniia-8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0" y="6572249"/>
            <a:ext cx="8929718" cy="285751"/>
          </a:xfrm>
          <a:prstGeom prst="rect">
            <a:avLst/>
          </a:prstGeom>
        </p:spPr>
      </p:pic>
      <p:pic>
        <p:nvPicPr>
          <p:cNvPr id="12" name="Рисунок 11" descr="liniia-8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13" name="Рисунок 12" descr="liniia-8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 flipV="1">
            <a:off x="-3321851" y="3321854"/>
            <a:ext cx="6929454" cy="285751"/>
          </a:xfrm>
          <a:prstGeom prst="rect">
            <a:avLst/>
          </a:prstGeom>
        </p:spPr>
      </p:pic>
      <p:pic>
        <p:nvPicPr>
          <p:cNvPr id="14" name="Рисунок 13" descr="liniia-87.gif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16200000" flipV="1">
            <a:off x="5572124" y="3286125"/>
            <a:ext cx="6857999" cy="285751"/>
          </a:xfrm>
          <a:prstGeom prst="rect">
            <a:avLst/>
          </a:prstGeom>
        </p:spPr>
      </p:pic>
    </p:spTree>
  </p:cSld>
  <p:clrMapOvr>
    <a:masterClrMapping/>
  </p:clrMapOvr>
  <p:transition spd="slow" advClick="0" advTm="4000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063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4071966" cy="1143000"/>
          </a:xfrm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49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Джордж </a:t>
            </a:r>
            <a:r>
              <a:rPr lang="ru-RU" sz="49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00628" y="1714488"/>
            <a:ext cx="3714776" cy="4643469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rgbClr val="FF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Изобретатель логических блоков – венгерский математик и педагог, развивший теорию «новой математики» и считавший, что учиться лучше не за партой, а играя. Причем «несерьезная» форма не исключает серьезного содержания. Играя, дети способны постигать очень сложные математические и логические концепции – вплоть до работы с абстрактными системами и символами.</a:t>
            </a:r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42844" y="1571612"/>
            <a:ext cx="4210112" cy="4857784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25000" lnSpcReduction="2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>
              <a:buNone/>
            </a:pPr>
            <a:r>
              <a:rPr lang="ru-RU" sz="49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               </a:t>
            </a:r>
            <a:r>
              <a:rPr lang="ru-RU" sz="6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Бельгийский учитель начальной школы </a:t>
            </a:r>
            <a:r>
              <a:rPr lang="ru-RU" sz="6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Джордж </a:t>
            </a:r>
            <a:br>
              <a:rPr lang="ru-RU" sz="6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</a:br>
            <a:r>
              <a:rPr lang="ru-RU" sz="6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sz="6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(1891-1976) разработал универсальный дидактический материал для развития у детей математических способностей.</a:t>
            </a:r>
            <a:r>
              <a:rPr lang="ru-RU" sz="64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Палочки </a:t>
            </a:r>
            <a:r>
              <a:rPr lang="ru-RU" sz="6400" b="1" i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64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6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 – это набор счетных палочек, которые еще называют «числа в цвете», "цветными палочками", "цветными числами", "цветными линеечками". В наборе содержатся четырехгранные палочки 10 разных цветов и длиной от 1 до 10 см. </a:t>
            </a:r>
          </a:p>
          <a:p>
            <a:pPr>
              <a:buNone/>
            </a:pPr>
            <a:r>
              <a:rPr lang="ru-RU" sz="6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Разработал </a:t>
            </a:r>
            <a:r>
              <a:rPr lang="ru-RU" sz="6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Кюизенер</a:t>
            </a:r>
            <a:r>
              <a:rPr lang="ru-RU" sz="6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палочки так, что палочки одной длины выполнены в одном цвете и обозначают определенное число. Чем больше длина палочки, тем большее числовое значение она выражает.</a:t>
            </a:r>
          </a:p>
          <a:p>
            <a:pPr>
              <a:buNone/>
            </a:pPr>
            <a:endParaRPr lang="ru-RU" sz="29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2050" name="Picture 2" descr="M:\фотки по математике\701d3990bf6f.gif"/>
          <p:cNvPicPr>
            <a:picLocks noGrp="1" noChangeAspect="1" noChangeArrowheads="1" noCro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43306" y="4786322"/>
            <a:ext cx="2143140" cy="192882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5643570" y="500042"/>
            <a:ext cx="21431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/>
              <a:t/>
            </a:r>
            <a:br>
              <a:rPr lang="ru-RU" sz="900" dirty="0" smtClean="0"/>
            </a:br>
            <a:endParaRPr lang="ru-RU" sz="900" dirty="0"/>
          </a:p>
        </p:txBody>
      </p:sp>
      <p:sp>
        <p:nvSpPr>
          <p:cNvPr id="11" name="Овал 10"/>
          <p:cNvSpPr/>
          <p:nvPr/>
        </p:nvSpPr>
        <p:spPr>
          <a:xfrm>
            <a:off x="4572000" y="285728"/>
            <a:ext cx="4286280" cy="1143008"/>
          </a:xfrm>
          <a:prstGeom prst="ellipse">
            <a:avLst/>
          </a:prstGeom>
          <a:solidFill>
            <a:srgbClr val="FF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Золтан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4400" b="1" i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Дьенеш</a:t>
            </a:r>
            <a:r>
              <a:rPr lang="ru-RU" sz="44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44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V="1">
            <a:off x="-3321851" y="3250397"/>
            <a:ext cx="6929454" cy="285751"/>
          </a:xfrm>
          <a:prstGeom prst="rect">
            <a:avLst/>
          </a:prstGeom>
        </p:spPr>
      </p:pic>
      <p:pic>
        <p:nvPicPr>
          <p:cNvPr id="14" name="Рисунок 13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0" y="0"/>
            <a:ext cx="8929718" cy="285751"/>
          </a:xfrm>
          <a:prstGeom prst="rect">
            <a:avLst/>
          </a:prstGeom>
        </p:spPr>
      </p:pic>
      <p:pic>
        <p:nvPicPr>
          <p:cNvPr id="15" name="Рисунок 14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V="1">
            <a:off x="5536398" y="3250398"/>
            <a:ext cx="6929454" cy="285751"/>
          </a:xfrm>
          <a:prstGeom prst="rect">
            <a:avLst/>
          </a:prstGeom>
        </p:spPr>
      </p:pic>
      <p:pic>
        <p:nvPicPr>
          <p:cNvPr id="16" name="Рисунок 15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0" y="6572249"/>
            <a:ext cx="8929718" cy="285751"/>
          </a:xfrm>
          <a:prstGeom prst="rect">
            <a:avLst/>
          </a:prstGeom>
        </p:spPr>
      </p:pic>
    </p:spTree>
  </p:cSld>
  <p:clrMapOvr>
    <a:masterClrMapping/>
  </p:clrMapOvr>
  <p:transition spd="slow" advClick="0" advTm="5000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4" descr="albom_07_ful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4063" y="0"/>
            <a:ext cx="9095873" cy="6858000"/>
          </a:xfr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ellipse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100000" b="100000"/>
            </a:path>
            <a:tileRect t="-100000" r="-100000"/>
          </a:gradFill>
          <a:ln>
            <a:solidFill>
              <a:schemeClr val="accent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36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 выбранной темы</a:t>
            </a:r>
            <a:endParaRPr lang="ru-RU" sz="36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1214414" y="1571612"/>
            <a:ext cx="6429420" cy="4143404"/>
          </a:xfrm>
          <a:prstGeom prst="round2Diag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r="100000" b="100000"/>
            </a:path>
            <a:tileRect l="-100000" t="-100000"/>
          </a:gradFill>
          <a:ln>
            <a:solidFill>
              <a:schemeClr val="accent2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Блоки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и Палочки </a:t>
            </a:r>
            <a:r>
              <a:rPr lang="ru-RU" sz="20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Кюизенера</a:t>
            </a:r>
            <a:r>
              <a:rPr lang="ru-RU" sz="2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как дидактические средства в полной мере соответствует специфике и особенностям элементарных математических представлений, формируемых у дошкольников, а также их возрастным возможностям, уровню развития логического мышления, в основном наглядно-действенного и наглядно-образного.</a:t>
            </a:r>
          </a:p>
          <a:p>
            <a:pPr>
              <a:buFont typeface="Wingdings" pitchFamily="2" charset="2"/>
              <a:buChar char="ü"/>
            </a:pPr>
            <a:endParaRPr lang="ru-RU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M:\фотки по математике\701d3990bf6f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500570"/>
            <a:ext cx="1714512" cy="2000240"/>
          </a:xfrm>
          <a:prstGeom prst="rect">
            <a:avLst/>
          </a:prstGeom>
          <a:noFill/>
        </p:spPr>
      </p:pic>
      <p:pic>
        <p:nvPicPr>
          <p:cNvPr id="10" name="Рисунок 9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11" name="Рисунок 10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 flipV="1">
            <a:off x="-3321851" y="3321854"/>
            <a:ext cx="6929454" cy="285751"/>
          </a:xfrm>
          <a:prstGeom prst="rect">
            <a:avLst/>
          </a:prstGeom>
        </p:spPr>
      </p:pic>
      <p:pic>
        <p:nvPicPr>
          <p:cNvPr id="12" name="Рисунок 11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13" name="Рисунок 12" descr="liniia-87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1142976" y="2143116"/>
            <a:ext cx="7286676" cy="3143272"/>
          </a:xfrm>
          <a:prstGeom prst="round2Diag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Создание условий для развития элементарных приемов логического мышления как способов познавательной деятельности у дошкольников  через использование блоков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Дьенеша</a:t>
            </a:r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палочек </a:t>
            </a:r>
            <a:r>
              <a:rPr lang="ru-RU" sz="20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Кюизенера</a:t>
            </a:r>
            <a:endParaRPr lang="ru-RU" sz="20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2000232" y="500042"/>
            <a:ext cx="5786478" cy="1071570"/>
          </a:xfrm>
          <a:prstGeom prst="ellipse">
            <a:avLst/>
          </a:prstGeom>
          <a:solidFill>
            <a:srgbClr val="FF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 advTm="10000"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5" name="Рисунок 4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428596" y="1500174"/>
            <a:ext cx="8215370" cy="4786346"/>
          </a:xfrm>
          <a:prstGeom prst="round2DiagRect">
            <a:avLst/>
          </a:prstGeom>
          <a:solidFill>
            <a:srgbClr val="FFFF99"/>
          </a:solidFill>
          <a:ln>
            <a:solidFill>
              <a:srgbClr val="C0000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-формирование основных приемов логического мышления: сравнение, обобщение, анализ, синтез,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классификаци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, аналогия, систематизация, абстрагирование 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-развитие у детей умения рассуждать, доказывать; развитие познавательных интересов, творческого воображения</a:t>
            </a:r>
          </a:p>
          <a:p>
            <a:pPr>
              <a:buFont typeface="Wingdings" pitchFamily="2" charset="2"/>
              <a:buChar char="Ø"/>
            </a:pP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  -воспитание коммуникативных навыков, стремления к преодолению трудностей, уверенности в себе, желание </a:t>
            </a:r>
            <a:r>
              <a:rPr lang="ru-RU" sz="24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вовремя прийти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на помощь сверстникам.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</p:txBody>
      </p:sp>
      <p:sp>
        <p:nvSpPr>
          <p:cNvPr id="9" name="Овал 8"/>
          <p:cNvSpPr/>
          <p:nvPr/>
        </p:nvSpPr>
        <p:spPr>
          <a:xfrm>
            <a:off x="2143108" y="500042"/>
            <a:ext cx="4857784" cy="857256"/>
          </a:xfrm>
          <a:prstGeom prst="ellipse">
            <a:avLst/>
          </a:prstGeom>
          <a:solidFill>
            <a:srgbClr val="FFFF99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i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 :</a:t>
            </a:r>
            <a:endParaRPr lang="ru-RU" sz="4000" b="1" i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Tm="25000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вал 8"/>
          <p:cNvSpPr/>
          <p:nvPr/>
        </p:nvSpPr>
        <p:spPr>
          <a:xfrm>
            <a:off x="2786050" y="428604"/>
            <a:ext cx="3857652" cy="5000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 descr="albom_07_fu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095873" cy="6858000"/>
          </a:xfrm>
          <a:prstGeom prst="rect">
            <a:avLst/>
          </a:prstGeom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3" name="Рисунок 2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-3321851" y="3321852"/>
            <a:ext cx="6929454" cy="285751"/>
          </a:xfrm>
          <a:prstGeom prst="rect">
            <a:avLst/>
          </a:prstGeom>
        </p:spPr>
      </p:pic>
      <p:pic>
        <p:nvPicPr>
          <p:cNvPr id="4" name="Рисунок 3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 flipV="1">
            <a:off x="5536397" y="3321852"/>
            <a:ext cx="6929454" cy="285751"/>
          </a:xfrm>
          <a:prstGeom prst="rect">
            <a:avLst/>
          </a:prstGeom>
        </p:spPr>
      </p:pic>
      <p:pic>
        <p:nvPicPr>
          <p:cNvPr id="6" name="Рисунок 5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0"/>
            <a:ext cx="9144000" cy="285751"/>
          </a:xfrm>
          <a:prstGeom prst="rect">
            <a:avLst/>
          </a:prstGeom>
        </p:spPr>
      </p:pic>
      <p:pic>
        <p:nvPicPr>
          <p:cNvPr id="7" name="Рисунок 6" descr="liniia-87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0800000" flipV="1">
            <a:off x="0" y="6572249"/>
            <a:ext cx="9144000" cy="28575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42910" y="285728"/>
            <a:ext cx="778674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</p:txBody>
      </p:sp>
      <p:sp>
        <p:nvSpPr>
          <p:cNvPr id="10" name="Овал 9"/>
          <p:cNvSpPr/>
          <p:nvPr/>
        </p:nvSpPr>
        <p:spPr>
          <a:xfrm>
            <a:off x="2214546" y="357166"/>
            <a:ext cx="5000660" cy="500066"/>
          </a:xfrm>
          <a:prstGeom prst="ellipse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Ожидаемые результаты</a:t>
            </a:r>
            <a:r>
              <a:rPr lang="ru-RU" sz="2400" b="1" u="sng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571472" y="928670"/>
            <a:ext cx="8001056" cy="5500726"/>
          </a:xfrm>
          <a:prstGeom prst="round2Diag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Развитие:</a:t>
            </a:r>
          </a:p>
          <a:p>
            <a:pPr lvl="0"/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познавательных способностей, повышение познавательного интереса к математике;</a:t>
            </a:r>
          </a:p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 - способности самостоятельно и творчески мыслить;</a:t>
            </a:r>
          </a:p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способности конструировать по собственному замыслу;</a:t>
            </a:r>
          </a:p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способности использовать простые схематические изображения для решения несложных задач, строить по схеме, решать лабиринтные задачи;</a:t>
            </a:r>
          </a:p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воображения; нестандартного мышления; оригинальности;</a:t>
            </a:r>
          </a:p>
          <a:p>
            <a:pPr lvl="0">
              <a:buFontTx/>
              <a:buChar char="-"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сообразительности; любознательности.</a:t>
            </a:r>
          </a:p>
          <a:p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Повышение педагогической компетенции воспитателей, родителей в математическом развитии дошкольников.</a:t>
            </a:r>
          </a:p>
          <a:p>
            <a:pPr lvl="0"/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Проявление:</a:t>
            </a:r>
          </a:p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устойчивого интереса к различным видам детской деятельности;</a:t>
            </a:r>
          </a:p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интереса к исследовательской деятельности, экспериментированию;</a:t>
            </a:r>
          </a:p>
          <a:p>
            <a:pPr lvl="0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- инициативы и самостоятельности в организации знакомых игр с небольшой группой детей.</a:t>
            </a:r>
          </a:p>
          <a:p>
            <a:endParaRPr lang="ru-RU" dirty="0"/>
          </a:p>
        </p:txBody>
      </p:sp>
    </p:spTree>
  </p:cSld>
  <p:clrMapOvr>
    <a:masterClrMapping/>
  </p:clrMapOvr>
  <p:transition spd="slow" advTm="25000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1109</TotalTime>
  <Words>516</Words>
  <Application>Microsoft Office PowerPoint</Application>
  <PresentationFormat>Экран (4:3)</PresentationFormat>
  <Paragraphs>98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Слайд 1</vt:lpstr>
      <vt:lpstr>Слайд 2</vt:lpstr>
      <vt:lpstr>Слайд 3</vt:lpstr>
      <vt:lpstr>Слайд 4</vt:lpstr>
      <vt:lpstr> Джордж Кюизенер </vt:lpstr>
      <vt:lpstr>Актуальность выбранной темы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XP GAME 2008</cp:lastModifiedBy>
  <cp:revision>119</cp:revision>
  <dcterms:created xsi:type="dcterms:W3CDTF">2014-03-27T11:14:31Z</dcterms:created>
  <dcterms:modified xsi:type="dcterms:W3CDTF">2016-03-23T18:52:03Z</dcterms:modified>
</cp:coreProperties>
</file>