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81" r:id="rId15"/>
    <p:sldId id="277" r:id="rId16"/>
    <p:sldId id="267" r:id="rId17"/>
    <p:sldId id="268" r:id="rId18"/>
    <p:sldId id="269" r:id="rId19"/>
    <p:sldId id="270" r:id="rId20"/>
    <p:sldId id="271" r:id="rId21"/>
    <p:sldId id="273" r:id="rId22"/>
    <p:sldId id="272" r:id="rId23"/>
    <p:sldId id="278" r:id="rId24"/>
    <p:sldId id="274" r:id="rId25"/>
    <p:sldId id="284" r:id="rId26"/>
    <p:sldId id="282" r:id="rId27"/>
    <p:sldId id="283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47" autoAdjust="0"/>
    <p:restoredTop sz="94660"/>
  </p:normalViewPr>
  <p:slideViewPr>
    <p:cSldViewPr>
      <p:cViewPr varScale="1">
        <p:scale>
          <a:sx n="103" d="100"/>
          <a:sy n="103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86342-57EF-4E02-B15C-EF471DBD13E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A4DA0-C965-4E4E-8E3D-3C70DEDD2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A4DA0-C965-4E4E-8E3D-3C70DEDD254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A4DA0-C965-4E4E-8E3D-3C70DEDD254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A4DA0-C965-4E4E-8E3D-3C70DEDD254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8289C4-55D5-4989-BB52-DBE0ED66666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golife.ru/logopedy/rasskazy-po-kartine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553480" cy="3643338"/>
          </a:xfrm>
          <a:ln>
            <a:solidFill>
              <a:srgbClr val="FF0000"/>
            </a:solidFill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ДЕПАРТАМЕНТ ОБРАЗОВАНИЯ ГОРОДА МОСКВЫ</a:t>
            </a:r>
            <a:br>
              <a:rPr lang="ru-RU" sz="13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i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города Москвы</a:t>
            </a:r>
            <a:r>
              <a:rPr lang="ru-RU" sz="13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i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школа № 2044</a:t>
            </a:r>
            <a:r>
              <a:rPr lang="ru-RU" sz="13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i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127495, г. Москва, Дмитровское шоссе д. 165 «Е» корп.8</a:t>
            </a:r>
            <a:r>
              <a:rPr lang="ru-RU" sz="13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1300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sch</a:t>
            </a:r>
            <a:r>
              <a:rPr lang="ru-RU" sz="13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2044</a:t>
            </a:r>
            <a:r>
              <a:rPr lang="en-US" sz="13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3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300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13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300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АКТИВИЗАЦИЯ СВЯЗНОЙ РЕЧИ  ДЕТЕЙ ДОШКОЛЬНОГО ВОЗРАСТА ПОСРЕДСТВОМ РАССМАТРИВАНИЯ ИЛЛЮСТРАЦИЙ</a:t>
            </a:r>
            <a:endParaRPr lang="ru-RU" b="1" cap="none" dirty="0">
              <a:ln w="11430"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500570"/>
            <a:ext cx="5643570" cy="78581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                   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 воспитатель  Савинская С.В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404664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Повествовательный рассказ по сюжетной картине:     ребенок придумывает  начало и конец к изображенному на картине эпизоду. Ему требуется не только осмыслить содержание картины, передать его, но и с помощью воображения создать предшествующие и последующие события.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23010"/>
            <a:ext cx="47074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Описание пейзажной картины и натюрморта. </a:t>
            </a:r>
            <a:br>
              <a:rPr lang="ru-RU" dirty="0" smtClean="0"/>
            </a:br>
            <a:r>
              <a:rPr lang="ru-RU" dirty="0" smtClean="0"/>
              <a:t>Пример описания картины  И.И.Шишкина «Утро в сосновом бору»  ребенком 6 лет: «На картине лес. Три медведя  лазают по обломанному дереву. Мама медведица смотрит за своими медвежатами. Через дерево видно солнышко. »</a:t>
            </a:r>
            <a:endParaRPr lang="ru-RU" dirty="0"/>
          </a:p>
        </p:txBody>
      </p:sp>
      <p:pic>
        <p:nvPicPr>
          <p:cNvPr id="7" name="Рисунок 6" descr="http://img1.labirint.ru/books/429751/scrn_big_1.jpg"/>
          <p:cNvPicPr/>
          <p:nvPr/>
        </p:nvPicPr>
        <p:blipFill>
          <a:blip r:embed="rId2"/>
          <a:srcRect r="2853" b="6960"/>
          <a:stretch>
            <a:fillRect/>
          </a:stretch>
        </p:blipFill>
        <p:spPr bwMode="auto">
          <a:xfrm>
            <a:off x="642910" y="500042"/>
            <a:ext cx="3524250" cy="229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crosti.ru/patterns/00/10/13/1e4621a32e/pictur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3635375" cy="239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571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Структура занятий</a:t>
            </a:r>
            <a:br>
              <a:rPr lang="ru-RU" sz="2800" dirty="0" smtClean="0">
                <a:effectLst/>
              </a:rPr>
            </a:br>
            <a:endParaRPr lang="ru-RU" sz="28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latin typeface="Candara" pitchFamily="34" charset="0"/>
              </a:rPr>
              <a:t>Часть – вводная (1-5 минут). Включает в себя небольшую вводную беседу или загадки, цель которых выяснить представления и знания, настроить детей к восприятию.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Candara" pitchFamily="34" charset="0"/>
              </a:rPr>
              <a:t>Часть – основная (10-20 минут), где используются разные методы и приёмы.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Candara" pitchFamily="34" charset="0"/>
              </a:rPr>
              <a:t>Часть – итог занятия, где проводиться анализ рассказов, и даётся их оценка. </a:t>
            </a:r>
          </a:p>
          <a:p>
            <a:pPr marL="457200" lvl="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88640"/>
            <a:ext cx="6428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+mn-lt"/>
              </a:rPr>
              <a:t>Обучение детей рассматриванию картин</a:t>
            </a:r>
            <a:endParaRPr lang="ru-RU" sz="2400" b="1" dirty="0"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65494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44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67600" cy="7150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>Методические приемы </a:t>
            </a:r>
            <a:endParaRPr lang="ru-RU" sz="2400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00011"/>
          <a:ext cx="8640960" cy="5449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736304"/>
                <a:gridCol w="2880320"/>
              </a:tblGrid>
              <a:tr h="629627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Методический прием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Функциональная роль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</a:tr>
              <a:tr h="1076074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1.0бразец рассказа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это основной прием обучения, и представляет собой краткое живое •описание предмета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Подсказывает ребенку примерное содержание, последовательность и структуру монолога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младшей и средней группе используется в. начади занятия.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старшей и подготовительной к школе группах используется в конце занятия или в случае однообразных рассказов детей.</a:t>
                      </a:r>
                      <a:endParaRPr lang="ru-RU" sz="1200" dirty="0"/>
                    </a:p>
                  </a:txBody>
                  <a:tcPr/>
                </a:tc>
              </a:tr>
              <a:tr h="796739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Частичный образец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-разновидность образца рассказа и представляет собой начало или конец предполагаемого рассказа.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Облегчает задачу самостоятельного создания детьми текста.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старшей и подготовительной к школе группах.</a:t>
                      </a:r>
                      <a:endParaRPr lang="ru-RU" sz="1200" dirty="0"/>
                    </a:p>
                  </a:txBody>
                  <a:tcPr/>
                </a:tc>
              </a:tr>
              <a:tr h="796739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Совместное рассказывание-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совместное построение коротких высказываний, когда взрослый начинает фразу, а ребенок заканчивает.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Планирует высказывание, задает схему, подсказывает последовательность способа связи.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младшей группе в индивидуальной работе. В средней со всеми детьми.</a:t>
                      </a:r>
                      <a:endParaRPr lang="ru-RU" sz="1200" dirty="0"/>
                    </a:p>
                  </a:txBody>
                  <a:tcPr/>
                </a:tc>
              </a:tr>
              <a:tr h="796739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4.Анализ образца рассказа-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разбор содержания и структуры образца рассказа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Привлекает внимание  к последовательности и структуре рассказа.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средней группе, старшей и подготовительной к школе группах.</a:t>
                      </a:r>
                      <a:endParaRPr lang="ru-RU" sz="1200" dirty="0"/>
                    </a:p>
                  </a:txBody>
                  <a:tcPr/>
                </a:tc>
              </a:tr>
              <a:tr h="1039398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План рассказа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это 2-3 вопроса, определяющие его содержание и последовательность.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описании помогает последовательному вычленению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характеристике их деталей, признаков и качеств.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повествовании - отбору фактов, описанию героев, развитию сюжета.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средней группе.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старшей и подготовительной к школе группах становится ведущим.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188913"/>
          <a:ext cx="7921626" cy="5913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40542"/>
                <a:gridCol w="2976330"/>
                <a:gridCol w="230475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Коллективное обсуждение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плана будущего рассказа: предполагает участие всех детей.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Активизирует словарь, повышает инициативу детей.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Подсказывает возможное разнообразие содержания рассказов.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Старший дошкольный возраст.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Составление рассказа подгруппами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«командами». Например, в рассказывании по серии сюжетных картин, дети внутри группы определяют, кто будет рассказывать по каждой из картинок.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Воспитывают самостоятельность, инициативу, чувство коллективизма, ответственности.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Старший дошкольный возраст.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Моделирование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это использование схем, отражающих структурные элементы повествовательного рассказа; свойства объектов при описании.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Служит ориентиром для последовательного, логичного описания.</a:t>
                      </a:r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Старший дошкольный возраст.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9.Оценка детских монологов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–мотивированное суждение о  речевом высказываний ребёнка, характеризующее качество  рассказа. Подчеркивает достоинства рассказа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Носит обучающий характер.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младших и средних группах носит поощрительный характер. В старшей и подготовительной группах указывает и на недостатки.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7848872" cy="61926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Нередко педагоги не задумываются над тем, побуждают поставленные вопросы ребенка к развернутому (причем не искусственному , а естественному) ответу, к связной речи в форме логических суждений. Так, шаблонные вопросы «Что вы видите на картине?» Или «Что изображено на картине?» Требуют от ребенка короткого однословного ответа или перечисления отдельных элементов. Разум ребенка в процессе такого ответа «спит». Следовательно, нет смысла ждать от него и активных речевых действий. </a:t>
            </a:r>
          </a:p>
          <a:p>
            <a:pPr>
              <a:buNone/>
            </a:pPr>
            <a:r>
              <a:rPr lang="ru-RU" dirty="0" smtClean="0"/>
              <a:t>Уместнее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проблемные вопросы</a:t>
            </a:r>
            <a:r>
              <a:rPr lang="ru-RU" dirty="0" smtClean="0"/>
              <a:t>, требующие от ребенка поиска ответа на самой картине, аналитических действий, которые находят выход в самостоятельно составленном малышом суждении. Проиллюстрирую сказанное описанием типовой ситуации. Педагог демонстрирует детям картину «Зимние развлечения», спрашивает: «Какое время года изображено на картине?». Такой же шаблонный ответ: «Зима», или искусственное, тоже шаблонное: «На картине изображено время года зима» (так научили отвечать расширенно воспитатели). Никакой интеллектуальной и речевой активности, ведь очевидные хорошо известные признаки зимы (снег, санки, лыжи, катки). Ребенок просто это констатирует. А если заменить вопрос, переформулировать его, мы заставим его вглядеться в картину, находя на ней не шаблонную, всем заранее известную, а собственный ответ, выявить наблюдательность, внимательность, умение мыслить. Причем это не обязательно может быть вопрос, например: «Как художник на картине показывает, что день не очень холодный, приятный?», А утверждение-провокация: «Я считаю, что накануне была сильная метель. Вы поняли, как я об этом догадалась? ». Для ответа на этот вопрос, мало сказать о снеге, надо еще и найти следы прошлой непогоды.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8811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/>
              </a:rPr>
              <a:t>Этапы обучения рассказыванию по картине:</a:t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solidFill>
                  <a:srgbClr val="7030A0"/>
                </a:solidFill>
                <a:effectLst/>
              </a:rPr>
              <a:t>младший дошкольный возраст: 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Candara" pitchFamily="34" charset="0"/>
              </a:rPr>
              <a:t>В младшей группе</a:t>
            </a:r>
            <a:r>
              <a:rPr lang="ru-RU" dirty="0" smtClean="0">
                <a:latin typeface="Candara" pitchFamily="34" charset="0"/>
              </a:rPr>
              <a:t> осуществляется подготовительный этап обучения рассказыванию по картине. Дети этого возраста не могут еще дать самостоятельного связного изложения. Речь их носит характер диалога с воспитателем.</a:t>
            </a:r>
          </a:p>
          <a:p>
            <a:r>
              <a:rPr lang="ru-RU" b="1" dirty="0" smtClean="0">
                <a:latin typeface="Candara" pitchFamily="34" charset="0"/>
              </a:rPr>
              <a:t>Основные задачи воспитателя в работе по картине сводятся к следующему:</a:t>
            </a:r>
            <a:r>
              <a:rPr lang="ru-RU" dirty="0" smtClean="0">
                <a:latin typeface="Candara" pitchFamily="34" charset="0"/>
              </a:rPr>
              <a:t> 1) обучение детей рассматриванию картины, формирование умения замечать в ней самое главное;2) постепенный переход от занятий номенклатурного характера, когда дети перечисляют изображенные предметы, объекты, к занятиям, упражняющим в связной речи (ответы на вопросы и составление небольших рассказов).</a:t>
            </a:r>
          </a:p>
          <a:p>
            <a:r>
              <a:rPr lang="ru-RU" dirty="0" smtClean="0">
                <a:latin typeface="Candara" pitchFamily="34" charset="0"/>
              </a:rPr>
              <a:t>   </a:t>
            </a:r>
            <a:r>
              <a:rPr lang="ru-RU" b="1" dirty="0" smtClean="0">
                <a:latin typeface="Candara" pitchFamily="34" charset="0"/>
              </a:rPr>
              <a:t>Занятия по ознакомлению детей с картинами могут проводиться разнообразно.</a:t>
            </a:r>
            <a:r>
              <a:rPr lang="ru-RU" dirty="0" smtClean="0">
                <a:latin typeface="Candara" pitchFamily="34" charset="0"/>
              </a:rPr>
              <a:t> Занятие включает обычно две части: рассматривание картины по вопросам, заключительный рассказ-образец педагога. </a:t>
            </a:r>
            <a:endParaRPr lang="ru-RU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00108"/>
            <a:ext cx="7920880" cy="55252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effectLst/>
                <a:latin typeface="Candara" pitchFamily="34" charset="0"/>
              </a:rPr>
              <a:t>Дети учатся рассказывать по картине предложениями из двух-трех слов.</a:t>
            </a:r>
            <a:r>
              <a:rPr lang="ru-RU" dirty="0" smtClean="0">
                <a:effectLst/>
                <a:latin typeface="Candara" pitchFamily="34" charset="0"/>
              </a:rPr>
              <a:t> Рассматривание картины используется для развития точности и ясности речи.</a:t>
            </a:r>
          </a:p>
          <a:p>
            <a:pPr>
              <a:buNone/>
            </a:pPr>
            <a:r>
              <a:rPr lang="ru-RU" dirty="0" smtClean="0">
                <a:effectLst/>
                <a:latin typeface="Candara" pitchFamily="34" charset="0"/>
              </a:rPr>
              <a:t>Рассматривание картин всегда сопровождается словом воспитателя (вопросами, объяснениями, рассказом). Поэтому к его речи предъявляются особые требования: она должна быть четкой, лаконичной, ясной, выразительной.</a:t>
            </a:r>
          </a:p>
          <a:p>
            <a:pPr>
              <a:buNone/>
            </a:pPr>
            <a:r>
              <a:rPr lang="ru-RU" dirty="0" smtClean="0">
                <a:effectLst/>
                <a:latin typeface="Candara" pitchFamily="34" charset="0"/>
              </a:rPr>
              <a:t>После беседы воспитатель сам рассказывает о нарисованном на картине. Иногда можно использовать и художественное произведение (например, рассказы писателей о домашних животных). Может быть прочитано небольшое стихотворение или </a:t>
            </a:r>
            <a:r>
              <a:rPr lang="ru-RU" dirty="0" err="1" smtClean="0">
                <a:effectLst/>
                <a:latin typeface="Candara" pitchFamily="34" charset="0"/>
              </a:rPr>
              <a:t>потешка</a:t>
            </a:r>
            <a:r>
              <a:rPr lang="ru-RU" dirty="0" smtClean="0">
                <a:effectLst/>
                <a:latin typeface="Candara" pitchFamily="34" charset="0"/>
              </a:rPr>
              <a:t> (например, «Петушок, петушок, золотой гребешок» или «</a:t>
            </a:r>
            <a:r>
              <a:rPr lang="ru-RU" dirty="0" err="1" smtClean="0">
                <a:effectLst/>
                <a:latin typeface="Candara" pitchFamily="34" charset="0"/>
              </a:rPr>
              <a:t>Кисонька-мурысенька</a:t>
            </a:r>
            <a:r>
              <a:rPr lang="ru-RU" dirty="0" smtClean="0">
                <a:effectLst/>
                <a:latin typeface="Candara" pitchFamily="34" charset="0"/>
              </a:rPr>
              <a:t>» и т. д.). Можно загадать загадку о домашнем животном (например: «Мягонькие лапки, а в лапках </a:t>
            </a:r>
            <a:r>
              <a:rPr lang="ru-RU" dirty="0" err="1" smtClean="0">
                <a:effectLst/>
                <a:latin typeface="Candara" pitchFamily="34" charset="0"/>
              </a:rPr>
              <a:t>цап-царапки</a:t>
            </a:r>
            <a:r>
              <a:rPr lang="ru-RU" dirty="0" smtClean="0">
                <a:effectLst/>
                <a:latin typeface="Candara" pitchFamily="34" charset="0"/>
              </a:rPr>
              <a:t>» — после картины «Кошка с котятами»).</a:t>
            </a:r>
          </a:p>
          <a:p>
            <a:pPr>
              <a:buNone/>
            </a:pPr>
            <a:r>
              <a:rPr lang="ru-RU" dirty="0" smtClean="0">
                <a:effectLst/>
                <a:latin typeface="Candara" pitchFamily="34" charset="0"/>
              </a:rPr>
              <a:t>В младшей группе особенно важно использовать разнообразные игровые приемы.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effectLst/>
              </a:rPr>
            </a:br>
            <a:r>
              <a:rPr lang="ru-RU" sz="2400" b="1" dirty="0" smtClean="0">
                <a:solidFill>
                  <a:srgbClr val="7030A0"/>
                </a:solidFill>
                <a:effectLst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effectLst/>
              </a:rPr>
            </a:br>
            <a:r>
              <a:rPr lang="ru-RU" sz="2400" b="1" dirty="0" smtClean="0">
                <a:solidFill>
                  <a:srgbClr val="7030A0"/>
                </a:solidFill>
                <a:effectLst/>
              </a:rPr>
              <a:t>средний дошкольный возраст</a:t>
            </a:r>
            <a:r>
              <a:rPr lang="ru-RU" sz="2400" dirty="0" smtClean="0">
                <a:solidFill>
                  <a:srgbClr val="7030A0"/>
                </a:solidFill>
                <a:effectLst/>
              </a:rPr>
              <a:t>:</a:t>
            </a:r>
            <a:br>
              <a:rPr lang="ru-RU" sz="2400" dirty="0" smtClean="0">
                <a:solidFill>
                  <a:srgbClr val="7030A0"/>
                </a:solidFill>
                <a:effectLst/>
              </a:rPr>
            </a:br>
            <a:endParaRPr lang="ru-RU" sz="24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42984"/>
            <a:ext cx="8136904" cy="5454368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>
                <a:latin typeface="Candara" pitchFamily="34" charset="0"/>
              </a:rPr>
              <a:t>Детей учат рассматривать и описывать предметные и сюжетные картины сначала по вопросам воспитателя, а затем по его образцу. </a:t>
            </a:r>
          </a:p>
          <a:p>
            <a:r>
              <a:rPr lang="ru-RU" sz="3600" dirty="0" smtClean="0">
                <a:latin typeface="Candara" pitchFamily="34" charset="0"/>
              </a:rPr>
              <a:t>Используется прием сравнения двух персонажей. Проводятся беседы по сюжетным картинам, заканчивающиеся обобщением, которое делает воспитатель или дети. </a:t>
            </a:r>
          </a:p>
          <a:p>
            <a:r>
              <a:rPr lang="ru-RU" sz="3600" dirty="0" smtClean="0">
                <a:latin typeface="Candara" pitchFamily="34" charset="0"/>
              </a:rPr>
              <a:t>Можно поиграть в лексико-грамматическая упражнение «Продолжи предложение».</a:t>
            </a:r>
            <a:br>
              <a:rPr lang="ru-RU" sz="3600" dirty="0" smtClean="0">
                <a:latin typeface="Candara" pitchFamily="34" charset="0"/>
              </a:rPr>
            </a:br>
            <a:r>
              <a:rPr lang="ru-RU" sz="3600" dirty="0" smtClean="0">
                <a:latin typeface="Candara" pitchFamily="34" charset="0"/>
              </a:rPr>
              <a:t>- Давайте поиграем. Я буду начинать предложение, а вы его будете продолжать.  Но для этого надо очень внимательно всмотреться в картину.</a:t>
            </a:r>
            <a:br>
              <a:rPr lang="ru-RU" sz="3600" dirty="0" smtClean="0">
                <a:latin typeface="Candara" pitchFamily="34" charset="0"/>
              </a:rPr>
            </a:br>
            <a:r>
              <a:rPr lang="ru-RU" sz="3600" dirty="0" smtClean="0">
                <a:latin typeface="Candara" pitchFamily="34" charset="0"/>
              </a:rPr>
              <a:t>• Я считаю, что на картине изображено начало дня, потому, что …</a:t>
            </a:r>
            <a:br>
              <a:rPr lang="ru-RU" sz="3600" dirty="0" smtClean="0">
                <a:latin typeface="Candara" pitchFamily="34" charset="0"/>
              </a:rPr>
            </a:br>
            <a:endParaRPr lang="ru-RU" sz="3600" dirty="0" smtClean="0">
              <a:latin typeface="Candara" pitchFamily="34" charset="0"/>
            </a:endParaRPr>
          </a:p>
          <a:p>
            <a:r>
              <a:rPr lang="ru-RU" sz="3600" dirty="0" smtClean="0">
                <a:latin typeface="Candara" pitchFamily="34" charset="0"/>
              </a:rPr>
              <a:t>   </a:t>
            </a:r>
            <a:r>
              <a:rPr lang="ru-RU" sz="3600" b="1" u="sng" dirty="0" smtClean="0">
                <a:latin typeface="Candara" pitchFamily="34" charset="0"/>
              </a:rPr>
              <a:t>В средней группе образец дается для копирования.</a:t>
            </a:r>
            <a:r>
              <a:rPr lang="ru-RU" sz="3600" dirty="0" smtClean="0">
                <a:latin typeface="Candara" pitchFamily="34" charset="0"/>
              </a:rPr>
              <a:t> «Расскажите, как я», «Молодец, запомнил, как я рассказывала»,— говорит педагог, т, е. в этом возрасте не требуется отступления от образца. Рассказ-образец должен отвечать определенным требованиям (отражать конкретное содержание, быть интересным, коротким, законченным, излагаться четко, живо, эмоционально, выразительно).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188641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дети научатся составлять небольшие рассказы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описательного характера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(рассказ об основных качествах, свойствах и действиях одного или нескольких предметов или объектов), можно перейти к рассказыванию 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последовательной сюжетной серии картин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 помощью воспитателя дошкольники составляют связный последовательный рассказ описательного характера, объединяющий в единое целое все картинки серии.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6" name="Рисунок 5" descr="http://cs7054.vk.me/c7003/v7003949/b7b4/1t3rxxZFiXw.jpg"/>
          <p:cNvPicPr/>
          <p:nvPr/>
        </p:nvPicPr>
        <p:blipFill>
          <a:blip r:embed="rId2"/>
          <a:srcRect r="50695" b="50442"/>
          <a:stretch>
            <a:fillRect/>
          </a:stretch>
        </p:blipFill>
        <p:spPr bwMode="auto">
          <a:xfrm>
            <a:off x="0" y="2214554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7054.vk.me/c7003/v7003949/b7b4/1t3rxxZFiXw.jpg"/>
          <p:cNvPicPr/>
          <p:nvPr/>
        </p:nvPicPr>
        <p:blipFill>
          <a:blip r:embed="rId2"/>
          <a:srcRect l="50166" r="993" b="49321"/>
          <a:stretch>
            <a:fillRect/>
          </a:stretch>
        </p:blipFill>
        <p:spPr bwMode="auto">
          <a:xfrm>
            <a:off x="2357423" y="3000372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s7054.vk.me/c7003/v7003949/b7b4/1t3rxxZFiXw.jpg"/>
          <p:cNvPicPr/>
          <p:nvPr/>
        </p:nvPicPr>
        <p:blipFill>
          <a:blip r:embed="rId2"/>
          <a:srcRect t="50453" r="49338" b="1131"/>
          <a:stretch>
            <a:fillRect/>
          </a:stretch>
        </p:blipFill>
        <p:spPr bwMode="auto">
          <a:xfrm>
            <a:off x="4572000" y="3786190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s7054.vk.me/c7003/v7003949/b7b4/1t3rxxZFiXw.jpg"/>
          <p:cNvPicPr/>
          <p:nvPr/>
        </p:nvPicPr>
        <p:blipFill>
          <a:blip r:embed="rId2"/>
          <a:srcRect l="50497" t="50226"/>
          <a:stretch>
            <a:fillRect/>
          </a:stretch>
        </p:blipFill>
        <p:spPr bwMode="auto">
          <a:xfrm>
            <a:off x="6786578" y="5000636"/>
            <a:ext cx="23574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17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effectLst/>
                <a:latin typeface="Constantia" pitchFamily="18" charset="0"/>
              </a:rPr>
              <a:t>Каков  человек,  </a:t>
            </a:r>
            <a:br>
              <a:rPr lang="ru-RU" sz="1800" b="1" i="1" dirty="0" smtClean="0">
                <a:solidFill>
                  <a:srgbClr val="C00000"/>
                </a:solidFill>
                <a:effectLst/>
                <a:latin typeface="Constantia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effectLst/>
                <a:latin typeface="Constantia" pitchFamily="18" charset="0"/>
              </a:rPr>
              <a:t>такова  и  его  речь.   </a:t>
            </a:r>
            <a:r>
              <a:rPr lang="ru-RU" sz="1800" b="1" i="1" dirty="0" err="1" smtClean="0">
                <a:solidFill>
                  <a:srgbClr val="C00000"/>
                </a:solidFill>
                <a:effectLst/>
                <a:latin typeface="Constantia" pitchFamily="18" charset="0"/>
              </a:rPr>
              <a:t>сократ</a:t>
            </a:r>
            <a:endParaRPr lang="ru-RU" sz="1800" b="1" i="1" dirty="0">
              <a:solidFill>
                <a:srgbClr val="C00000"/>
              </a:solidFill>
              <a:effectLst/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Candara" pitchFamily="34" charset="0"/>
              </a:rPr>
              <a:t> Родной язык играет уникальную роль в становлении личности человека. Язык и речь традиционно рассматриваются в психологии, философии и педагогике как узел, в котором сходится все линии психического развития: мышление, воображение, память, эмоции. Язык есть удивительнейшее и совершеннейшее творение человека. Родной язык, его беспрепятственное и всестороннее развитие должны быть поставлены в основу воспитания, к его народному духу, к его поэзии ребенок должен приобщаться с первых годов своей жизни.</a:t>
            </a:r>
            <a:endParaRPr lang="ru-RU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effectLst/>
              </a:rPr>
            </a:br>
            <a:r>
              <a:rPr lang="ru-RU" sz="2400" b="1" dirty="0" smtClean="0">
                <a:solidFill>
                  <a:srgbClr val="7030A0"/>
                </a:solidFill>
                <a:effectLst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effectLst/>
              </a:rPr>
            </a:br>
            <a:r>
              <a:rPr lang="ru-RU" sz="2400" b="1" dirty="0" smtClean="0">
                <a:solidFill>
                  <a:srgbClr val="7030A0"/>
                </a:solidFill>
                <a:effectLst/>
              </a:rPr>
              <a:t>старший дошкольный возраст: </a:t>
            </a:r>
            <a:br>
              <a:rPr lang="ru-RU" sz="2400" b="1" dirty="0" smtClean="0">
                <a:solidFill>
                  <a:srgbClr val="7030A0"/>
                </a:solidFill>
                <a:effectLst/>
              </a:rPr>
            </a:br>
            <a:endParaRPr lang="ru-RU" sz="24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715200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Candara" pitchFamily="34" charset="0"/>
              </a:rPr>
              <a:t>В старшем дошкольном возрасте</a:t>
            </a:r>
            <a:r>
              <a:rPr lang="ru-RU" sz="1600" dirty="0" smtClean="0">
                <a:latin typeface="Candara" pitchFamily="34" charset="0"/>
              </a:rPr>
              <a:t> в связи с тем, что возрастает активность детей, совершенствуется их речь, имеются возможности для самостоятельного составления рассказов по разным картинам. </a:t>
            </a:r>
          </a:p>
          <a:p>
            <a:r>
              <a:rPr lang="ru-RU" sz="1600" dirty="0" smtClean="0">
                <a:latin typeface="Candara" pitchFamily="34" charset="0"/>
              </a:rPr>
              <a:t>Содержание, тематика картин, использующих в старшем дошкольном возрасте, требуют предоставить занятиям большего познавательного и эстетического акцента. Во вступительной беседе </a:t>
            </a:r>
            <a:r>
              <a:rPr lang="ru-RU" sz="1600" i="1" u="sng" dirty="0" smtClean="0">
                <a:latin typeface="Candara" pitchFamily="34" charset="0"/>
              </a:rPr>
              <a:t>уместной может быть краткая информация о жизни и творчестве художника — автора картины, ее жанр, обобщающая беседа о времени года, жизни животных, человеческих отношениях </a:t>
            </a:r>
            <a:r>
              <a:rPr lang="ru-RU" sz="1600" dirty="0" smtClean="0">
                <a:latin typeface="Candara" pitchFamily="34" charset="0"/>
              </a:rPr>
              <a:t>и т.д., т.е. то, что настраивает детей на восприятие картины. Обращение к собственному опыту детей, участие в </a:t>
            </a:r>
            <a:r>
              <a:rPr lang="ru-RU" sz="1600" dirty="0" err="1" smtClean="0">
                <a:latin typeface="Candara" pitchFamily="34" charset="0"/>
              </a:rPr>
              <a:t>полилоге</a:t>
            </a:r>
            <a:r>
              <a:rPr lang="ru-RU" sz="1600" dirty="0" smtClean="0">
                <a:latin typeface="Candara" pitchFamily="34" charset="0"/>
              </a:rPr>
              <a:t>, соответствующему теме занятия, лексико-грамматические упражнения также активизируют умственную и речевую деятельность дошкольников, побуждают их к инициативности.</a:t>
            </a:r>
            <a:br>
              <a:rPr lang="ru-RU" sz="1600" dirty="0" smtClean="0">
                <a:latin typeface="Candara" pitchFamily="34" charset="0"/>
              </a:rPr>
            </a:br>
            <a:r>
              <a:rPr lang="ru-RU" sz="1600" dirty="0" smtClean="0">
                <a:latin typeface="Candara" pitchFamily="34" charset="0"/>
              </a:rPr>
              <a:t>Одно из центральных мест в структуре занятия занимает беседа по картине, что происходит после ее молчаливого рассмотрения детьми.</a:t>
            </a:r>
          </a:p>
          <a:p>
            <a:r>
              <a:rPr lang="ru-RU" sz="1600" dirty="0" smtClean="0">
                <a:latin typeface="Candara" pitchFamily="34" charset="0"/>
              </a:rPr>
              <a:t>В старшем дошкольном возрасте беседу по содержанию картины можно начинать с анализа ее первичной или поиска более удачной, точного названия: «Картина называется   «Зимние забавы ». Как вы считаете, почему именно так она называется? Что означает слово «забава»? »- Обращается к детям воспитатель после молчаливого рассмотрения. — «Как, по вашему мнению, можно было бы назвать ее по-другому? Объясните свой вариант ». Это позволяет детям понять, оценить картину в целом, чтобы дальше перейти к более подробному его рассмотрению.</a:t>
            </a:r>
          </a:p>
          <a:p>
            <a:endParaRPr lang="ru-RU" sz="16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7920880" cy="61926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  </a:t>
            </a:r>
            <a:r>
              <a:rPr lang="ru-RU" b="1" u="sng" dirty="0" smtClean="0">
                <a:latin typeface="Candara" pitchFamily="34" charset="0"/>
              </a:rPr>
              <a:t>На занятиях в подготовительной к школе группе</a:t>
            </a:r>
            <a:r>
              <a:rPr lang="ru-RU" dirty="0" smtClean="0">
                <a:latin typeface="Candara" pitchFamily="34" charset="0"/>
              </a:rPr>
              <a:t> образец воспитателя следует предлагать лишь в том случае, если ребята плохо владеют умением связно излагать содержание картины. На таких занятиях лучше дать план, подсказать возможный сюжет и последовательность рассказа .В группах старшего дошкольного возраста используются все виды рассказов по картине: описательный рассказ по предметной и сюжетной картинам, повествовательный рассказ, описательный рассказ по пейзажной картине и натюрморту.</a:t>
            </a:r>
          </a:p>
          <a:p>
            <a:r>
              <a:rPr lang="ru-RU" dirty="0" smtClean="0">
                <a:latin typeface="Candara" pitchFamily="34" charset="0"/>
              </a:rPr>
              <a:t>     </a:t>
            </a:r>
            <a:r>
              <a:rPr lang="ru-RU" b="1" u="sng" dirty="0" smtClean="0">
                <a:latin typeface="Candara" pitchFamily="34" charset="0"/>
              </a:rPr>
              <a:t>В старшей группе</a:t>
            </a:r>
            <a:r>
              <a:rPr lang="ru-RU" dirty="0" smtClean="0">
                <a:latin typeface="Candara" pitchFamily="34" charset="0"/>
              </a:rPr>
              <a:t> дети впервые подводятся к составлению повествовательных рассказов. Так, они придумывают начало или конец к сюжету, изображенному на картинках: «Вот так покатался!», «Где пропадали?», «Подарки маме к 8 Марта», «Шар улетел», «Кошка с котятами» и т. д. Четко сформулированное задание побуждает творчески выполнить его.</a:t>
            </a:r>
          </a:p>
          <a:p>
            <a:r>
              <a:rPr lang="ru-RU" dirty="0" smtClean="0">
                <a:latin typeface="Candara" pitchFamily="34" charset="0"/>
              </a:rPr>
              <a:t>Очень важно учить детей не только видеть то, что изображено на картине, но и вообразить предыдущие и последующие события. </a:t>
            </a:r>
          </a:p>
          <a:p>
            <a:r>
              <a:rPr lang="ru-RU" dirty="0" smtClean="0">
                <a:latin typeface="Candara" pitchFamily="34" charset="0"/>
              </a:rPr>
              <a:t>В старшей и подготовительной группах продолжается работа по развитию умения характеризовать самое существенное в картине. Выделение существенного наиболее ярко выступает в подборе названия картины, поэтому детям даются задания типа «Как назвал эту картину художник?», «Придумаем название», «Как можно назвать эту картину?».</a:t>
            </a:r>
          </a:p>
          <a:p>
            <a:pPr>
              <a:buNone/>
            </a:pPr>
            <a:endParaRPr lang="ru-RU" dirty="0" smtClean="0">
              <a:latin typeface="Candara" pitchFamily="34" charset="0"/>
            </a:endParaRPr>
          </a:p>
          <a:p>
            <a:pPr>
              <a:buNone/>
            </a:pPr>
            <a:endParaRPr lang="ru-RU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Обучение детей рассказыванию по картине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8463"/>
            <a:ext cx="7560493" cy="593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42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000" dirty="0" smtClean="0">
                <a:effectLst/>
              </a:rPr>
              <a:t>Оценка</a:t>
            </a:r>
            <a:endParaRPr lang="ru-RU" sz="20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034116" cy="54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Candara" pitchFamily="34" charset="0"/>
              </a:rPr>
              <a:t>Важное значение приобретают в процессе обучения рассказыванию по картине оценка и анализ рассказов детей.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andara" pitchFamily="34" charset="0"/>
              </a:rPr>
              <a:t>В младшем дошкольном возрасте оценка должна быть только положительной.</a:t>
            </a:r>
            <a:br>
              <a:rPr lang="ru-RU" dirty="0" smtClean="0">
                <a:latin typeface="Candara" pitchFamily="34" charset="0"/>
              </a:rPr>
            </a:br>
            <a:r>
              <a:rPr lang="ru-RU" dirty="0" smtClean="0">
                <a:latin typeface="Candara" pitchFamily="34" charset="0"/>
              </a:rPr>
              <a:t>В среднем возрасте воспитатель анализирует рассказы детей, подчеркивая, прежде всего, на положительных моментах и коротко выражает предложения по улучшению качества рассказа. К анализу можно поощрять детей, предлагая им подобрать более точное слово, составить более удачно высказывание: «Дети, вы обратили внимание, как Саша сказал о … А как иначе можно было сказать? Скажите об этом по-своему 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andara" pitchFamily="34" charset="0"/>
              </a:rPr>
              <a:t>Дети старшего дошкольного возраста активно участвуют в анализе собственных рассказов и рассказов своих товарищей. Этот момент на занятии следует использовать для совершенствования связной речи детей, направляя их на более удачную лексическую замену, подбор и проговаривания дополнительных вариантов относительно характеристики образа, сюжетной линии, построения предложения, структуры повествования. То есть это не просто указание на ошибки, а признание других вариантов высказывания.</a:t>
            </a:r>
            <a:endParaRPr lang="ru-RU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757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Особым видом связного высказывания являются </a:t>
            </a:r>
            <a:r>
              <a:rPr lang="ru-RU" b="1" dirty="0" smtClean="0">
                <a:solidFill>
                  <a:srgbClr val="FF0000"/>
                </a:solidFill>
              </a:rPr>
              <a:t>рассказы-описания по пейзажной картине.</a:t>
            </a:r>
            <a:r>
              <a:rPr lang="ru-RU" b="1" dirty="0" smtClean="0"/>
              <a:t> Этот вид рассказа особенно сложен для детей. Если при пересказе и составлении рассказа по сюжетной картине основными элементами наглядной модели являются персонажи – живые объекты, то на пейзажных картинах они отсутствуют или несут второстепенную смысловую нагрузку.</a:t>
            </a:r>
          </a:p>
          <a:p>
            <a:pPr algn="ctr"/>
            <a:r>
              <a:rPr lang="ru-RU" b="1" dirty="0" smtClean="0"/>
              <a:t>В данном случае в качестве элементов модели рассказа выступают объекты природы. Так как они, как правило, носят статичный характер, особое внимание уделяется описанию качеств данных объектов.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по таким картинам строится в несколько этапов: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выделение значимых объектов картины;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рассматривание их и подробное описание внешнего вида и свойств каждого объекта;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определение взаимосвязи между отдельными объектами картины;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объединение мини-рассказов в единый сюжет.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1571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качестве подготовительного упражнения при формировании навыка составления рассказа по пейзажной картине можно порекомендовать работу  </a:t>
            </a:r>
            <a:r>
              <a:rPr lang="ru-RU" b="1" dirty="0" smtClean="0">
                <a:solidFill>
                  <a:srgbClr val="FF0000"/>
                </a:solidFill>
              </a:rPr>
              <a:t>“Оживи картину”. </a:t>
            </a:r>
            <a:r>
              <a:rPr lang="ru-RU" b="1" dirty="0" smtClean="0"/>
              <a:t>Эта работа является как бы переходным этапом от составления рассказа по сюжетной картине к рассказыванию по пейзажной картине.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7794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8367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Методики</a:t>
            </a:r>
            <a:endParaRPr lang="ru-RU" sz="24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28802"/>
            <a:ext cx="8064896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latin typeface="Candara" pitchFamily="34" charset="0"/>
              </a:rPr>
              <a:t>Методика обучения рассказыванию по содержанию картины постоянно обогащается новыми творческими находками воспитателей, интересными методами и приемами управления речевой деятельностью детей.</a:t>
            </a:r>
          </a:p>
          <a:p>
            <a:pPr>
              <a:buNone/>
            </a:pPr>
            <a:endParaRPr lang="ru-RU" sz="2000" i="1" dirty="0" smtClean="0">
              <a:latin typeface="Candara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</a:rPr>
              <a:t>Важно, чтобы за подбором, сочетанием разнообразных методических способов мы не забывали, что картина — это лишь эффективное средство, а главное на занятии — ребенок, развитие которого  мы  должны направлять и сопровождать.</a:t>
            </a:r>
            <a:endParaRPr lang="ru-RU" sz="20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Заключение</a:t>
            </a:r>
            <a:endParaRPr lang="ru-RU" sz="28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553480" cy="5143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>
                <a:latin typeface="Candara" pitchFamily="34" charset="0"/>
              </a:rPr>
              <a:t>Итак, картина</a:t>
            </a:r>
            <a:r>
              <a:rPr lang="ru-RU" dirty="0" smtClean="0">
                <a:latin typeface="Candara" pitchFamily="34" charset="0"/>
              </a:rPr>
              <a:t> — один из главных атрибутов учебного процесса на этапе дошкольного детства ее положительные преимущества над другими дидактическими средствами достаточно подробно раскрыто в методических пособиях и учебниках по воспитанию (М. М. Конина, Е. П. Короткова, О. И. </a:t>
            </a:r>
            <a:r>
              <a:rPr lang="ru-RU" dirty="0" err="1" smtClean="0">
                <a:latin typeface="Candara" pitchFamily="34" charset="0"/>
              </a:rPr>
              <a:t>Радина</a:t>
            </a:r>
            <a:r>
              <a:rPr lang="ru-RU" dirty="0" smtClean="0">
                <a:latin typeface="Candara" pitchFamily="34" charset="0"/>
              </a:rPr>
              <a:t>, Е. И. Тихеева, С. Ф. Руссова и др.).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 В трудах </a:t>
            </a:r>
            <a:r>
              <a:rPr lang="ru-RU" dirty="0" err="1" smtClean="0">
                <a:latin typeface="Candara" pitchFamily="34" charset="0"/>
              </a:rPr>
              <a:t>Е.И.Флериной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Л.А.Пеньевской</a:t>
            </a:r>
            <a:r>
              <a:rPr lang="ru-RU" dirty="0" smtClean="0">
                <a:latin typeface="Candara" pitchFamily="34" charset="0"/>
              </a:rPr>
              <a:t>, Э.П.Коротковой, О.С.Ушаковой и других раскрыто своеобразие использования приемов обучения разным видам монологической речи.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 Приемы обучения рассказыванию многообразны, методика их использования зависит от этапа обучения, от уровня умений детей, степени их активности и самостоятельности.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400" dirty="0" smtClean="0">
                <a:effectLst/>
              </a:rPr>
              <a:t>Рекомендуемая литература</a:t>
            </a:r>
            <a:endParaRPr lang="ru-RU" sz="24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28736"/>
            <a:ext cx="8033546" cy="464347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err="1" smtClean="0"/>
              <a:t>А.А.Руськова</a:t>
            </a:r>
            <a:r>
              <a:rPr lang="ru-RU" dirty="0" smtClean="0"/>
              <a:t>  Обучение детей </a:t>
            </a:r>
            <a:r>
              <a:rPr lang="ru-RU" dirty="0" err="1" smtClean="0"/>
              <a:t>перессказыванию</a:t>
            </a:r>
            <a:r>
              <a:rPr lang="ru-RU" dirty="0" smtClean="0"/>
              <a:t> </a:t>
            </a:r>
            <a:r>
              <a:rPr lang="ru-RU" dirty="0" smtClean="0">
                <a:latin typeface="Candara" pitchFamily="34" charset="0"/>
              </a:rPr>
              <a:t>- </a:t>
            </a:r>
            <a:r>
              <a:rPr lang="ru-RU" dirty="0" err="1" smtClean="0">
                <a:latin typeface="Candara" pitchFamily="34" charset="0"/>
              </a:rPr>
              <a:t>М.:Сфера</a:t>
            </a:r>
            <a:r>
              <a:rPr lang="ru-RU" dirty="0" smtClean="0">
                <a:latin typeface="Candara" pitchFamily="34" charset="0"/>
              </a:rPr>
              <a:t>, 1998.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Короткова Э.П. Обучение детей дошкольного возраста рассказыванию: Пособие для воспитателя дет. сада. - М.: Просвещение, 1982.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Т.А.Ткаченко Обучение детей творческому рассказыванию по картинке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Тихеева Е.И. Развитие речи детей (Раннего и дошкольного возраста): Пособие для воспитателей детсада. - М.: Просвещение, 1981.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Ушакова О.С. Развитие речи дошкольников</a:t>
            </a:r>
            <a:endParaRPr lang="ru-RU" dirty="0" smtClean="0">
              <a:latin typeface="Candara" pitchFamily="34" charset="0"/>
              <a:hlinkClick r:id="rId2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357695"/>
            <a:ext cx="8458200" cy="1718092"/>
          </a:xfrm>
        </p:spPr>
        <p:txBody>
          <a:bodyPr/>
          <a:lstStyle/>
          <a:p>
            <a:r>
              <a:rPr lang="ru-RU" dirty="0" smtClean="0">
                <a:effectLst/>
              </a:rPr>
              <a:t>Спасибо  за 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     Актуальность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7488832" cy="4032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smtClean="0">
                <a:latin typeface="Candara" pitchFamily="34" charset="0"/>
              </a:rPr>
              <a:t>   В </a:t>
            </a:r>
            <a:r>
              <a:rPr lang="ru-RU" sz="2800" dirty="0" smtClean="0">
                <a:latin typeface="Candara" pitchFamily="34" charset="0"/>
              </a:rPr>
              <a:t>основе рассказывания по картине лежит восприятие детьми окружающей жизни. Картина не только расширяет и углубляет детские представления об общественных и природных явлениях, но и воздействует на эмоции детей, вызывает интерес к рассказыванию, побуждает говорить даже молчаливых и застенчивых.</a:t>
            </a:r>
            <a:endParaRPr lang="ru-RU" sz="28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500042"/>
          </a:xfrm>
        </p:spPr>
        <p:txBody>
          <a:bodyPr>
            <a:normAutofit fontScale="90000"/>
          </a:bodyPr>
          <a:lstStyle/>
          <a:p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28092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u="sng" dirty="0" smtClean="0">
                <a:latin typeface="Candara" pitchFamily="34" charset="0"/>
              </a:rPr>
              <a:t>Картина</a:t>
            </a:r>
            <a:r>
              <a:rPr lang="ru-RU" sz="2000" b="1" dirty="0" smtClean="0">
                <a:latin typeface="Candara" pitchFamily="34" charset="0"/>
              </a:rPr>
              <a:t> </a:t>
            </a:r>
            <a:r>
              <a:rPr lang="ru-RU" sz="2000" dirty="0" smtClean="0">
                <a:latin typeface="Candara" pitchFamily="34" charset="0"/>
              </a:rPr>
              <a:t>— один из главных атрибутов учебного процесса на этапе дошкольного детства. ее положительные преимущества над другими дидактическими средствами достаточно подробно раскрыто в методических пособиях и учебниках по воспитанию (М. М. Конина, Е. П. Короткова, О. И. </a:t>
            </a:r>
            <a:r>
              <a:rPr lang="ru-RU" sz="2000" dirty="0" err="1" smtClean="0">
                <a:latin typeface="Candara" pitchFamily="34" charset="0"/>
              </a:rPr>
              <a:t>Радина</a:t>
            </a:r>
            <a:r>
              <a:rPr lang="ru-RU" sz="2000" dirty="0" smtClean="0">
                <a:latin typeface="Candara" pitchFamily="34" charset="0"/>
              </a:rPr>
              <a:t>, Е. И. Тихеева, С. Ф. Руссова и др.).</a:t>
            </a:r>
          </a:p>
          <a:p>
            <a:pPr>
              <a:buNone/>
            </a:pPr>
            <a:r>
              <a:rPr lang="ru-RU" sz="2000" b="1" u="sng" dirty="0" smtClean="0">
                <a:latin typeface="Candara" pitchFamily="34" charset="0"/>
              </a:rPr>
              <a:t>Картины, рисунки, иллюстрации</a:t>
            </a:r>
            <a:r>
              <a:rPr lang="ru-RU" sz="2000" dirty="0" smtClean="0">
                <a:latin typeface="Candara" pitchFamily="34" charset="0"/>
              </a:rPr>
              <a:t> к литературным и фольклорным произведениям применяют в образовательном процессе как средство умственного (ознакомление с окружающей средой, развитие воображения, восприятия, внимания, мышления, речи, формирование интеллектуальных способностей, сенсорное развитие), эстетического (развитие художественно- эстетического восприятия, формирование эмоциональной чувствительности, обогащение эмоционально-чувственной сферы) и речевого воспитания (развитие художественно-коммуникативных способностей, стимулирования инициативы выражения, овладения различных типов связной речи).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428628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Значение картины как дидактического средства образования дошкольников</a:t>
            </a:r>
            <a:endParaRPr lang="ru-RU" sz="2400" dirty="0">
              <a:effectLst/>
            </a:endParaRPr>
          </a:p>
        </p:txBody>
      </p:sp>
      <p:pic>
        <p:nvPicPr>
          <p:cNvPr id="3" name="Рисунок 2" descr="po-kartin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077910"/>
            <a:ext cx="5643602" cy="5519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686800" cy="50006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effectLst/>
              </a:rPr>
              <a:t>Картины для работы с детьми различают по следующим критериям</a:t>
            </a:r>
            <a:r>
              <a:rPr lang="ru-RU" dirty="0" smtClean="0">
                <a:effectLst/>
              </a:rPr>
              <a:t>: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po-kartine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57682"/>
            <a:ext cx="3786214" cy="5287555"/>
          </a:xfrm>
        </p:spPr>
      </p:pic>
      <p:pic>
        <p:nvPicPr>
          <p:cNvPr id="5" name="Рисунок 4" descr="po-kartine31.jpg"/>
          <p:cNvPicPr>
            <a:picLocks noChangeAspect="1"/>
          </p:cNvPicPr>
          <p:nvPr/>
        </p:nvPicPr>
        <p:blipFill>
          <a:blip r:embed="rId3" cstate="print"/>
          <a:srcRect b="8003"/>
          <a:stretch>
            <a:fillRect/>
          </a:stretch>
        </p:blipFill>
        <p:spPr>
          <a:xfrm>
            <a:off x="4596324" y="1142984"/>
            <a:ext cx="4340088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effectLst/>
              </a:rPr>
              <a:t>ТРЕБОВАНИЯ К ОТБОРУ КАРТИН</a:t>
            </a:r>
            <a:r>
              <a:rPr lang="ru-RU" dirty="0" smtClean="0">
                <a:effectLst/>
              </a:rPr>
              <a:t>: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andara" pitchFamily="34" charset="0"/>
              </a:rPr>
              <a:t>Содержание картины должно быть интересным, понятным, воспитывающим положительное отношение к окружающему;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andara" pitchFamily="34" charset="0"/>
              </a:rPr>
              <a:t>картина должна быть высокохудожественной: изображения персонажей, животных и других объектов должны быть реалистическими;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andara" pitchFamily="34" charset="0"/>
              </a:rPr>
              <a:t>картина должна быть доступна не только по содержанию, но и по изображению. Не должно быть картин с чрезмерным нагромождением деталей, иначе дети отвлекаются от главного.</a:t>
            </a:r>
            <a:endParaRPr lang="ru-RU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7467600" cy="85725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effectLst/>
              </a:rPr>
              <a:t>Общие требования к организации работы с картиной</a:t>
            </a:r>
            <a:r>
              <a:rPr lang="ru-RU" dirty="0" smtClean="0"/>
              <a:t>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00174"/>
            <a:ext cx="7920880" cy="52149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Candara" pitchFamily="34" charset="0"/>
              </a:rPr>
              <a:t>1.Работы по обучению детей рассказыванию по картине рекомендуется проводить, начиная со 2-й младшей группы детского сада. 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2. При подборе сюжета необходимо учитывать количество нарисованных объектов: чем младше дети, тем меньше объектов должно быть изображено на картине. 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3. После первой игры картина оставляется в группе на все время занятий с ней (две-три недели) и постоянно находится в поле зрения детей. 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4. Игры могут проводиться с подгруппой или индивидуально. При этом не обязательно, чтобы все дети прошли через каждую игру с данной картиной.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 5. Каждый этап работы (серия игр) следует рассматривать как промежуточный. Результат этапа: рассказ ребенка с использованием конкретного мыслительного приема. </a:t>
            </a:r>
          </a:p>
          <a:p>
            <a:pPr>
              <a:buNone/>
            </a:pPr>
            <a:r>
              <a:rPr lang="ru-RU" dirty="0" smtClean="0">
                <a:latin typeface="Candara" pitchFamily="34" charset="0"/>
              </a:rPr>
              <a:t>6. Итоговым можно считать развернутый рассказ дошкольника, построенный им самостоятельно с помощью усвоенных приемов.</a:t>
            </a:r>
            <a:br>
              <a:rPr lang="ru-RU" dirty="0" smtClean="0">
                <a:latin typeface="Candara" pitchFamily="34" charset="0"/>
              </a:rPr>
            </a:br>
            <a:endParaRPr lang="ru-RU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6991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</a:rPr>
              <a:t>Виды рассказывания  по картине</a:t>
            </a:r>
            <a:endParaRPr lang="ru-RU" sz="32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980728"/>
            <a:ext cx="54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1. Описание предметных картин – </a:t>
            </a:r>
          </a:p>
          <a:p>
            <a:pPr algn="just"/>
            <a:r>
              <a:rPr lang="ru-RU" sz="2000" b="1" dirty="0" smtClean="0"/>
              <a:t>это связное последовательное описание изображенных на  картине предметов или животных, их качеств, свойств, действий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911295"/>
            <a:ext cx="5865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 Описание сюжетной картины – это описание изображенной на картине ситуации, не выходящей за пределы содержания картины.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563752"/>
            <a:ext cx="8717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 Рассказ по последовательной сюжетной серии картин:  ребенок рассказывает о содержании каждой  сюжетной картинки из серии, связывая их в один рассказ. </a:t>
            </a:r>
            <a:endParaRPr lang="ru-RU" sz="2000" b="1" dirty="0"/>
          </a:p>
        </p:txBody>
      </p:sp>
      <p:pic>
        <p:nvPicPr>
          <p:cNvPr id="13" name="Рисунок 12" descr="http://i.ytimg.com/vi/7tFEcQ-TQI4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071546"/>
            <a:ext cx="18302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metod-kopilka.ru/images/doc/18/12542/hello_html_m24a5534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konspekta.net/lektsiiimg/baza1/1093133233448.files/image026.jpg"/>
          <p:cNvPicPr/>
          <p:nvPr/>
        </p:nvPicPr>
        <p:blipFill>
          <a:blip r:embed="rId4"/>
          <a:srcRect t="48818" r="50070" b="473"/>
          <a:stretch>
            <a:fillRect/>
          </a:stretch>
        </p:blipFill>
        <p:spPr bwMode="auto">
          <a:xfrm>
            <a:off x="7572396" y="5214950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konspekta.net/lektsiiimg/baza1/1093133233448.files/image026.jpg"/>
          <p:cNvPicPr/>
          <p:nvPr/>
        </p:nvPicPr>
        <p:blipFill>
          <a:blip r:embed="rId4"/>
          <a:srcRect l="50347" r="1537" b="50814"/>
          <a:stretch>
            <a:fillRect/>
          </a:stretch>
        </p:blipFill>
        <p:spPr bwMode="auto">
          <a:xfrm>
            <a:off x="6072198" y="5214950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konspekta.net/lektsiiimg/baza1/1093133233448.files/image026.jpg"/>
          <p:cNvPicPr/>
          <p:nvPr/>
        </p:nvPicPr>
        <p:blipFill>
          <a:blip r:embed="rId4"/>
          <a:srcRect r="50079" b="51155"/>
          <a:stretch>
            <a:fillRect/>
          </a:stretch>
        </p:blipFill>
        <p:spPr bwMode="auto">
          <a:xfrm>
            <a:off x="4643438" y="5214950"/>
            <a:ext cx="12144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konspekta.net/lektsiiimg/baza1/1093133233448.files/image026.jpg"/>
          <p:cNvPicPr/>
          <p:nvPr/>
        </p:nvPicPr>
        <p:blipFill>
          <a:blip r:embed="rId4"/>
          <a:srcRect l="50508" t="48950" r="1214" b="1864"/>
          <a:stretch>
            <a:fillRect/>
          </a:stretch>
        </p:blipFill>
        <p:spPr bwMode="auto">
          <a:xfrm>
            <a:off x="3143240" y="5214950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02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5198</TotalTime>
  <Words>1649</Words>
  <Application>Microsoft Office PowerPoint</Application>
  <PresentationFormat>Экран (4:3)</PresentationFormat>
  <Paragraphs>126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 ДЕПАРТАМЕНТ ОБРАЗОВАНИЯ ГОРОДА МОСКВЫ Государственное бюджетное общеобразовательное учреждение города Москвы школа № 2044 127495, г. Москва, Дмитровское шоссе д. 165 «Е» корп.8 sch2044e@yandex.ru    АКТИВИЗАЦИЯ СВЯЗНОЙ РЕЧИ  ДЕТЕЙ ДОШКОЛЬНОГО ВОЗРАСТА ПОСРЕДСТВОМ РАССМАТРИВАНИЯ ИЛЛЮСТРАЦИЙ</vt:lpstr>
      <vt:lpstr>Каков  человек,   такова  и  его  речь.   сократ</vt:lpstr>
      <vt:lpstr>     Актуальность</vt:lpstr>
      <vt:lpstr>Слайд 4</vt:lpstr>
      <vt:lpstr>Значение картины как дидактического средства образования дошкольников</vt:lpstr>
      <vt:lpstr>Картины для работы с детьми различают по следующим критериям:</vt:lpstr>
      <vt:lpstr>ТРЕБОВАНИЯ К ОТБОРУ КАРТИН:</vt:lpstr>
      <vt:lpstr>Общие требования к организации работы с картиной: </vt:lpstr>
      <vt:lpstr>Слайд 9</vt:lpstr>
      <vt:lpstr>Слайд 10</vt:lpstr>
      <vt:lpstr>Структура занятий </vt:lpstr>
      <vt:lpstr>Слайд 12</vt:lpstr>
      <vt:lpstr>Методические приемы </vt:lpstr>
      <vt:lpstr>Слайд 14</vt:lpstr>
      <vt:lpstr>Слайд 15</vt:lpstr>
      <vt:lpstr>Этапы обучения рассказыванию по картине: младший дошкольный возраст:  </vt:lpstr>
      <vt:lpstr>Слайд 17</vt:lpstr>
      <vt:lpstr>  средний дошкольный возраст: </vt:lpstr>
      <vt:lpstr>Слайд 19</vt:lpstr>
      <vt:lpstr>  старший дошкольный возраст:  </vt:lpstr>
      <vt:lpstr>Слайд 21</vt:lpstr>
      <vt:lpstr>Слайд 22</vt:lpstr>
      <vt:lpstr> Оценка</vt:lpstr>
      <vt:lpstr>Слайд 24</vt:lpstr>
      <vt:lpstr> Методики</vt:lpstr>
      <vt:lpstr>Заключение</vt:lpstr>
      <vt:lpstr> Рекомендуемая литература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Sunrise-computer</cp:lastModifiedBy>
  <cp:revision>584</cp:revision>
  <dcterms:created xsi:type="dcterms:W3CDTF">2014-01-31T09:36:32Z</dcterms:created>
  <dcterms:modified xsi:type="dcterms:W3CDTF">2016-03-23T13:29:18Z</dcterms:modified>
</cp:coreProperties>
</file>