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6" r:id="rId6"/>
    <p:sldId id="267" r:id="rId7"/>
    <p:sldId id="268" r:id="rId8"/>
    <p:sldId id="274" r:id="rId9"/>
    <p:sldId id="275" r:id="rId10"/>
    <p:sldId id="276" r:id="rId11"/>
    <p:sldId id="277" r:id="rId12"/>
    <p:sldId id="278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8E1F-FF63-4299-BF70-80E5EC2036FE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7BCAB-6872-4747-B786-EA4EED3BA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58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8E1F-FF63-4299-BF70-80E5EC2036FE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7BCAB-6872-4747-B786-EA4EED3BA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91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8E1F-FF63-4299-BF70-80E5EC2036FE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7BCAB-6872-4747-B786-EA4EED3BA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29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8E1F-FF63-4299-BF70-80E5EC2036FE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7BCAB-6872-4747-B786-EA4EED3BA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64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8E1F-FF63-4299-BF70-80E5EC2036FE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7BCAB-6872-4747-B786-EA4EED3BA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94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8E1F-FF63-4299-BF70-80E5EC2036FE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7BCAB-6872-4747-B786-EA4EED3BA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72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8E1F-FF63-4299-BF70-80E5EC2036FE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7BCAB-6872-4747-B786-EA4EED3BA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1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8E1F-FF63-4299-BF70-80E5EC2036FE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7BCAB-6872-4747-B786-EA4EED3BA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68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8E1F-FF63-4299-BF70-80E5EC2036FE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7BCAB-6872-4747-B786-EA4EED3BA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44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8E1F-FF63-4299-BF70-80E5EC2036FE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7BCAB-6872-4747-B786-EA4EED3BA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08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8E1F-FF63-4299-BF70-80E5EC2036FE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7BCAB-6872-4747-B786-EA4EED3BA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7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28E1F-FF63-4299-BF70-80E5EC2036FE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7BCAB-6872-4747-B786-EA4EED3BA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65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404813"/>
            <a:ext cx="8353425" cy="403225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образовательные  технологии  в  учебно-воспитательном процессе в начальных классах</a:t>
            </a:r>
            <a:endParaRPr lang="ru-RU" altLang="ru-RU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797425"/>
            <a:ext cx="8280400" cy="1727200"/>
          </a:xfrm>
        </p:spPr>
        <p:txBody>
          <a:bodyPr>
            <a:normAutofit/>
          </a:bodyPr>
          <a:lstStyle/>
          <a:p>
            <a:pPr algn="r" eaLnBrk="1" hangingPunct="1"/>
            <a:r>
              <a:rPr lang="ru-RU" altLang="ru-RU" sz="2000" i="1" dirty="0" smtClean="0"/>
              <a:t> </a:t>
            </a:r>
            <a:r>
              <a:rPr lang="ru-RU" altLang="ru-RU" sz="2000" i="1" dirty="0" smtClean="0">
                <a:solidFill>
                  <a:schemeClr val="accent1">
                    <a:lumMod val="75000"/>
                  </a:schemeClr>
                </a:solidFill>
              </a:rPr>
              <a:t>Ребенок воспитывается разными случайностями, его окружающими. Педагогика должна дать направление этим случайностям.</a:t>
            </a:r>
            <a:br>
              <a:rPr lang="ru-RU" altLang="ru-RU" sz="20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В. Ф. Одоевский</a:t>
            </a:r>
          </a:p>
          <a:p>
            <a:pPr algn="r" eaLnBrk="1" hangingPunct="1"/>
            <a:endParaRPr lang="ru-RU" altLang="ru-RU" sz="2000" b="1" i="1" dirty="0" smtClean="0"/>
          </a:p>
          <a:p>
            <a:pPr eaLnBrk="1" hangingPunct="1"/>
            <a:endParaRPr lang="ru-RU" altLang="ru-RU" dirty="0" smtClean="0"/>
          </a:p>
        </p:txBody>
      </p:sp>
      <p:pic>
        <p:nvPicPr>
          <p:cNvPr id="2052" name="Picture 5" descr="i?id=453721281-30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368400" cy="129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 descr="i?id=570050893-32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40" y="2996952"/>
            <a:ext cx="1860798" cy="1860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371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332656"/>
            <a:ext cx="576064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Подвижная игра " Игры маленьких </a:t>
            </a:r>
            <a:r>
              <a:rPr lang="ru-RU" sz="2000" b="1" dirty="0" smtClean="0"/>
              <a:t>человечков“</a:t>
            </a:r>
            <a:endParaRPr lang="en-US" sz="2000" b="1" dirty="0" smtClean="0"/>
          </a:p>
          <a:p>
            <a:pPr algn="ctr"/>
            <a:endParaRPr lang="ru-RU" sz="2000" dirty="0"/>
          </a:p>
          <a:p>
            <a:pPr algn="ctr"/>
            <a:r>
              <a:rPr lang="ru-RU" b="1" dirty="0"/>
              <a:t>Дети выступают в роли маленьких человечков и показывают, в каком веществе какие человечки живут. Воспитатель говорит: камень - дети берутся за руки, сок - дети становятся рядом друг с другом, соприкасаясь локтями, воздух - дети отбегают друг от друга, болтая при этом руками и ногами и т. д. </a:t>
            </a:r>
          </a:p>
        </p:txBody>
      </p:sp>
      <p:pic>
        <p:nvPicPr>
          <p:cNvPr id="3" name="Рисунок 2" descr="http://www.maam.ru/upload/blogs/134fede3d246e96b96c77fd4eb7f9dc1.jp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289" y="2702536"/>
            <a:ext cx="4808190" cy="335411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339752" y="6237312"/>
            <a:ext cx="978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Камень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96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maam.ru/upload/blogs/527b09ec95b544304c124dfb849f672c.jp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1443037"/>
            <a:ext cx="5295900" cy="39719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267744" y="5661248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402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maam.ru/upload/blogs/5e0e1ec32e75d2a38f2a8cd09a39f987.jp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1443037"/>
            <a:ext cx="5295900" cy="39719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123728" y="5661248"/>
            <a:ext cx="890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Воздух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378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altLang="ru-RU" sz="2800" smtClean="0"/>
              <a:t>		Зачастую, педагог уже проводит тризовские занятия, даже не подозревая об этом. Ведь, именно, раскрепощенность мышления и способность идти до конца в решении поставленной задачи – суть творческой педагогики.</a:t>
            </a:r>
          </a:p>
          <a:p>
            <a:pPr>
              <a:buFontTx/>
              <a:buNone/>
            </a:pPr>
            <a:endParaRPr lang="ru-RU" altLang="ru-RU" smtClean="0"/>
          </a:p>
        </p:txBody>
      </p:sp>
      <p:pic>
        <p:nvPicPr>
          <p:cNvPr id="40963" name="Picture 4" descr="i?id=178813503-55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213100"/>
            <a:ext cx="2665412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045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Содержимое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altLang="ru-RU" sz="2800" dirty="0" smtClean="0"/>
              <a:t>		</a:t>
            </a:r>
            <a:r>
              <a:rPr lang="ru-RU" altLang="ru-RU" sz="2400" dirty="0" smtClean="0"/>
              <a:t>Технологический подход, то есть новые педагогические технологии гарантируют достижения школьника и в дальнейшем гарантируют  успешное обучение в школе.</a:t>
            </a:r>
          </a:p>
          <a:p>
            <a:pPr algn="just">
              <a:buFontTx/>
              <a:buNone/>
            </a:pPr>
            <a:r>
              <a:rPr lang="ru-RU" altLang="ru-RU" sz="2400" dirty="0" smtClean="0"/>
              <a:t>		Каждый педагог – творец технологии, даже если имеет дело с заимствованиями. Создание технологии невозможно без творчества. Для педагога, научившегося работать на технологическом уровне, всегда будет главным ориентиром познавательный процесс в его развивающемся состоянии.</a:t>
            </a:r>
          </a:p>
          <a:p>
            <a:pPr>
              <a:buFontTx/>
              <a:buNone/>
            </a:pPr>
            <a:r>
              <a:rPr lang="ru-RU" altLang="ru-RU" sz="2400" b="1" i="1" dirty="0" smtClean="0">
                <a:solidFill>
                  <a:srgbClr val="C00000"/>
                </a:solidFill>
              </a:rPr>
              <a:t>		</a:t>
            </a:r>
            <a:r>
              <a:rPr lang="ru-RU" altLang="ru-RU" sz="2400" dirty="0" smtClean="0"/>
              <a:t>Все в наших руках, поэтому их нельзя опускать.</a:t>
            </a:r>
          </a:p>
        </p:txBody>
      </p:sp>
      <p:pic>
        <p:nvPicPr>
          <p:cNvPr id="41987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652963"/>
            <a:ext cx="1368425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723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Содержимое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altLang="ru-RU" b="1" i="1" smtClean="0"/>
              <a:t>		</a:t>
            </a:r>
            <a:r>
              <a:rPr lang="ru-RU" altLang="ru-RU" sz="2800" b="1" i="1" smtClean="0">
                <a:solidFill>
                  <a:srgbClr val="C00000"/>
                </a:solidFill>
              </a:rPr>
              <a:t>Человек не может по настоящему усовершенствоваться, если не помогает усовершенствоваться другим.</a:t>
            </a:r>
          </a:p>
          <a:p>
            <a:pPr algn="r">
              <a:buFontTx/>
              <a:buNone/>
            </a:pPr>
            <a:r>
              <a:rPr lang="ru-RU" altLang="ru-RU" sz="2800" i="1" smtClean="0"/>
              <a:t>Чарльз Диккенс</a:t>
            </a:r>
          </a:p>
          <a:p>
            <a:pPr algn="r">
              <a:buFontTx/>
              <a:buNone/>
            </a:pPr>
            <a:endParaRPr lang="ru-RU" altLang="ru-RU" sz="2800" i="1" smtClean="0"/>
          </a:p>
          <a:p>
            <a:pPr algn="ctr">
              <a:buFontTx/>
              <a:buNone/>
            </a:pPr>
            <a:r>
              <a:rPr lang="ru-RU" altLang="ru-RU" sz="2800" smtClean="0"/>
              <a:t>		</a:t>
            </a:r>
            <a:r>
              <a:rPr lang="ru-RU" altLang="ru-RU" sz="2800" smtClean="0">
                <a:latin typeface="Monotype Corsiva" pitchFamily="66" charset="0"/>
              </a:rPr>
              <a:t>Творите сами. Как нет детей без воображения, так нет и педагога без творческих порывов.</a:t>
            </a:r>
            <a:br>
              <a:rPr lang="ru-RU" altLang="ru-RU" sz="2800" smtClean="0">
                <a:latin typeface="Monotype Corsiva" pitchFamily="66" charset="0"/>
              </a:rPr>
            </a:br>
            <a:r>
              <a:rPr lang="ru-RU" altLang="ru-RU" sz="2800" smtClean="0">
                <a:latin typeface="Monotype Corsiva" pitchFamily="66" charset="0"/>
              </a:rPr>
              <a:t>Творческих Вам успехов!</a:t>
            </a:r>
          </a:p>
          <a:p>
            <a:pPr>
              <a:buFontTx/>
              <a:buNone/>
            </a:pPr>
            <a:endParaRPr lang="ru-RU" altLang="ru-RU" smtClean="0">
              <a:solidFill>
                <a:srgbClr val="C00000"/>
              </a:solidFill>
            </a:endParaRPr>
          </a:p>
          <a:p>
            <a:endParaRPr lang="ru-RU" altLang="ru-RU" smtClean="0"/>
          </a:p>
        </p:txBody>
      </p:sp>
      <p:pic>
        <p:nvPicPr>
          <p:cNvPr id="430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429125"/>
            <a:ext cx="2520950" cy="196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091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idx="1"/>
          </p:nvPr>
        </p:nvSpPr>
        <p:spPr>
          <a:xfrm>
            <a:off x="539750" y="333375"/>
            <a:ext cx="8229600" cy="572135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altLang="ru-RU" dirty="0" smtClean="0"/>
              <a:t>		</a:t>
            </a:r>
          </a:p>
          <a:p>
            <a:pPr algn="just">
              <a:buFontTx/>
              <a:buNone/>
            </a:pPr>
            <a:endParaRPr lang="ru-RU" altLang="ru-RU" sz="2800" dirty="0"/>
          </a:p>
          <a:p>
            <a:pPr algn="just">
              <a:buFontTx/>
              <a:buNone/>
            </a:pPr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В настоящее время педагогические коллективы интенсивно внедряют в работу инновационные технологии. Поэтому основная задача  учебно-воспитательного процесса </a:t>
            </a:r>
            <a:r>
              <a:rPr lang="ru-RU" alt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– выбрать методы и формы организации работы с детьми</a:t>
            </a:r>
            <a:r>
              <a:rPr lang="ru-RU" altLang="ru-RU" sz="2800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alt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5" name="Рисунок 1" descr="0b54c9c1204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292600"/>
            <a:ext cx="1357312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70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 lnSpcReduction="10000"/>
          </a:bodyPr>
          <a:lstStyle/>
          <a:p>
            <a:pPr algn="just">
              <a:buFontTx/>
              <a:buNone/>
            </a:pPr>
            <a:r>
              <a:rPr lang="ru-RU" altLang="ru-RU" sz="2800" dirty="0" smtClean="0"/>
              <a:t>		</a:t>
            </a: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Современные педагогические технологии  направлены на реализацию государственных стандартов образования.</a:t>
            </a:r>
          </a:p>
          <a:p>
            <a:pPr algn="just">
              <a:buFontTx/>
              <a:buNone/>
            </a:pP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		Принципиально важной стороной в педагогической технологии является позиция учащегося в </a:t>
            </a:r>
            <a:r>
              <a:rPr lang="ru-RU" altLang="ru-RU" b="1" dirty="0" err="1" smtClean="0">
                <a:solidFill>
                  <a:schemeClr val="tx2">
                    <a:lumMod val="75000"/>
                  </a:schemeClr>
                </a:solidFill>
              </a:rPr>
              <a:t>воспитательно</a:t>
            </a: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-образовательном процессе, отношение к нему со стороны педагогов. Взрослый в общении с детьми придерживается положения: «Не рядом, не над ним, а вместе!». Его </a:t>
            </a:r>
            <a:r>
              <a:rPr lang="ru-RU" altLang="ru-RU" b="1" i="1" dirty="0" smtClean="0">
                <a:solidFill>
                  <a:schemeClr val="tx2">
                    <a:lumMod val="75000"/>
                  </a:schemeClr>
                </a:solidFill>
              </a:rPr>
              <a:t>цель</a:t>
            </a: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altLang="ru-RU" b="1" i="1" dirty="0" smtClean="0">
                <a:solidFill>
                  <a:schemeClr val="tx2">
                    <a:lumMod val="75000"/>
                  </a:schemeClr>
                </a:solidFill>
              </a:rPr>
              <a:t>- содействовать становлению учащегося как личности.</a:t>
            </a:r>
          </a:p>
          <a:p>
            <a:pPr algn="just"/>
            <a:endParaRPr lang="ru-RU" altLang="ru-RU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2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792162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</a:t>
            </a:r>
            <a:endParaRPr lang="ru-RU" altLang="ru-RU" sz="4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24862" cy="532765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altLang="ru-RU" b="1" dirty="0" smtClean="0"/>
              <a:t> </a:t>
            </a:r>
            <a:r>
              <a:rPr lang="ru-RU" altLang="ru-RU" sz="2800" dirty="0" smtClean="0"/>
              <a:t>– </a:t>
            </a:r>
            <a:r>
              <a:rPr lang="ru-RU" altLang="ru-RU" sz="2800" b="1" dirty="0" smtClean="0"/>
              <a:t>это совокупность приемов, применяемых в каком-либо деле, мастерстве, искусстве </a:t>
            </a:r>
            <a:r>
              <a:rPr lang="ru-RU" altLang="ru-RU" sz="2800" b="1" i="1" dirty="0" smtClean="0"/>
              <a:t>(толковый словарь).</a:t>
            </a:r>
            <a:r>
              <a:rPr lang="ru-RU" altLang="ru-RU" sz="2800" b="1" dirty="0" smtClean="0"/>
              <a:t> </a:t>
            </a:r>
          </a:p>
          <a:p>
            <a:pPr algn="just" eaLnBrk="1" hangingPunct="1">
              <a:buFontTx/>
              <a:buNone/>
            </a:pPr>
            <a:r>
              <a:rPr lang="ru-RU" altLang="ru-RU" sz="2800" b="1" dirty="0" smtClean="0"/>
              <a:t>		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Педагогическая технология </a:t>
            </a:r>
            <a:r>
              <a:rPr lang="ru-RU" altLang="ru-RU" sz="2800" b="1" dirty="0" smtClean="0"/>
              <a:t>- это совокупность психолого-педагогических установок, определяющих специальный набор и компоновку форм, методов, способов, приёмов обучения, воспитательных средств; она есть организационно - методический инструментарий педагогического процесса . </a:t>
            </a:r>
            <a:r>
              <a:rPr lang="ru-RU" altLang="ru-RU" sz="2800" b="1" i="1" dirty="0" smtClean="0"/>
              <a:t>(</a:t>
            </a:r>
            <a:r>
              <a:rPr lang="ru-RU" altLang="ru-RU" sz="2800" b="1" i="1" dirty="0" err="1" smtClean="0"/>
              <a:t>Б.Т.Лихачёв</a:t>
            </a:r>
            <a:r>
              <a:rPr lang="ru-RU" altLang="ru-RU" sz="2800" b="1" i="1" dirty="0" smtClean="0"/>
              <a:t>)</a:t>
            </a:r>
          </a:p>
          <a:p>
            <a:pPr algn="just" eaLnBrk="1" hangingPunct="1">
              <a:buFontTx/>
              <a:buNone/>
            </a:pPr>
            <a:endParaRPr lang="ru-RU" altLang="ru-RU" sz="2800" dirty="0" smtClean="0"/>
          </a:p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25575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600" b="1" smtClean="0">
                <a:solidFill>
                  <a:srgbClr val="002060"/>
                </a:solidFill>
              </a:rPr>
              <a:t>Современные образовательные технологии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altLang="ru-RU" sz="2800" b="1" dirty="0" err="1" smtClean="0"/>
              <a:t>здоровьесберегающие</a:t>
            </a:r>
            <a:r>
              <a:rPr lang="ru-RU" altLang="ru-RU" sz="2800" b="1" dirty="0" smtClean="0"/>
              <a:t> технологии;</a:t>
            </a:r>
          </a:p>
          <a:p>
            <a:r>
              <a:rPr lang="ru-RU" altLang="ru-RU" sz="2800" b="1" dirty="0" smtClean="0"/>
              <a:t>технологии проектной деятельности;</a:t>
            </a:r>
          </a:p>
          <a:p>
            <a:r>
              <a:rPr lang="ru-RU" altLang="ru-RU" sz="2800" b="1" dirty="0" smtClean="0"/>
              <a:t>технология исследовательской деятельности;</a:t>
            </a:r>
          </a:p>
          <a:p>
            <a:r>
              <a:rPr lang="ru-RU" altLang="ru-RU" sz="2800" b="1" i="1" dirty="0" smtClean="0"/>
              <a:t> </a:t>
            </a:r>
            <a:r>
              <a:rPr lang="ru-RU" altLang="ru-RU" sz="2800" b="1" dirty="0" smtClean="0"/>
              <a:t>информационно-коммуникационные технологии;</a:t>
            </a:r>
          </a:p>
          <a:p>
            <a:r>
              <a:rPr lang="ru-RU" altLang="ru-RU" sz="2800" b="1" dirty="0" smtClean="0"/>
              <a:t>личностно-ориентированные технологии;</a:t>
            </a:r>
          </a:p>
          <a:p>
            <a:r>
              <a:rPr lang="ru-RU" altLang="ru-RU" sz="2800" b="1" dirty="0" smtClean="0"/>
              <a:t>технология портфолио дошкольника и воспитателя;</a:t>
            </a:r>
          </a:p>
          <a:p>
            <a:r>
              <a:rPr lang="ru-RU" altLang="ru-RU" sz="2800" b="1" dirty="0" smtClean="0"/>
              <a:t>игровая технология;</a:t>
            </a:r>
          </a:p>
          <a:p>
            <a:r>
              <a:rPr lang="ru-RU" altLang="ru-RU" sz="2800" b="1" dirty="0" smtClean="0"/>
              <a:t>технология «ТРИЗ» и др.  </a:t>
            </a:r>
          </a:p>
          <a:p>
            <a:endParaRPr lang="ru-RU" altLang="ru-RU" sz="2800" dirty="0" smtClean="0"/>
          </a:p>
        </p:txBody>
      </p:sp>
      <p:pic>
        <p:nvPicPr>
          <p:cNvPr id="10244" name="Рисунок 4" descr="j0428113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508500"/>
            <a:ext cx="1871662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821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755650" y="333375"/>
            <a:ext cx="8229600" cy="935038"/>
          </a:xfrm>
        </p:spPr>
        <p:txBody>
          <a:bodyPr>
            <a:normAutofit fontScale="90000"/>
          </a:bodyPr>
          <a:lstStyle/>
          <a:p>
            <a:r>
              <a:rPr lang="ru-RU" altLang="ru-RU" sz="3200" b="1" smtClean="0">
                <a:solidFill>
                  <a:srgbClr val="C00000"/>
                </a:solidFill>
              </a:rPr>
              <a:t>Технология «ТРИЗ» </a:t>
            </a:r>
            <a:br>
              <a:rPr lang="ru-RU" altLang="ru-RU" sz="3200" b="1" smtClean="0">
                <a:solidFill>
                  <a:srgbClr val="C00000"/>
                </a:solidFill>
              </a:rPr>
            </a:br>
            <a:r>
              <a:rPr lang="ru-RU" altLang="ru-RU" sz="3200" smtClean="0"/>
              <a:t>(теория решения изобретательских задач)</a:t>
            </a:r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>
            <a:normAutofit lnSpcReduction="10000"/>
          </a:bodyPr>
          <a:lstStyle/>
          <a:p>
            <a:pPr algn="just">
              <a:buFontTx/>
              <a:buNone/>
            </a:pPr>
            <a:r>
              <a:rPr lang="ru-RU" altLang="ru-RU" sz="2800" dirty="0" smtClean="0"/>
              <a:t>		</a:t>
            </a:r>
            <a:r>
              <a:rPr lang="ru-RU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использования данной технологии в школе является:</a:t>
            </a:r>
          </a:p>
          <a:p>
            <a:pPr algn="just"/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развитие, с одной стороны, таких качеств мышления, как гибкость, подвижность, системность, диалектичность; с другой – поисковой активности, стремления к новизне; речи и творческого воображения.</a:t>
            </a:r>
          </a:p>
          <a:p>
            <a:pPr algn="just">
              <a:buFontTx/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Основная </a:t>
            </a:r>
            <a:r>
              <a:rPr lang="ru-RU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использования ТРИЗ- технологии в школьном возрасте – </a:t>
            </a:r>
            <a:r>
              <a:rPr lang="ru-RU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привить ребенку радость творческих открытий</a:t>
            </a:r>
            <a:r>
              <a:rPr lang="en-US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развить интеллектуальные способности.</a:t>
            </a:r>
            <a:endParaRPr lang="ru-RU" alt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45588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Содержимое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altLang="ru-RU" sz="2600" dirty="0" smtClean="0"/>
              <a:t>		Основной критерий в работе с детьми – доходчивость и простота в подаче материала и в формулировке сложной, казалось бы, ситуации. Не стоит форсировать внедрение ТРИЗ без понимания детьми основных положений на простейших примерах.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Сказки, игровые, бытовые ситуации – вот та среда, через которую ребенок научится применять </a:t>
            </a:r>
            <a:r>
              <a:rPr lang="ru-RU" alt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тризовские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решения, встающих перед ним проблем. </a:t>
            </a:r>
            <a:r>
              <a:rPr lang="ru-RU" altLang="ru-RU" sz="2600" dirty="0" smtClean="0"/>
              <a:t>По мере нахождения противоречий, он сам будет стремиться к идеальному результату, используя многочисленные ресурсы.</a:t>
            </a:r>
          </a:p>
          <a:p>
            <a:pPr algn="just">
              <a:buFontTx/>
              <a:buNone/>
            </a:pPr>
            <a:r>
              <a:rPr lang="ru-RU" altLang="ru-RU" sz="2600" dirty="0" smtClean="0"/>
              <a:t>        Можно применять в работе только элементы ТРИЗ (инструментарий), если педагог недостаточно освоил ТРИЗ-технологию.  </a:t>
            </a:r>
          </a:p>
          <a:p>
            <a:pPr algn="just"/>
            <a:endParaRPr lang="ru-RU" altLang="ru-RU" sz="2600" dirty="0" smtClean="0"/>
          </a:p>
        </p:txBody>
      </p:sp>
    </p:spTree>
    <p:extLst>
      <p:ext uri="{BB962C8B-B14F-4D97-AF65-F5344CB8AC3E}">
        <p14:creationId xmlns:p14="http://schemas.microsoft.com/office/powerpoint/2010/main" val="58799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777686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риемы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составления загадок по методике ТРИЗ.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опорой на отличия.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схему на основе составления загадки про юлу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Похож на зонтик, но от дождя не спрячешься,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Танцует, как балерина, но не живой,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Напоминает гриб, но не съешь.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684049"/>
              </p:ext>
            </p:extLst>
          </p:nvPr>
        </p:nvGraphicFramePr>
        <p:xfrm>
          <a:off x="1524000" y="1397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/>
                          <a:ea typeface="Times New Roman"/>
                        </a:rPr>
                        <a:t>На что похоже?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/>
                          <a:ea typeface="Times New Roman"/>
                        </a:rPr>
                        <a:t>Чем отличается?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На зонтик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От дождя не укроет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На балерину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Не живой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На гриб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Не съедобный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509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8488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опорой на сходство (с использованием схемы «..., но не …»)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Загадка про апельсин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  <a:p>
            <a:pPr algn="ctr"/>
            <a:r>
              <a:rPr lang="ru-RU" dirty="0"/>
              <a:t>Какой? ( или что делает?)	Что такое же?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Загадка: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Оранжевый, но не лиса,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Круглый, но не мяч,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Сочный, но не арбуз.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372758"/>
              </p:ext>
            </p:extLst>
          </p:nvPr>
        </p:nvGraphicFramePr>
        <p:xfrm>
          <a:off x="1524000" y="1397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/>
                          <a:ea typeface="Times New Roman"/>
                        </a:rPr>
                        <a:t>Какой? ( или что делает?)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Times New Roman"/>
                        </a:rPr>
                        <a:t>Что такое же?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Оранжевый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Лиса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Круглый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Мяч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Сочный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Арбуз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0336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199</Words>
  <Application>Microsoft Office PowerPoint</Application>
  <PresentationFormat>Экран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Современные образовательные  технологии  в  учебно-воспитательном процессе в начальных классах</vt:lpstr>
      <vt:lpstr>Презентация PowerPoint</vt:lpstr>
      <vt:lpstr>Презентация PowerPoint</vt:lpstr>
      <vt:lpstr>Технология</vt:lpstr>
      <vt:lpstr>Современные образовательные технологии</vt:lpstr>
      <vt:lpstr>Технология «ТРИЗ»  (теория решения изобретательских задач)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образовательные  технологии  в  учебно-воспитательном процессе в начальных классах</dc:title>
  <dc:creator>Ирина</dc:creator>
  <cp:lastModifiedBy>Ирина</cp:lastModifiedBy>
  <cp:revision>9</cp:revision>
  <dcterms:created xsi:type="dcterms:W3CDTF">2015-03-14T14:01:49Z</dcterms:created>
  <dcterms:modified xsi:type="dcterms:W3CDTF">2015-04-03T06:43:53Z</dcterms:modified>
</cp:coreProperties>
</file>