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0" r:id="rId2"/>
    <p:sldId id="265" r:id="rId3"/>
    <p:sldId id="256" r:id="rId4"/>
    <p:sldId id="266" r:id="rId5"/>
    <p:sldId id="257" r:id="rId6"/>
    <p:sldId id="258" r:id="rId7"/>
    <p:sldId id="259" r:id="rId8"/>
    <p:sldId id="260" r:id="rId9"/>
    <p:sldId id="261" r:id="rId10"/>
    <p:sldId id="296" r:id="rId11"/>
    <p:sldId id="297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63" r:id="rId20"/>
    <p:sldId id="269" r:id="rId21"/>
    <p:sldId id="299" r:id="rId22"/>
    <p:sldId id="270" r:id="rId23"/>
    <p:sldId id="282" r:id="rId24"/>
    <p:sldId id="281" r:id="rId25"/>
    <p:sldId id="271" r:id="rId26"/>
    <p:sldId id="273" r:id="rId27"/>
    <p:sldId id="275" r:id="rId28"/>
    <p:sldId id="277" r:id="rId29"/>
    <p:sldId id="29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626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72BAC-DBB0-462D-820A-6C747BE9FAD3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19AB8-67B8-4554-98E3-BC4884CB2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6705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228725"/>
            <a:ext cx="3935413" cy="4921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7413" y="1228725"/>
            <a:ext cx="3935412" cy="4921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83832-7646-437A-A7C6-9B6C6D076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img0.liveinternet.ru/images/attach/b/3/4/84/4084148_Buho20biblioteca.gi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Классный час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Тема: «Знай права, соблюдай обязанности»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933056"/>
            <a:ext cx="7160840" cy="2569840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 </a:t>
            </a:r>
            <a:endParaRPr lang="ru-RU" sz="12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Автор презентации:  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</a:rPr>
              <a:t>Пучкова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 Ольга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Владимировна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Учитель начальных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классов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 </a:t>
            </a:r>
          </a:p>
          <a:p>
            <a:pPr algn="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Муниципальное общеобразовательное бюджетное учреждение</a:t>
            </a:r>
          </a:p>
          <a:p>
            <a:pPr algn="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«Средняя школа № 4» г. Ачинска</a:t>
            </a:r>
          </a:p>
          <a:p>
            <a:endParaRPr lang="ru-RU" sz="1100" dirty="0" smtClean="0"/>
          </a:p>
          <a:p>
            <a:endParaRPr lang="ru-RU" sz="1100" dirty="0"/>
          </a:p>
        </p:txBody>
      </p:sp>
      <p:pic>
        <p:nvPicPr>
          <p:cNvPr id="1026" name="Picture 2" descr="http://krasivaya-detka.ru/wp-content/uploads/2014/11/prava-det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04864"/>
            <a:ext cx="3995936" cy="1670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cornflower.krimedu.com/uploads/editor/798/69792/sitepage_21/images/0ec004aa7c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4168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9289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lang="ru-RU" sz="6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6000" b="1" dirty="0" smtClean="0">
                <a:solidFill>
                  <a:srgbClr val="002060"/>
                </a:solidFill>
              </a:rPr>
              <a:t>Мы имеем право»</a:t>
            </a:r>
            <a:endParaRPr lang="ru-RU" sz="6000" dirty="0"/>
          </a:p>
        </p:txBody>
      </p:sp>
      <p:pic>
        <p:nvPicPr>
          <p:cNvPr id="49154" name="Picture 2" descr="http://image.slidesharecdn.com/random-110423010416-phpapp01/95/-1-728.jpg?cb=13035210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222232" cy="5416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zhevsk.ru/forums/icons/forum_pictures/010879/10879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493031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72.img.avito.st/640x480/21536667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335390"/>
            <a:ext cx="4943872" cy="3306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24128" y="1052736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Что это за документ?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221088"/>
            <a:ext cx="3700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 каком праве он вам напоминает?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desktopwallpapers.org.ua/large/201312/30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550414"/>
            <a:ext cx="3932337" cy="3011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988" name="Picture 4" descr="http://st.depositphotos.com/1007027/3961/i/950/depositphotos_39610035-Newborn-baby-feet-in-parents-hands.-Love-simbol-as-heart-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3744416" cy="2708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990" name="Picture 6" descr="http://st.depositphotos.com/2108431/3109/v/950/depositphotos_31096745-Love-of-a-family-red-heart-with-parents-and-ki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88640"/>
            <a:ext cx="3024336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3140968"/>
            <a:ext cx="4536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Какое право может обозначать сердечко?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301208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Что значит забота?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https://encrypted-tbn2.gstatic.com/images?q=tbn:ANd9GcQAhbGk5b--pUTtgXdtj8Z5rU9BworPdNCgVSu-qMTHc96epAK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2" name="Picture 4" descr="http://strourem.ru/wp-content/uploads/2015/06/%D0%BF%D1%80%D0%BE%D0%B5%D0%BA%D1%82-%D0%B4%D0%BE%D0%BC%D0%B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673140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14" name="Picture 6" descr="http://www.doma-brevno.ru/images/wooden-h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005064"/>
            <a:ext cx="4972050" cy="2600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20072" y="260648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Что может обозначать дом?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О каком праве вам могут напомнить ваши учебники? </a:t>
            </a:r>
            <a:endParaRPr lang="ru-RU" sz="3200" b="1" dirty="0"/>
          </a:p>
        </p:txBody>
      </p:sp>
      <p:pic>
        <p:nvPicPr>
          <p:cNvPr id="44036" name="Picture 4" descr="http://vse-uchebniki.ru/files/russian/4klass/English_4kl_Bibolet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42747"/>
            <a:ext cx="4032448" cy="5732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4038" name="Picture 6" descr="http://cv01.twirpx.net/1277/1277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700808"/>
            <a:ext cx="3096344" cy="4914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4040" name="Picture 8" descr="http://gdz-putina.info/wp-content/uploads/2014/12/4-klass-buneev-buneeva-russkij-yazyk-150x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467245"/>
            <a:ext cx="2880320" cy="4051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4042" name="Picture 10" descr="http://zubrila.net/upload/iblock/041/04138fd93aade1d75bcc020dd0c033a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426406"/>
            <a:ext cx="2304256" cy="3031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vos-ds63-karusel.edumsko.ru/uploads/2000/1846/section/217536/ikonki/doktor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636912"/>
            <a:ext cx="2962275" cy="3810000"/>
          </a:xfrm>
          <a:prstGeom prst="rect">
            <a:avLst/>
          </a:prstGeom>
          <a:noFill/>
        </p:spPr>
      </p:pic>
      <p:pic>
        <p:nvPicPr>
          <p:cNvPr id="45062" name="Picture 6" descr="http://www.mama-pediatr.com/wp-content/uploads/2012/07/kid-262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4752528" cy="5441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95536" y="332656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О каком праве говорят эти картинки?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://mgazeta.com/wp-content/uploads/2013/06/%D0%94%D0%B5%D1%82%D1%81%D0%BA%D0%B8%D0%B9-%D0%BE%D1%82%D0%B4%D1%8B%D1%8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563943"/>
            <a:ext cx="6448296" cy="4105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086" name="Picture 6" descr="http://uprovorcuta.ru/images/Novosti/summ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2304256" cy="23042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75856" y="620688"/>
            <a:ext cx="6156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 каком праве говорят картинки?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sunjuly.ucoz.ru/Images/1303195573_prevyuprava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704856" cy="6299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1268760"/>
            <a:ext cx="4355976" cy="525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Словарь русского языка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</a:rPr>
              <a:t> С. И. </a:t>
            </a:r>
            <a:r>
              <a:rPr lang="ru-RU" sz="3200" b="1" dirty="0" err="1" smtClean="0">
                <a:solidFill>
                  <a:srgbClr val="FF0000"/>
                </a:solidFill>
              </a:rPr>
              <a:t>Ожигов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Конвенция 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Международный договор по специальному вопросу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1989г -150 стран мира подписали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Конвенцию ООН  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8640"/>
            <a:ext cx="856895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Организация Объединённых Наций (ООН)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8" name="i-main-pic" descr="Картинка 39 из 12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24847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lip_image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04664"/>
            <a:ext cx="4773874" cy="58326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628800"/>
            <a:ext cx="3779912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Добрый день!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Здравствуйте!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Как  настроение?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4211792443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653136"/>
            <a:ext cx="2056559" cy="1920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795739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Обязанности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9512" y="783359"/>
            <a:ext cx="878497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Соблюдаю ли я устав школы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(ДА+, НЕТ-)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Не пропускаю без уважительной причины занятия в школе.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Хожу всегда аккуратным?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Не приношу в школу опасных предметов, которые могут принести вред ребятам?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Берегу школьное имущество?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Не беру чужие вещи без разрешения владельца?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Не дерусь с ребятами на перемене.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Уважительно отношусь к работникам школы(поварам, учителям, администрации, тех. персоналу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Приношу форму на занятия физкультурой?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9644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Памятка школьнику.</a:t>
            </a:r>
            <a:endParaRPr lang="ru-RU" sz="3200" dirty="0" smtClean="0"/>
          </a:p>
          <a:p>
            <a:r>
              <a:rPr lang="ru-RU" sz="2400" b="1" dirty="0" smtClean="0"/>
              <a:t>1. Добросовестно учись.</a:t>
            </a:r>
          </a:p>
          <a:p>
            <a:r>
              <a:rPr lang="ru-RU" sz="2400" b="1" dirty="0" smtClean="0"/>
              <a:t>2. Соблюдай дисциплину.</a:t>
            </a:r>
          </a:p>
          <a:p>
            <a:r>
              <a:rPr lang="ru-RU" sz="2400" b="1" dirty="0" smtClean="0"/>
              <a:t>пропускай учебные занятия без уважительной причины.</a:t>
            </a:r>
          </a:p>
          <a:p>
            <a:r>
              <a:rPr lang="ru-RU" sz="2400" b="1" dirty="0" smtClean="0"/>
              <a:t>4. Аккуратно веди свой дневник, ведь это твой личный документ, по которому тебя судят.</a:t>
            </a:r>
          </a:p>
          <a:p>
            <a:r>
              <a:rPr lang="ru-RU" sz="2400" b="1" dirty="0" smtClean="0"/>
              <a:t>5. Школа – твой второй дом. Береги все, что в нем находится: мебель, книги, инвентарь. Относись бережно к имуществу других обучающихся и работников школы.</a:t>
            </a:r>
          </a:p>
          <a:p>
            <a:r>
              <a:rPr lang="ru-RU" sz="2400" b="1" dirty="0" smtClean="0"/>
              <a:t>6. Веди активный образ жизни и реализуй свои способности, участвуя в школьных мероприятиях.</a:t>
            </a:r>
          </a:p>
          <a:p>
            <a:r>
              <a:rPr lang="ru-RU" sz="2400" b="1" dirty="0" smtClean="0"/>
              <a:t>7. Помни, что взрослым ты становишься тогда, когда можешь самостоятельно отвечать за свои поступки.</a:t>
            </a:r>
          </a:p>
          <a:p>
            <a:r>
              <a:rPr lang="ru-RU" sz="2400" b="1" dirty="0" smtClean="0"/>
              <a:t>8.Если потребуется твоя помощь, не раздумывай – помоги. В следующий раз помогут тебе.</a:t>
            </a:r>
          </a:p>
          <a:p>
            <a:r>
              <a:rPr lang="ru-RU" sz="2400" b="1" dirty="0" smtClean="0"/>
              <a:t>9. В школе ты не один, вокруг тебя твои одноклассники и учителя, имеющие такие же права, уважай их.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Итоги занятия 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5536" y="772397"/>
            <a:ext cx="835292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никогда не знал , а сегодня узнал……….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 права и обязанности  прописаны в    документах, которые называются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мне  было интересно на занятии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я запомнил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-- хочу сказать спасибо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4" descr="54ff934cf9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2060848"/>
            <a:ext cx="2268413" cy="47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КАЛЕНДАРЬ ПРАВОВЫХ ДАТ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23528" y="1121984"/>
            <a:ext cx="705678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июня –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Международный день защиты детей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 ноября –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Всемирный день прав ребёнка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 декабря –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День прав человека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4" descr="54ff934cf9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060848"/>
            <a:ext cx="2268413" cy="47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200" dirty="0" smtClean="0"/>
              <a:t>  </a:t>
            </a:r>
            <a:r>
              <a:rPr lang="ru-RU" b="1" dirty="0" smtClean="0">
                <a:solidFill>
                  <a:srgbClr val="002060"/>
                </a:solidFill>
              </a:rPr>
              <a:t>АЗБУКА ПРАВА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z="2400" smtClean="0"/>
          </a:p>
        </p:txBody>
      </p:sp>
      <p:pic>
        <p:nvPicPr>
          <p:cNvPr id="51204" name="Picture 4" descr="PC020269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908720"/>
            <a:ext cx="8869065" cy="576064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2890664" cy="620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Статья 1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581128"/>
            <a:ext cx="3643313" cy="1425327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Ребенком является каждый человек  до 18-летнего возраста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i-main-pic" descr="Картинка 7 из 12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3240038" cy="373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30 из 12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92695"/>
            <a:ext cx="4464496" cy="46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355976" y="0"/>
            <a:ext cx="4248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Статья 2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5373216"/>
            <a:ext cx="4824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независимости от расы, цвета кожи, пола, языка, религии право на защиту ребенка от всех форм дискриминации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466728" cy="850106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Статья 6,7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08104" y="1524001"/>
            <a:ext cx="3312368" cy="197700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900" dirty="0" smtClean="0"/>
              <a:t/>
            </a:r>
            <a:br>
              <a:rPr lang="en-US" sz="2900" dirty="0" smtClean="0"/>
            </a:br>
            <a:endParaRPr lang="en-US" sz="2900" dirty="0" smtClean="0"/>
          </a:p>
          <a:p>
            <a:pPr lvl="1" algn="ctr" eaLnBrk="1" hangingPunct="1">
              <a:lnSpc>
                <a:spcPct val="80000"/>
              </a:lnSpc>
            </a:pPr>
            <a:endParaRPr lang="en-US" sz="2900" dirty="0" smtClean="0"/>
          </a:p>
        </p:txBody>
      </p:sp>
      <p:pic>
        <p:nvPicPr>
          <p:cNvPr id="15366" name="i-main-pic" descr="Картинка 28 из 12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052736"/>
            <a:ext cx="445985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Прямоугольник 6"/>
          <p:cNvSpPr>
            <a:spLocks noChangeArrowheads="1"/>
          </p:cNvSpPr>
          <p:nvPr/>
        </p:nvSpPr>
        <p:spPr bwMode="auto">
          <a:xfrm>
            <a:off x="251520" y="5373216"/>
            <a:ext cx="432048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3600" b="1" i="1" dirty="0"/>
              <a:t>Право на жизнь и право на имя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332656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Статья 9</a:t>
            </a:r>
            <a:endParaRPr lang="ru-RU" sz="4000" dirty="0"/>
          </a:p>
        </p:txBody>
      </p:sp>
      <p:pic>
        <p:nvPicPr>
          <p:cNvPr id="9" name="i-main-pic" descr="Картинка 13 из 12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4032448" cy="393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860032" y="5301208"/>
            <a:ext cx="3960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Право на защиту от жестокого обращения родителей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 txBox="1">
            <a:spLocks noGrp="1"/>
          </p:cNvSpPr>
          <p:nvPr/>
        </p:nvSpPr>
        <p:spPr bwMode="gray">
          <a:xfrm>
            <a:off x="5791200" y="6248400"/>
            <a:ext cx="2895600" cy="334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endParaRPr lang="en-US" sz="1000" dirty="0">
              <a:latin typeface="+mn-lt"/>
            </a:endParaRPr>
          </a:p>
        </p:txBody>
      </p:sp>
      <p:sp>
        <p:nvSpPr>
          <p:cNvPr id="5" name="Дата 5"/>
          <p:cNvSpPr txBox="1">
            <a:spLocks noGrp="1"/>
          </p:cNvSpPr>
          <p:nvPr/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1000" b="1">
                <a:latin typeface="+mn-lt"/>
              </a:rPr>
              <a:t>www.themegallery.com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682752" cy="7060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Статья 18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" y="4581128"/>
            <a:ext cx="3491880" cy="227687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900" dirty="0" smtClean="0"/>
              <a:t/>
            </a:r>
            <a:br>
              <a:rPr lang="en-US" sz="2900" dirty="0" smtClean="0"/>
            </a:br>
            <a:endParaRPr lang="en-US" sz="2900" dirty="0" smtClean="0"/>
          </a:p>
          <a:p>
            <a:pPr lvl="1" eaLnBrk="1" hangingPunct="1">
              <a:lnSpc>
                <a:spcPct val="80000"/>
              </a:lnSpc>
            </a:pPr>
            <a:endParaRPr lang="en-US" sz="2900" dirty="0" smtClean="0"/>
          </a:p>
        </p:txBody>
      </p:sp>
      <p:pic>
        <p:nvPicPr>
          <p:cNvPr id="17414" name="i-main-pic" descr="Картинка 27 из 12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374441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Прямоугольник 6"/>
          <p:cNvSpPr>
            <a:spLocks noChangeArrowheads="1"/>
          </p:cNvSpPr>
          <p:nvPr/>
        </p:nvSpPr>
        <p:spPr bwMode="auto">
          <a:xfrm>
            <a:off x="0" y="4581128"/>
            <a:ext cx="42856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2800" b="1" dirty="0"/>
              <a:t>Ответственность родителей за воспитание и развитие ребенка </a:t>
            </a:r>
            <a:endParaRPr lang="ru-RU" sz="2800" b="1" dirty="0" smtClean="0"/>
          </a:p>
          <a:p>
            <a:pPr eaLnBrk="1" hangingPunct="1"/>
            <a:r>
              <a:rPr lang="ru-RU" sz="2800" b="1" dirty="0" smtClean="0"/>
              <a:t>(</a:t>
            </a:r>
            <a:r>
              <a:rPr lang="ru-RU" sz="2800" b="1" dirty="0"/>
              <a:t>статья 18, п.п. 1 - 2). </a:t>
            </a:r>
          </a:p>
        </p:txBody>
      </p:sp>
      <p:pic>
        <p:nvPicPr>
          <p:cNvPr id="8" name="i-main-pic" descr="Картинка 4 из 12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80728"/>
            <a:ext cx="377739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932040" y="332656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Статьи 12, 13, 14, 15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5013176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Права ребенка на уважение его взглядов и права свободного выражения этих взглядов по всем затрагивающим его вопросам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-2133600" y="5301209"/>
            <a:ext cx="1521024" cy="7200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0"/>
            <a:ext cx="4042792" cy="778098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Статья 16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pic>
        <p:nvPicPr>
          <p:cNvPr id="19462" name="i-main-pic" descr="Картинка 12 из 12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431185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179512" y="5517232"/>
            <a:ext cx="41044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2800" b="1" dirty="0"/>
              <a:t>Право на защиту от всех форм эксплуатации</a:t>
            </a:r>
          </a:p>
        </p:txBody>
      </p:sp>
      <p:pic>
        <p:nvPicPr>
          <p:cNvPr id="9" name="i-main-pic" descr="Картинка 23 из 12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3618" y="908720"/>
            <a:ext cx="399572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004048" y="18864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Статья 31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5229200"/>
            <a:ext cx="47160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a typeface="Times New Roman" pitchFamily="18" charset="0"/>
                <a:cs typeface="Arial" charset="0"/>
              </a:rPr>
              <a:t>Право на отдых и досуг, право участвовать в играх и развлекательных мероприятиях, а также заниматься искусством и участвовать в культурной и творческой жизни </a:t>
            </a:r>
            <a:endParaRPr lang="ru-RU" sz="2000" b="1" dirty="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playcast.ru/uploads/2014/06/02/8809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6112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88640"/>
            <a:ext cx="3584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Тема занятия: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836712"/>
            <a:ext cx="8964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 права, соблюдай обязанности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http://files.sudrf.ru/134/user/194658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22860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4" descr="http://www.pro-life.by/wp-content/uploads/2013/03/zak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284984"/>
            <a:ext cx="6131074" cy="3276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12776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/>
              <a:t>Что люди могут делать и чего не могут?</a:t>
            </a:r>
          </a:p>
          <a:p>
            <a:pPr lvl="0"/>
            <a:r>
              <a:rPr lang="ru-RU" sz="3600" b="1" dirty="0" smtClean="0"/>
              <a:t>Что они обязаны делать и чего не обязаны?</a:t>
            </a:r>
          </a:p>
          <a:p>
            <a:pPr lvl="0"/>
            <a:r>
              <a:rPr lang="ru-RU" sz="3600" b="1" dirty="0" smtClean="0"/>
              <a:t>На что они имеют право и на что не имеют?</a:t>
            </a:r>
          </a:p>
          <a:p>
            <a:pPr lvl="0"/>
            <a:r>
              <a:rPr lang="ru-RU" sz="3600" b="1" dirty="0" smtClean="0"/>
              <a:t>В каких документах прописаны права  и обязанности ребенка?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404664"/>
            <a:ext cx="73448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Важные вопросы занятия: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prog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420888"/>
            <a:ext cx="3421613" cy="4222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83568" y="476672"/>
            <a:ext cx="78488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Прочитаем – многое узнаем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492896"/>
            <a:ext cx="4968552" cy="3794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Закон –</a:t>
            </a:r>
            <a:r>
              <a:rPr lang="ru-RU" sz="3600" b="1" dirty="0" smtClean="0">
                <a:solidFill>
                  <a:srgbClr val="002060"/>
                </a:solidFill>
              </a:rPr>
              <a:t> это……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Конституция РФ- </a:t>
            </a:r>
            <a:r>
              <a:rPr lang="ru-RU" sz="3600" b="1" dirty="0" smtClean="0">
                <a:solidFill>
                  <a:srgbClr val="002060"/>
                </a:solidFill>
              </a:rPr>
              <a:t>это……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Право –</a:t>
            </a:r>
            <a:r>
              <a:rPr lang="ru-RU" sz="3600" b="1" dirty="0" smtClean="0">
                <a:solidFill>
                  <a:srgbClr val="002060"/>
                </a:solidFill>
              </a:rPr>
              <a:t> это….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Конвенция –</a:t>
            </a:r>
            <a:r>
              <a:rPr lang="ru-RU" sz="3600" b="1" dirty="0" smtClean="0">
                <a:solidFill>
                  <a:srgbClr val="002060"/>
                </a:solidFill>
              </a:rPr>
              <a:t> это…..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54ff934cf9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938" y="2924944"/>
            <a:ext cx="1811461" cy="39330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188640"/>
            <a:ext cx="74888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Что такое законы?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412776"/>
            <a:ext cx="6480720" cy="453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Толковый словарь Л.Г. Бабенко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Законы – это правила , которые устанавливает государство. 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Их должны  выполнять все граждане нашей страны.  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54ff934cf9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73264"/>
            <a:ext cx="2664296" cy="57847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548680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charset="0"/>
              </a:rPr>
              <a:t>Богиня правосудия- ФЕМИДА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51312" y="1700808"/>
            <a:ext cx="61926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На весах, которые она держит, взвешиваются добрые и злые поступки человека.</a:t>
            </a:r>
          </a:p>
          <a:p>
            <a:r>
              <a:rPr lang="ru-RU" sz="3600" b="1" dirty="0" smtClean="0"/>
              <a:t> Глаза у богини завязаны, в знак того, что она судит беспристрастно.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онститу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3350553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404664"/>
            <a:ext cx="86044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Конституция Российской Федерации-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12 декабря 1993г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2060848"/>
            <a:ext cx="5256584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Словарь русского языка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С. И. </a:t>
            </a:r>
            <a:r>
              <a:rPr lang="ru-RU" sz="3600" b="1" dirty="0" err="1" smtClean="0">
                <a:solidFill>
                  <a:srgbClr val="FF0000"/>
                </a:solidFill>
              </a:rPr>
              <a:t>Ожигов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«Конституция – главный закон  нашей страны»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Картинка 5 из 376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12368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987824" y="260648"/>
            <a:ext cx="5760640" cy="72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Что такое право?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131840" y="1055638"/>
            <a:ext cx="5725144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Толковый словарь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С.И.  Ожегова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«С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овокупность установленных и охраняемых  государственной властью норм и правил, которые регулируют отношения между людьми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704</Words>
  <Application>Microsoft Office PowerPoint</Application>
  <PresentationFormat>Экран (4:3)</PresentationFormat>
  <Paragraphs>111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Классный час Тема: «Знай права, соблюдай обязанности»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 АЗБУКА ПРАВА</vt:lpstr>
      <vt:lpstr>Статья 1</vt:lpstr>
      <vt:lpstr>Статья 6,7</vt:lpstr>
      <vt:lpstr>Статья 18</vt:lpstr>
      <vt:lpstr>Статья 16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59</cp:revision>
  <dcterms:modified xsi:type="dcterms:W3CDTF">2016-02-12T16:35:12Z</dcterms:modified>
</cp:coreProperties>
</file>