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6C7E5A-4E5B-4D27-88D4-3F9AC6BBE746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96E3E9-A6AF-4337-8378-42FFA0BABA17}" type="pres">
      <dgm:prSet presAssocID="{C16C7E5A-4E5B-4D27-88D4-3F9AC6BBE74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</dgm:ptLst>
  <dgm:cxnLst>
    <dgm:cxn modelId="{EE4BF47A-DF9F-4584-9547-F5CACC60D9E8}" type="presOf" srcId="{C16C7E5A-4E5B-4D27-88D4-3F9AC6BBE746}" destId="{3596E3E9-A6AF-4337-8378-42FFA0BABA17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FDA96-6406-4816-9E49-BC7EA9CD56F8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36EAE-BBEE-447B-85FD-C25A55F78C7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949F-D262-4F94-AA5B-3872D32434E0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18A6-EB2E-4F1A-B70B-8B9FBE6238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949F-D262-4F94-AA5B-3872D32434E0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18A6-EB2E-4F1A-B70B-8B9FBE6238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949F-D262-4F94-AA5B-3872D32434E0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18A6-EB2E-4F1A-B70B-8B9FBE6238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949F-D262-4F94-AA5B-3872D32434E0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18A6-EB2E-4F1A-B70B-8B9FBE6238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949F-D262-4F94-AA5B-3872D32434E0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18A6-EB2E-4F1A-B70B-8B9FBE6238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949F-D262-4F94-AA5B-3872D32434E0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18A6-EB2E-4F1A-B70B-8B9FBE6238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949F-D262-4F94-AA5B-3872D32434E0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18A6-EB2E-4F1A-B70B-8B9FBE6238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949F-D262-4F94-AA5B-3872D32434E0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18A6-EB2E-4F1A-B70B-8B9FBE6238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949F-D262-4F94-AA5B-3872D32434E0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18A6-EB2E-4F1A-B70B-8B9FBE6238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949F-D262-4F94-AA5B-3872D32434E0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18A6-EB2E-4F1A-B70B-8B9FBE6238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949F-D262-4F94-AA5B-3872D32434E0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18A6-EB2E-4F1A-B70B-8B9FBE6238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4949F-D262-4F94-AA5B-3872D32434E0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918A6-EB2E-4F1A-B70B-8B9FBE6238A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ШАБЛОНЫ\шаблоны для презентаций\КРАСОТА (картинки)\4759044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3568" y="692696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/>
              <a:t>ПОЧВА</a:t>
            </a:r>
            <a:endParaRPr lang="ru-RU" sz="6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876256" y="5517232"/>
            <a:ext cx="1801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География</a:t>
            </a:r>
          </a:p>
          <a:p>
            <a:pPr algn="ctr"/>
            <a:r>
              <a:rPr lang="ru-RU" sz="2800" b="1" dirty="0" smtClean="0"/>
              <a:t>6 класс</a:t>
            </a:r>
            <a:endParaRPr lang="ru-RU" sz="28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z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696" b="12696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43608" y="5367338"/>
            <a:ext cx="7416824" cy="804862"/>
          </a:xfrm>
        </p:spPr>
        <p:txBody>
          <a:bodyPr>
            <a:normAutofit fontScale="92500"/>
          </a:bodyPr>
          <a:lstStyle/>
          <a:p>
            <a:r>
              <a:rPr lang="ru-RU" sz="3600" b="1" dirty="0" smtClean="0"/>
              <a:t>П.55, с.141 (вопрос № 3 – письменно)</a:t>
            </a:r>
            <a:endParaRPr lang="ru-RU" sz="36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Sveta\Desktop\почва\559ea9b5a636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95536" y="5589240"/>
            <a:ext cx="59719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Почва – зеркало ландшафта.</a:t>
            </a:r>
          </a:p>
          <a:p>
            <a:r>
              <a:rPr lang="ru-RU" sz="3600" b="1" dirty="0"/>
              <a:t> </a:t>
            </a:r>
            <a:r>
              <a:rPr lang="ru-RU" sz="3600" b="1" dirty="0" smtClean="0"/>
              <a:t>       В.В.Докучаев</a:t>
            </a:r>
            <a:endParaRPr lang="ru-RU" sz="36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274638"/>
            <a:ext cx="483488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Докучаев</a:t>
            </a:r>
            <a:br>
              <a:rPr lang="ru-RU" b="1" dirty="0" smtClean="0"/>
            </a:br>
            <a:r>
              <a:rPr lang="ru-RU" b="1" dirty="0" smtClean="0"/>
              <a:t>Василий Васильевич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1960" y="1600200"/>
            <a:ext cx="4680520" cy="4525963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Русский геолог и почвовед.</a:t>
            </a:r>
          </a:p>
          <a:p>
            <a:r>
              <a:rPr lang="ru-RU" dirty="0"/>
              <a:t>О</a:t>
            </a:r>
            <a:r>
              <a:rPr lang="ru-RU" dirty="0" smtClean="0"/>
              <a:t>сновоположник национальной школы почвоведения и географии почв.</a:t>
            </a:r>
          </a:p>
          <a:p>
            <a:r>
              <a:rPr lang="ru-RU" dirty="0" smtClean="0"/>
              <a:t>Создал учение о почве как об особом природном теле.</a:t>
            </a:r>
          </a:p>
          <a:p>
            <a:r>
              <a:rPr lang="ru-RU" dirty="0" smtClean="0"/>
              <a:t> </a:t>
            </a:r>
            <a:r>
              <a:rPr lang="ru-RU" dirty="0"/>
              <a:t>О</a:t>
            </a:r>
            <a:r>
              <a:rPr lang="ru-RU" dirty="0" smtClean="0"/>
              <a:t>ткрыл основные закономерности  </a:t>
            </a:r>
            <a:r>
              <a:rPr lang="ru-RU" dirty="0" err="1" smtClean="0"/>
              <a:t>географи-ческого</a:t>
            </a:r>
            <a:r>
              <a:rPr lang="ru-RU" dirty="0" smtClean="0"/>
              <a:t> расположения почв.</a:t>
            </a:r>
            <a:endParaRPr lang="ru-RU" dirty="0"/>
          </a:p>
        </p:txBody>
      </p:sp>
      <p:pic>
        <p:nvPicPr>
          <p:cNvPr id="5" name="Содержимое 4" descr="C:\Users\Sveta\Desktop\почва\6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339723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11560" y="5373216"/>
            <a:ext cx="31330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1846 – 1903 г.г.</a:t>
            </a:r>
            <a:endParaRPr lang="ru-RU" sz="36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10944" cy="1930226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ПОЧВА -  </a:t>
            </a:r>
            <a:br>
              <a:rPr lang="ru-RU" sz="2800" b="1" dirty="0" smtClean="0"/>
            </a:br>
            <a:r>
              <a:rPr lang="ru-RU" sz="2800" dirty="0" smtClean="0"/>
              <a:t>верхний рыхлый слой земли, обладающий плодородием.</a:t>
            </a:r>
            <a:endParaRPr lang="ru-RU" sz="2800" dirty="0"/>
          </a:p>
        </p:txBody>
      </p:sp>
      <p:pic>
        <p:nvPicPr>
          <p:cNvPr id="6" name="Содержимое 5" descr="cesp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4437112"/>
            <a:ext cx="3238500" cy="2152650"/>
          </a:xfrm>
        </p:spPr>
      </p:pic>
      <p:pic>
        <p:nvPicPr>
          <p:cNvPr id="7" name="Рисунок 6" descr="C:\Users\Sveta\Desktop\почва\grunt-s-rostkom-mandarin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32656"/>
            <a:ext cx="286789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Схема 8"/>
          <p:cNvGraphicFramePr/>
          <p:nvPr/>
        </p:nvGraphicFramePr>
        <p:xfrm>
          <a:off x="2987824" y="1484784"/>
          <a:ext cx="5796136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427984" y="2636912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Состав  почвы:</a:t>
            </a:r>
            <a:endParaRPr lang="ru-RU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276494" y="3501008"/>
            <a:ext cx="20193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Жидкая часть</a:t>
            </a:r>
          </a:p>
          <a:p>
            <a:pPr algn="ctr"/>
            <a:r>
              <a:rPr lang="ru-RU" sz="2400" b="1" dirty="0" smtClean="0"/>
              <a:t>(влага)</a:t>
            </a:r>
            <a:endParaRPr lang="ru-RU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563888" y="4437112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Гумус и </a:t>
            </a:r>
          </a:p>
          <a:p>
            <a:pPr algn="ctr"/>
            <a:r>
              <a:rPr lang="ru-RU" sz="2400" b="1" dirty="0"/>
              <a:t>м</a:t>
            </a:r>
            <a:r>
              <a:rPr lang="ru-RU" sz="2400" b="1" dirty="0" smtClean="0"/>
              <a:t>инеральные</a:t>
            </a:r>
          </a:p>
          <a:p>
            <a:pPr algn="ctr"/>
            <a:r>
              <a:rPr lang="ru-RU" sz="2400" b="1" dirty="0" smtClean="0"/>
              <a:t>вещества</a:t>
            </a:r>
            <a:endParaRPr lang="ru-RU" sz="2400" b="1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4716016" y="3212976"/>
            <a:ext cx="0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3347864" y="3140968"/>
            <a:ext cx="936104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508104" y="4077072"/>
            <a:ext cx="2088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Почвенный</a:t>
            </a:r>
          </a:p>
          <a:p>
            <a:r>
              <a:rPr lang="ru-RU" sz="2400" b="1" dirty="0" smtClean="0"/>
              <a:t>воздух</a:t>
            </a:r>
            <a:endParaRPr lang="ru-RU" sz="2400" b="1" dirty="0"/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5724128" y="3429000"/>
            <a:ext cx="43204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236295" y="3356993"/>
            <a:ext cx="17281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Живые </a:t>
            </a:r>
          </a:p>
          <a:p>
            <a:pPr algn="ctr"/>
            <a:r>
              <a:rPr lang="ru-RU" sz="2400" b="1" dirty="0" smtClean="0"/>
              <a:t>организмы</a:t>
            </a:r>
          </a:p>
          <a:p>
            <a:pPr algn="ctr"/>
            <a:r>
              <a:rPr lang="ru-RU" sz="2400" b="1" dirty="0" smtClean="0"/>
              <a:t>(</a:t>
            </a:r>
            <a:r>
              <a:rPr lang="ru-RU" sz="2400" b="1" dirty="0" err="1" smtClean="0"/>
              <a:t>бактерии,черви</a:t>
            </a:r>
            <a:r>
              <a:rPr lang="ru-RU" sz="2400" b="1" dirty="0" smtClean="0"/>
              <a:t>, жуки, норные животные)</a:t>
            </a:r>
          </a:p>
          <a:p>
            <a:pPr algn="ctr"/>
            <a:endParaRPr lang="ru-RU" sz="2400" b="1" dirty="0"/>
          </a:p>
        </p:txBody>
      </p:sp>
      <p:cxnSp>
        <p:nvCxnSpPr>
          <p:cNvPr id="31" name="Прямая со стрелкой 30"/>
          <p:cNvCxnSpPr>
            <a:endCxn id="28" idx="0"/>
          </p:cNvCxnSpPr>
          <p:nvPr/>
        </p:nvCxnSpPr>
        <p:spPr>
          <a:xfrm>
            <a:off x="7308304" y="2996952"/>
            <a:ext cx="792088" cy="3600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Sveta\Desktop\почва\dlovskoj-oblasti-ehlektronnyj-ucheb_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2736304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635896" y="764704"/>
            <a:ext cx="49295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ПОЧВЕННЫЙ  ПРОФИЛЬ –</a:t>
            </a:r>
          </a:p>
          <a:p>
            <a:pPr algn="ctr"/>
            <a:r>
              <a:rPr lang="ru-RU" sz="2800" dirty="0"/>
              <a:t>р</a:t>
            </a:r>
            <a:r>
              <a:rPr lang="ru-RU" sz="2800" dirty="0" smtClean="0"/>
              <a:t>азрез почвы </a:t>
            </a:r>
          </a:p>
          <a:p>
            <a:pPr algn="ctr"/>
            <a:r>
              <a:rPr lang="ru-RU" sz="2800" dirty="0" smtClean="0"/>
              <a:t>от поверхности </a:t>
            </a:r>
          </a:p>
          <a:p>
            <a:pPr algn="ctr"/>
            <a:r>
              <a:rPr lang="ru-RU" sz="2800" dirty="0" smtClean="0"/>
              <a:t>до материнской породы.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707904" y="3645024"/>
            <a:ext cx="49685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Гумус – </a:t>
            </a:r>
          </a:p>
          <a:p>
            <a:pPr algn="ctr"/>
            <a:r>
              <a:rPr lang="ru-RU" sz="2800" dirty="0"/>
              <a:t>о</a:t>
            </a:r>
            <a:r>
              <a:rPr lang="ru-RU" sz="2800" dirty="0" smtClean="0"/>
              <a:t>собое органическое </a:t>
            </a:r>
          </a:p>
          <a:p>
            <a:pPr algn="ctr"/>
            <a:r>
              <a:rPr lang="ru-RU" sz="2800" dirty="0" smtClean="0"/>
              <a:t>вещество, состоящее из остатков растений, перерабатываемых почвенными организмами.</a:t>
            </a:r>
            <a:endParaRPr lang="ru-RU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Sveta\Desktop\почва\dirt-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3181349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Sveta\Desktop\почва\red-soil-after-paragraph-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420888"/>
            <a:ext cx="295984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Sveta\Desktop\почва\511412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5085184"/>
            <a:ext cx="3240360" cy="1473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635896" y="476672"/>
            <a:ext cx="511172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*  </a:t>
            </a:r>
            <a:r>
              <a:rPr lang="ru-RU" sz="2400" dirty="0" smtClean="0"/>
              <a:t>Гумус присутствует во всех почвах.</a:t>
            </a:r>
          </a:p>
          <a:p>
            <a:r>
              <a:rPr lang="ru-RU" sz="2400" dirty="0" smtClean="0"/>
              <a:t>*   Мощность гумусового горизонта у разных почв различная. 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2204864"/>
            <a:ext cx="5419117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*   </a:t>
            </a:r>
            <a:r>
              <a:rPr lang="ru-RU" sz="2400" dirty="0" smtClean="0"/>
              <a:t>Чем больше гумуса, тем цвет почвы </a:t>
            </a:r>
          </a:p>
          <a:p>
            <a:r>
              <a:rPr lang="ru-RU" sz="2400" dirty="0" smtClean="0"/>
              <a:t>темнее и она более плодородная.</a:t>
            </a:r>
          </a:p>
          <a:p>
            <a:pPr>
              <a:buFont typeface="Arial" charset="0"/>
              <a:buChar char="•"/>
            </a:pPr>
            <a:r>
              <a:rPr lang="ru-RU" sz="2400" dirty="0" smtClean="0"/>
              <a:t>     Почва образуется очень медленно. Слой  почвы толщиной 1 см природа создает за 100 – 1000 лет.</a:t>
            </a:r>
          </a:p>
          <a:p>
            <a:pPr>
              <a:buFont typeface="Arial" charset="0"/>
              <a:buChar char="•"/>
            </a:pPr>
            <a:r>
              <a:rPr lang="ru-RU" sz="2400" dirty="0"/>
              <a:t> </a:t>
            </a:r>
            <a:r>
              <a:rPr lang="ru-RU" sz="2400" dirty="0" smtClean="0"/>
              <a:t>    Вода и ветер  ежегодно разрушает  1% пахотных земель.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851920" y="5301208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C00000"/>
                </a:solidFill>
              </a:rPr>
              <a:t>Рассмотрите карты атласа на </a:t>
            </a:r>
          </a:p>
          <a:p>
            <a:pPr algn="ctr"/>
            <a:r>
              <a:rPr lang="ru-RU" sz="2400" i="1" dirty="0" smtClean="0">
                <a:solidFill>
                  <a:srgbClr val="C00000"/>
                </a:solidFill>
              </a:rPr>
              <a:t>С. 40 – 41 и расскажите о принципах</a:t>
            </a:r>
          </a:p>
          <a:p>
            <a:pPr algn="ctr"/>
            <a:r>
              <a:rPr lang="ru-RU" sz="2400" i="1" dirty="0">
                <a:solidFill>
                  <a:srgbClr val="C00000"/>
                </a:solidFill>
              </a:rPr>
              <a:t>р</a:t>
            </a:r>
            <a:r>
              <a:rPr lang="ru-RU" sz="2400" i="1" dirty="0" smtClean="0">
                <a:solidFill>
                  <a:srgbClr val="C00000"/>
                </a:solidFill>
              </a:rPr>
              <a:t>аспространения почв. </a:t>
            </a:r>
            <a:endParaRPr lang="ru-RU" sz="2400" i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6136" y="4293096"/>
            <a:ext cx="32133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Плодородие </a:t>
            </a:r>
            <a:r>
              <a:rPr lang="ru-RU" sz="2400" dirty="0" smtClean="0"/>
              <a:t>– </a:t>
            </a:r>
          </a:p>
          <a:p>
            <a:pPr algn="ctr"/>
            <a:r>
              <a:rPr lang="ru-RU" sz="2400" dirty="0"/>
              <a:t>г</a:t>
            </a:r>
            <a:r>
              <a:rPr lang="ru-RU" sz="2400" dirty="0" smtClean="0"/>
              <a:t>лавное свойство почв.</a:t>
            </a:r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30117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75051" y="0"/>
            <a:ext cx="9219051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23528" y="332656"/>
            <a:ext cx="518341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МЕЛИОРАЦИЯ – </a:t>
            </a:r>
          </a:p>
          <a:p>
            <a:pPr algn="ctr"/>
            <a:r>
              <a:rPr lang="ru-RU" sz="3200" b="1" dirty="0"/>
              <a:t>м</a:t>
            </a:r>
            <a:r>
              <a:rPr lang="ru-RU" sz="3200" b="1" dirty="0" smtClean="0"/>
              <a:t>еры, направленные на </a:t>
            </a:r>
          </a:p>
          <a:p>
            <a:pPr algn="ctr"/>
            <a:r>
              <a:rPr lang="ru-RU" sz="3200" b="1" dirty="0"/>
              <a:t>п</a:t>
            </a:r>
            <a:r>
              <a:rPr lang="ru-RU" sz="3200" b="1" dirty="0" smtClean="0"/>
              <a:t>овышение плодородия почв</a:t>
            </a:r>
            <a:endParaRPr lang="ru-RU" sz="32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glinastaya-pochv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68659" cy="6858000"/>
          </a:xfrm>
        </p:spPr>
      </p:pic>
      <p:sp>
        <p:nvSpPr>
          <p:cNvPr id="7" name="TextBox 6"/>
          <p:cNvSpPr txBox="1"/>
          <p:nvPr/>
        </p:nvSpPr>
        <p:spPr>
          <a:xfrm>
            <a:off x="539552" y="836712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ВИДЫ  МЕЛИОРАТИВНЫХ  РАБОТ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1920" y="2132856"/>
            <a:ext cx="557654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3200" b="1" dirty="0" smtClean="0">
                <a:solidFill>
                  <a:schemeClr val="bg1"/>
                </a:solidFill>
              </a:rPr>
              <a:t>Орошение.</a:t>
            </a:r>
          </a:p>
          <a:p>
            <a:pPr marL="514350" indent="-514350">
              <a:buAutoNum type="arabicPeriod"/>
            </a:pPr>
            <a:r>
              <a:rPr lang="ru-RU" sz="3200" b="1" dirty="0" smtClean="0">
                <a:solidFill>
                  <a:schemeClr val="bg1"/>
                </a:solidFill>
              </a:rPr>
              <a:t>Осушение.</a:t>
            </a:r>
          </a:p>
          <a:p>
            <a:pPr marL="514350" indent="-514350">
              <a:buAutoNum type="arabicPeriod"/>
            </a:pPr>
            <a:r>
              <a:rPr lang="ru-RU" sz="3200" b="1" dirty="0" smtClean="0">
                <a:solidFill>
                  <a:schemeClr val="bg1"/>
                </a:solidFill>
              </a:rPr>
              <a:t>Известкование.</a:t>
            </a:r>
          </a:p>
          <a:p>
            <a:pPr marL="514350" indent="-514350">
              <a:buAutoNum type="arabicPeriod"/>
            </a:pPr>
            <a:r>
              <a:rPr lang="ru-RU" sz="3200" b="1" dirty="0" smtClean="0">
                <a:solidFill>
                  <a:schemeClr val="bg1"/>
                </a:solidFill>
              </a:rPr>
              <a:t>Лесопосадки.</a:t>
            </a:r>
          </a:p>
          <a:p>
            <a:pPr marL="514350" indent="-514350">
              <a:buAutoNum type="arabicPeriod"/>
            </a:pPr>
            <a:r>
              <a:rPr lang="ru-RU" sz="3200" b="1" dirty="0" smtClean="0">
                <a:solidFill>
                  <a:schemeClr val="bg1"/>
                </a:solidFill>
              </a:rPr>
              <a:t>Вспашка.</a:t>
            </a:r>
          </a:p>
          <a:p>
            <a:pPr marL="514350" indent="-514350">
              <a:buAutoNum type="arabicPeriod"/>
            </a:pPr>
            <a:r>
              <a:rPr lang="ru-RU" sz="3200" b="1" dirty="0" smtClean="0">
                <a:solidFill>
                  <a:schemeClr val="bg1"/>
                </a:solidFill>
              </a:rPr>
              <a:t>Внесение удобрений.</a:t>
            </a:r>
          </a:p>
          <a:p>
            <a:pPr marL="514350" indent="-514350">
              <a:buAutoNum type="arabicPeriod"/>
            </a:pPr>
            <a:r>
              <a:rPr lang="ru-RU" sz="3200" b="1" dirty="0" smtClean="0">
                <a:solidFill>
                  <a:schemeClr val="bg1"/>
                </a:solidFill>
              </a:rPr>
              <a:t>Севооборот.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189</Words>
  <Application>Microsoft Office PowerPoint</Application>
  <PresentationFormat>Экран (4:3)</PresentationFormat>
  <Paragraphs>53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Докучаев Василий Васильевич</vt:lpstr>
      <vt:lpstr>ПОЧВА -   верхний рыхлый слой земли, обладающий плодородием.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Sveta</dc:creator>
  <cp:lastModifiedBy>Sveta</cp:lastModifiedBy>
  <cp:revision>33</cp:revision>
  <dcterms:created xsi:type="dcterms:W3CDTF">2016-03-22T15:12:33Z</dcterms:created>
  <dcterms:modified xsi:type="dcterms:W3CDTF">2016-03-22T16:23:46Z</dcterms:modified>
</cp:coreProperties>
</file>