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18" r:id="rId3"/>
    <p:sldId id="304" r:id="rId4"/>
    <p:sldId id="257" r:id="rId5"/>
    <p:sldId id="305" r:id="rId6"/>
    <p:sldId id="258" r:id="rId7"/>
    <p:sldId id="306" r:id="rId8"/>
    <p:sldId id="259" r:id="rId9"/>
    <p:sldId id="275" r:id="rId10"/>
    <p:sldId id="281" r:id="rId11"/>
    <p:sldId id="282" r:id="rId12"/>
    <p:sldId id="290" r:id="rId13"/>
    <p:sldId id="288" r:id="rId14"/>
    <p:sldId id="291" r:id="rId15"/>
    <p:sldId id="283" r:id="rId16"/>
    <p:sldId id="284" r:id="rId17"/>
    <p:sldId id="285" r:id="rId18"/>
    <p:sldId id="264" r:id="rId19"/>
    <p:sldId id="298" r:id="rId20"/>
    <p:sldId id="270" r:id="rId21"/>
    <p:sldId id="302" r:id="rId22"/>
    <p:sldId id="300" r:id="rId23"/>
    <p:sldId id="301" r:id="rId24"/>
    <p:sldId id="293" r:id="rId25"/>
    <p:sldId id="303" r:id="rId26"/>
    <p:sldId id="295" r:id="rId27"/>
    <p:sldId id="310" r:id="rId28"/>
    <p:sldId id="311" r:id="rId29"/>
    <p:sldId id="312" r:id="rId30"/>
    <p:sldId id="313" r:id="rId31"/>
    <p:sldId id="314" r:id="rId32"/>
    <p:sldId id="315" r:id="rId33"/>
    <p:sldId id="294" r:id="rId34"/>
    <p:sldId id="308" r:id="rId35"/>
    <p:sldId id="309" r:id="rId36"/>
    <p:sldId id="316" r:id="rId37"/>
    <p:sldId id="317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99CCFF"/>
    <a:srgbClr val="0000CC"/>
    <a:srgbClr val="2C09C3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791375-B454-4B28-832D-6A21AF2A0FF8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22730C8-D8E9-4592-89AE-4E30206C1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9736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Русанов 10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52A9-6DDC-4541-88A7-9EC3EED8630A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E652-C1D0-4E37-B427-7ADE59B39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62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BD62-5F58-4E45-9DE1-81119D395083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EE9D-F0CB-4A1E-A205-917FA8E53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7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6AB2-CAE8-477D-B7CB-E250079A95ED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DB6D-E576-4ED5-A8F7-D8B0B0366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899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ECC1-5C31-4973-AA52-9A72889768A5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8925-B092-4449-909E-14D14F178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80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72BE-BEF4-499D-B60A-2EEC875B6344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D056A-6B2A-49A5-9EA0-B28D9C06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06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CE7E-C057-4368-8968-294C8FBEB721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0800-39DF-49EF-B62D-8E6E249B0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72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6727-8C8D-4CAD-9B18-553BD898180E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B719-25C2-4FCD-92E9-F492E40B3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71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5EEA4-6E3A-4A46-A444-609E851DA9A0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D8360-CA50-4F2C-AEC5-43BA06B0A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06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9CBA-5EFF-43A3-B231-6A9A896656B6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A331-E56A-4A6C-893F-3FFB3BF5F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65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C2D6-BDDD-4F92-A27E-3C35DCFEF66A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203A-25F0-419E-A66E-E6A6845A3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57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2BA9-9F51-4EB9-A4D2-321BD817F0FA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183B-4D46-48D8-A0F0-73094226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2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535C93-494F-461F-976B-63DC026B426A}" type="datetimeFigureOut">
              <a:rPr lang="ru-RU"/>
              <a:pPr>
                <a:defRPr/>
              </a:pPr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635B78-8197-42CF-9BD5-660BA1377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n-travels.ru/?p=23" TargetMode="External"/><Relationship Id="rId2" Type="http://schemas.openxmlformats.org/officeDocument/2006/relationships/hyperlink" Target="http://mishpoha.org/nomer16/a30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ff-lgi.spb.ru/vp-avetisov.htm" TargetMode="External"/><Relationship Id="rId5" Type="http://schemas.openxmlformats.org/officeDocument/2006/relationships/hyperlink" Target="http://www.polarpost.ru/Library/Popov-avtograph/text-avtograf_na_karte-18.html" TargetMode="External"/><Relationship Id="rId4" Type="http://schemas.openxmlformats.org/officeDocument/2006/relationships/hyperlink" Target="http://lib.rus.ec/b/286715/rea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oopt.info/barctic/veget.html" TargetMode="External"/><Relationship Id="rId2" Type="http://schemas.openxmlformats.org/officeDocument/2006/relationships/hyperlink" Target="http://megaznanie.ru/index.php/animalworld/arcticanimals/5512-2010-11-28-09-13-0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hyperlink" Target="http://ghivotnie.narod.ru/arktika.html" TargetMode="External"/><Relationship Id="rId4" Type="http://schemas.openxmlformats.org/officeDocument/2006/relationships/hyperlink" Target="http://biologtext.ru/420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.xml"/><Relationship Id="rId5" Type="http://schemas.openxmlformats.org/officeDocument/2006/relationships/slide" Target="slide13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9.xml"/><Relationship Id="rId7" Type="http://schemas.openxmlformats.org/officeDocument/2006/relationships/slide" Target="slide2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.xml"/><Relationship Id="rId5" Type="http://schemas.openxmlformats.org/officeDocument/2006/relationships/slide" Target="slide21.xml"/><Relationship Id="rId10" Type="http://schemas.openxmlformats.org/officeDocument/2006/relationships/slide" Target="slide26.xml"/><Relationship Id="rId4" Type="http://schemas.openxmlformats.org/officeDocument/2006/relationships/slide" Target="slide20.xml"/><Relationship Id="rId9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28.xml"/><Relationship Id="rId7" Type="http://schemas.openxmlformats.org/officeDocument/2006/relationships/slide" Target="slide32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11" Type="http://schemas.openxmlformats.org/officeDocument/2006/relationships/slide" Target="slide2.xml"/><Relationship Id="rId5" Type="http://schemas.openxmlformats.org/officeDocument/2006/relationships/slide" Target="slide30.xml"/><Relationship Id="rId10" Type="http://schemas.openxmlformats.org/officeDocument/2006/relationships/slide" Target="slide35.xml"/><Relationship Id="rId4" Type="http://schemas.openxmlformats.org/officeDocument/2006/relationships/slide" Target="slide29.xml"/><Relationship Id="rId9" Type="http://schemas.openxmlformats.org/officeDocument/2006/relationships/slide" Target="slide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Арктика – притягательная загадка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3716338"/>
            <a:ext cx="6400800" cy="2016918"/>
          </a:xfrm>
        </p:spPr>
        <p:txBody>
          <a:bodyPr/>
          <a:lstStyle/>
          <a:p>
            <a:pPr algn="r"/>
            <a:endParaRPr lang="en-US" sz="1400" u="sng" dirty="0" smtClean="0">
              <a:solidFill>
                <a:schemeClr val="tx1"/>
              </a:solidFill>
            </a:endParaRPr>
          </a:p>
          <a:p>
            <a:pPr algn="r"/>
            <a:endParaRPr lang="en-US" sz="1400" u="sng" dirty="0">
              <a:solidFill>
                <a:schemeClr val="tx1"/>
              </a:solidFill>
            </a:endParaRPr>
          </a:p>
          <a:p>
            <a:pPr algn="r"/>
            <a:r>
              <a:rPr lang="ru-RU" sz="1400" u="sng" dirty="0" smtClean="0">
                <a:solidFill>
                  <a:schemeClr val="tx1"/>
                </a:solidFill>
              </a:rPr>
              <a:t>Автор работы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</a:rPr>
              <a:t>Тюлюпо Наталья Александровна,                      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учитель </a:t>
            </a:r>
            <a:r>
              <a:rPr lang="ru-RU" sz="1400" dirty="0" smtClean="0">
                <a:solidFill>
                  <a:schemeClr val="tx1"/>
                </a:solidFill>
              </a:rPr>
              <a:t>географии </a:t>
            </a:r>
            <a:r>
              <a:rPr lang="ru-RU" sz="1400" smtClean="0">
                <a:solidFill>
                  <a:schemeClr val="tx1"/>
                </a:solidFill>
              </a:rPr>
              <a:t>и </a:t>
            </a:r>
            <a:r>
              <a:rPr lang="ru-RU" sz="1400" smtClean="0">
                <a:solidFill>
                  <a:schemeClr val="tx1"/>
                </a:solidFill>
              </a:rPr>
              <a:t>биологии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МБОУ «Северокоммунарская СОШ»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Сивинского района Пермского края </a:t>
            </a:r>
          </a:p>
        </p:txBody>
      </p:sp>
      <p:sp>
        <p:nvSpPr>
          <p:cNvPr id="205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Русанов </a:t>
            </a:r>
            <a:r>
              <a:rPr lang="en-US" sz="4000" smtClean="0">
                <a:solidFill>
                  <a:schemeClr val="tx2"/>
                </a:solidFill>
              </a:rPr>
              <a:t>2</a:t>
            </a:r>
            <a:r>
              <a:rPr lang="ru-RU" sz="4000" smtClean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Русанов с тремя участниками экспедиции направился на пароходе «Королева Ольга Константиновна» в становище Маточкин Шар, затем на ненецком карбасе прошел проливом в Карское море и поднялся вдоль берега к северу до залива Незнаемого. Какое открытие сделал Русанов? 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82650" y="5373688"/>
            <a:ext cx="7285038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На небольшом полуострове он обнаружил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неизвестные до этого ископаемые организмы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17563" y="5259388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  <p:sp>
        <p:nvSpPr>
          <p:cNvPr id="1127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  <p:bldLst>
      <p:bldP spid="3" grpId="0"/>
      <p:bldP spid="7173" grpId="0"/>
      <p:bldP spid="71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Русанов </a:t>
            </a:r>
            <a:r>
              <a:rPr lang="en-US" sz="4000" smtClean="0">
                <a:solidFill>
                  <a:schemeClr val="tx2"/>
                </a:solidFill>
              </a:rPr>
              <a:t>3</a:t>
            </a:r>
            <a:r>
              <a:rPr lang="ru-RU" sz="4000" smtClean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3348038" y="1700213"/>
            <a:ext cx="5338762" cy="25209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Как называется судно, </a:t>
            </a:r>
            <a:endParaRPr lang="ru-RU" smtClean="0">
              <a:solidFill>
                <a:schemeClr val="tx2"/>
              </a:solidFill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на котором Русанов от Маточкина Шара добрался до Карского моря? 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0257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79838" y="5372100"/>
            <a:ext cx="12684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Arial" charset="0"/>
              </a:rPr>
              <a:t>Карбас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971550" y="5229225"/>
            <a:ext cx="7345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  <p:sp>
        <p:nvSpPr>
          <p:cNvPr id="1229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9"/>
                  </p:tgtEl>
                </p:cond>
              </p:nextCondLst>
            </p:seq>
          </p:childTnLst>
        </p:cTn>
      </p:par>
    </p:tnLst>
    <p:bldLst>
      <p:bldP spid="8195" grpId="0"/>
      <p:bldP spid="8198" grpId="0"/>
      <p:bldP spid="8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Чкалов </a:t>
            </a:r>
            <a:r>
              <a:rPr lang="en-US" sz="4000" smtClean="0">
                <a:solidFill>
                  <a:schemeClr val="tx2"/>
                </a:solidFill>
              </a:rPr>
              <a:t>2</a:t>
            </a:r>
            <a:r>
              <a:rPr lang="ru-RU" sz="4000" smtClean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971550" y="1600200"/>
            <a:ext cx="7561263" cy="25495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Что было выпущено в 1937 году и 1987 году соответственно в память о перелете Чкалова через Северный полюс?</a:t>
            </a:r>
          </a:p>
        </p:txBody>
      </p:sp>
      <p:sp>
        <p:nvSpPr>
          <p:cNvPr id="1331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627313" y="5229225"/>
            <a:ext cx="3960812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Почтовая марка СССР и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почтовый конверт СССР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935038" y="5229225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</p:childTnLst>
        </p:cTn>
      </p:par>
    </p:tnLst>
    <p:bldLst>
      <p:bldP spid="9219" grpId="0"/>
      <p:bldP spid="9222" grpId="0"/>
      <p:bldP spid="92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Чкалов 10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900113" y="1628775"/>
            <a:ext cx="7272337" cy="2620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Кто осенью 1935 года предложил Чкалову организовать рекордный перелёт из СССР в США через Северный полюс и возглавить экипаж самолёта?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59113" y="5157788"/>
            <a:ext cx="28082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Arial" charset="0"/>
              </a:rPr>
              <a:t>Лётчик Байдуков</a:t>
            </a:r>
          </a:p>
        </p:txBody>
      </p:sp>
      <p:sp>
        <p:nvSpPr>
          <p:cNvPr id="1434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71550" y="5094288"/>
            <a:ext cx="7345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</p:childTnLst>
        </p:cTn>
      </p:par>
    </p:tnLst>
    <p:bldLst>
      <p:bldP spid="10243" grpId="0"/>
      <p:bldP spid="10245" grpId="0"/>
      <p:bldP spid="102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Чкалов </a:t>
            </a:r>
            <a:r>
              <a:rPr lang="en-US" sz="4000" smtClean="0">
                <a:solidFill>
                  <a:schemeClr val="tx2"/>
                </a:solidFill>
              </a:rPr>
              <a:t>3</a:t>
            </a:r>
            <a:r>
              <a:rPr lang="ru-RU" sz="4000" smtClean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19002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В каком году выпущен данный конверт, приуроченный к годовщине перелета Чкалова?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2608263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51275" y="5157788"/>
            <a:ext cx="1074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400" b="1">
                <a:solidFill>
                  <a:schemeClr val="tx2"/>
                </a:solidFill>
                <a:latin typeface="Arial" charset="0"/>
              </a:rPr>
              <a:t>1986 г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971550" y="5137150"/>
            <a:ext cx="7345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</p:childTnLst>
        </p:cTn>
      </p:par>
    </p:tnLst>
    <p:bldLst>
      <p:bldP spid="11267" grpId="0"/>
      <p:bldP spid="11272" grpId="0"/>
      <p:bldP spid="112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Дрейфующая станция 10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19446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Станции, дрейфующие на ледовых островах (осколках глетчера , отделившихся от берега).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771775" y="5373688"/>
            <a:ext cx="404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СП-6, СП-18, СП-19, СП-22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973138" y="5133975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  <p:sp>
        <p:nvSpPr>
          <p:cNvPr id="16390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  <p:bldLst>
      <p:bldP spid="12291" grpId="0"/>
      <p:bldP spid="12293" grpId="0"/>
      <p:bldP spid="122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Дрейфующая станция 20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755650" y="1844675"/>
            <a:ext cx="7777163" cy="23336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Кому принадлежит  идея использования дрейфа льдов для исследования природы высокоширотных районов </a:t>
            </a:r>
            <a:endParaRPr lang="ru-RU" smtClean="0">
              <a:solidFill>
                <a:schemeClr val="tx2"/>
              </a:solidFill>
              <a:latin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Северного Ледовитого океана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?</a:t>
            </a:r>
          </a:p>
        </p:txBody>
      </p:sp>
      <p:sp>
        <p:nvSpPr>
          <p:cNvPr id="1741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132138" y="5373688"/>
            <a:ext cx="2789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Фритьоф Нансен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971550" y="5229225"/>
            <a:ext cx="7345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</p:childTnLst>
        </p:cTn>
      </p:par>
    </p:tnLst>
    <p:bldLst>
      <p:bldP spid="13315" grpId="0"/>
      <p:bldP spid="13318" grpId="0"/>
      <p:bldP spid="133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Дрейфующая станция 30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827088" y="1916113"/>
            <a:ext cx="7489825" cy="19732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Какая из экспедиций </a:t>
            </a:r>
            <a:endParaRPr lang="ru-RU" smtClean="0">
              <a:solidFill>
                <a:schemeClr val="tx2"/>
              </a:solidFill>
              <a:latin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дрейфующей станции была </a:t>
            </a:r>
            <a:endParaRPr lang="ru-RU" smtClean="0">
              <a:solidFill>
                <a:schemeClr val="tx2"/>
              </a:solidFill>
              <a:latin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самой продолжительной? </a:t>
            </a:r>
          </a:p>
        </p:txBody>
      </p:sp>
      <p:sp>
        <p:nvSpPr>
          <p:cNvPr id="1843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987675" y="5445125"/>
            <a:ext cx="338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Arial" charset="0"/>
              </a:rPr>
              <a:t>СП-22 (более 8 лет)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971550" y="5248275"/>
            <a:ext cx="7345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00439 L -0.01163 -0.337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</p:childTnLst>
        </p:cTn>
      </p:par>
    </p:tnLst>
    <p:bldLst>
      <p:bldP spid="14339" grpId="0"/>
      <p:bldP spid="14342" grpId="0"/>
      <p:bldP spid="143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74650" y="260350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Седов 20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575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В 1901 году, добившись звания прапорщика запаса, Георгий Яковлевич жил в Петербурге, где экстерном сдал экзамены за курс морского корпуса и был произведён в поручики запаса. Готовиться к сдаче экзамена в морской корпус Седову помогал … </a:t>
            </a:r>
          </a:p>
        </p:txBody>
      </p:sp>
      <p:sp>
        <p:nvSpPr>
          <p:cNvPr id="1946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746250" y="5373688"/>
            <a:ext cx="53959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Контр-адмирал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Arial" charset="0"/>
              </a:rPr>
              <a:t>Александр Кириллович Дриженко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941388" y="5321300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</p:childTnLst>
        </p:cTn>
      </p:par>
    </p:tnLst>
    <p:bldLst>
      <p:bldP spid="18435" grpId="0"/>
      <p:bldP spid="18438" grpId="0"/>
      <p:bldP spid="184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Седов 40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Не дойдя до о. Рудольфа, Седов умер и был похоронен на мысе Аук этого острова. Какие географические объекты названы в его честь?  </a:t>
            </a:r>
          </a:p>
        </p:txBody>
      </p:sp>
      <p:sp>
        <p:nvSpPr>
          <p:cNvPr id="20484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55650" y="5084763"/>
            <a:ext cx="7416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Arial" charset="0"/>
              </a:rPr>
              <a:t>Два залива и пик на Новой Земле, ледник и мыс на Земле Франца-Иосифа, остров в Баренцевом море, мыс в Антарктиде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971550" y="3933825"/>
            <a:ext cx="7345363" cy="11509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3"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  <p:bldP spid="194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268413"/>
            <a:ext cx="8229600" cy="3744912"/>
          </a:xfrm>
        </p:spPr>
        <p:txBody>
          <a:bodyPr/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Arial" charset="0"/>
              </a:rPr>
              <a:t>Игра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Arial" charset="0"/>
              </a:rPr>
              <a:t>Использованные интренет-ресурсы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Arial" charset="0"/>
              </a:rPr>
              <a:t>Титульный слайд</a:t>
            </a:r>
          </a:p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  <a:latin typeface="Arial" charset="0"/>
              </a:rPr>
              <a:t>Выход</a:t>
            </a:r>
          </a:p>
        </p:txBody>
      </p:sp>
      <p:sp>
        <p:nvSpPr>
          <p:cNvPr id="3075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98888" y="1484313"/>
            <a:ext cx="18002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5650" y="2349500"/>
            <a:ext cx="77041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700338" y="3141663"/>
            <a:ext cx="38877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1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3708400" y="4005263"/>
            <a:ext cx="1871663" cy="503237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Седов 60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Особое место в истории занимает период советских исследований Арктики в 1930-1940 х гг. </a:t>
            </a:r>
            <a:endParaRPr lang="ru-RU" smtClean="0">
              <a:solidFill>
                <a:schemeClr val="tx2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latin typeface="Arial" charset="0"/>
              </a:rPr>
              <a:t>К</a:t>
            </a:r>
            <a:r>
              <a:rPr lang="ru-RU" smtClean="0">
                <a:solidFill>
                  <a:schemeClr val="tx2"/>
                </a:solidFill>
              </a:rPr>
              <a:t>аким образом Георгий Яковлевич принимал участие в изучении Арктики, если к тому времени его не было в живых?</a:t>
            </a:r>
          </a:p>
        </p:txBody>
      </p:sp>
      <p:sp>
        <p:nvSpPr>
          <p:cNvPr id="2150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47813" y="5445125"/>
            <a:ext cx="59753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Экспедиции на ледокольном судне "Г. Седов"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971550" y="5251450"/>
            <a:ext cx="7345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</p:childTnLst>
        </p:cTn>
      </p:par>
    </p:tnLst>
    <p:bldLst>
      <p:bldP spid="3" grpId="0"/>
      <p:bldP spid="20486" grpId="0"/>
      <p:bldP spid="204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35975" cy="1143000"/>
          </a:xfrm>
        </p:spPr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Памятники исследователям 20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323850" y="1600200"/>
            <a:ext cx="8208963" cy="30527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mtClean="0">
                <a:solidFill>
                  <a:schemeClr val="tx2"/>
                </a:solidFill>
              </a:rPr>
              <a:t>Где расположен крест  Де-Лонгу и членам его экспедиции, погибшим вместе с ним на острове Боран-Бельской, установленный  в 1882 г. спасательной американской экспедицией под руководством </a:t>
            </a:r>
          </a:p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Д. Мельвилля? </a:t>
            </a:r>
            <a:endParaRPr lang="ru-RU" smtClean="0">
              <a:solidFill>
                <a:schemeClr val="tx2"/>
              </a:solidFill>
              <a:latin typeface="Arial" charset="0"/>
            </a:endParaRPr>
          </a:p>
          <a:p>
            <a:pPr marL="0" indent="0" algn="ctr">
              <a:buFont typeface="Arial" charset="0"/>
              <a:buNone/>
            </a:pP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2253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916238" y="5589588"/>
            <a:ext cx="3248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Arial" charset="0"/>
              </a:rPr>
              <a:t>В дельте реки Лены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954088" y="5311775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</p:childTnLst>
        </p:cTn>
      </p:par>
    </p:tnLst>
    <p:bldLst>
      <p:bldP spid="21507" grpId="0"/>
      <p:bldP spid="21510" grpId="0"/>
      <p:bldP spid="215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Памятники исследователям 40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2620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На памятнике Ю. Пайеру в Вене есть надпись «Юлиус фон Пайер, руководитель экспедиции к Северному полюсу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mtClean="0">
                <a:solidFill>
                  <a:schemeClr val="tx2"/>
                </a:solidFill>
              </a:rPr>
              <a:t>—1872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-18</a:t>
            </a:r>
            <a:r>
              <a:rPr lang="ru-RU" smtClean="0">
                <a:solidFill>
                  <a:schemeClr val="tx2"/>
                </a:solidFill>
              </a:rPr>
              <a:t>74...</a:t>
            </a:r>
            <a:br>
              <a:rPr lang="ru-RU" smtClean="0">
                <a:solidFill>
                  <a:schemeClr val="tx2"/>
                </a:solidFill>
              </a:rPr>
            </a:br>
            <a:r>
              <a:rPr lang="ru-RU" smtClean="0">
                <a:solidFill>
                  <a:schemeClr val="tx2"/>
                </a:solidFill>
              </a:rPr>
              <a:t>1-9-1842 — 30-8-1915».  Что он открыл? </a:t>
            </a:r>
          </a:p>
        </p:txBody>
      </p:sp>
      <p:sp>
        <p:nvSpPr>
          <p:cNvPr id="2355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124075" y="5589588"/>
            <a:ext cx="541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Arial" charset="0"/>
              </a:rPr>
              <a:t>Архипелаг Земля Франца-Иосифа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982663" y="5459413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</p:childTnLst>
        </p:cTn>
      </p:par>
    </p:tnLst>
    <p:bldLst>
      <p:bldP spid="22531" grpId="0"/>
      <p:bldP spid="22534" grpId="0"/>
      <p:bldP spid="225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Памятники исследователям 60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900113" y="1916113"/>
            <a:ext cx="7581900" cy="16129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В какой бухте на острове Рудольфа находится астрономический знак экспедиции Абруццкого? </a:t>
            </a:r>
          </a:p>
        </p:txBody>
      </p:sp>
      <p:sp>
        <p:nvSpPr>
          <p:cNvPr id="2458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276600" y="5661025"/>
            <a:ext cx="249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Arial" charset="0"/>
              </a:rPr>
              <a:t>В бухте теплиц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971550" y="5421313"/>
            <a:ext cx="7345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</p:childTnLst>
        </p:cTn>
      </p:par>
    </p:tnLst>
    <p:bldLst>
      <p:bldP spid="23555" grpId="0"/>
      <p:bldP spid="23558" grpId="0"/>
      <p:bldP spid="235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Искусство об Арктике 20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3492500" y="1600200"/>
            <a:ext cx="5400675" cy="24050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В Мультимедиа Арт Музее в сентябре 2011 года была открыта для посетителей выставка «Арктика». </a:t>
            </a:r>
            <a:endParaRPr lang="ru-RU" smtClean="0">
              <a:solidFill>
                <a:schemeClr val="tx2"/>
              </a:solidFill>
              <a:latin typeface="Arial" charset="0"/>
            </a:endParaRPr>
          </a:p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Кто автор данного снимка?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024188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708400" y="5661025"/>
            <a:ext cx="2455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Arial" charset="0"/>
              </a:rPr>
              <a:t>Йоахим Кестер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971550" y="5421313"/>
            <a:ext cx="7345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5"/>
                  </p:tgtEl>
                </p:cond>
              </p:nextCondLst>
            </p:seq>
          </p:childTnLst>
        </p:cTn>
      </p:par>
    </p:tnLst>
    <p:bldLst>
      <p:bldP spid="24579" grpId="0"/>
      <p:bldP spid="24583" grpId="0"/>
      <p:bldP spid="245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Искусство об Арктике 40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859712" cy="16843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Девизом главного героя какого романа стала фраза «Бороться и искать, найти и не сдаваться»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?</a:t>
            </a:r>
          </a:p>
        </p:txBody>
      </p:sp>
      <p:sp>
        <p:nvSpPr>
          <p:cNvPr id="2662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898650" y="5300663"/>
            <a:ext cx="507682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Arial" charset="0"/>
              </a:rPr>
              <a:t>Александр Григорьев в романе 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Arial" charset="0"/>
              </a:rPr>
              <a:t>В.Каверина «Два капитана»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998538" y="5302250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8"/>
                  </p:tgtEl>
                </p:cond>
              </p:nextCondLst>
            </p:seq>
          </p:childTnLst>
        </p:cTn>
      </p:par>
    </p:tnLst>
    <p:bldLst>
      <p:bldP spid="25603" grpId="0"/>
      <p:bldP spid="25606" grpId="0"/>
      <p:bldP spid="256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Искусство об Арктике 60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323850" y="1341438"/>
            <a:ext cx="8362950" cy="39163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3 марта 2006 года в Государственном музее Востока работала выставка «Единый Север: выставка произведений искусства жителей Арктики», где выставлялись около 300 экспонатов из Галереи арктического искусства ("Черни Иниуит Колекшн"). Где находится данная Галерея? </a:t>
            </a:r>
          </a:p>
        </p:txBody>
      </p:sp>
      <p:sp>
        <p:nvSpPr>
          <p:cNvPr id="2765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843213" y="5805488"/>
            <a:ext cx="328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г. Берн (Швейцария)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901700" y="5624513"/>
            <a:ext cx="7345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1"/>
                  </p:tgtEl>
                </p:cond>
              </p:nextCondLst>
            </p:seq>
          </p:childTnLst>
        </p:cTn>
      </p:par>
    </p:tnLst>
    <p:bldLst>
      <p:bldP spid="26627" grpId="0"/>
      <p:bldP spid="26630" grpId="0"/>
      <p:bldP spid="266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Имя на карте 30 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idx="4294967295"/>
          </p:nvPr>
        </p:nvSpPr>
        <p:spPr>
          <a:xfrm>
            <a:off x="1116013" y="1600200"/>
            <a:ext cx="7570787" cy="2620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b="1" smtClean="0">
                <a:solidFill>
                  <a:schemeClr val="tx2"/>
                </a:solidFill>
              </a:rPr>
              <a:t>Его имя</a:t>
            </a:r>
            <a:r>
              <a:rPr lang="ru-RU" smtClean="0">
                <a:solidFill>
                  <a:schemeClr val="tx2"/>
                </a:solidFill>
              </a:rPr>
              <a:t> сохранилось в </a:t>
            </a:r>
            <a:r>
              <a:rPr lang="ru-RU" b="1" smtClean="0">
                <a:solidFill>
                  <a:schemeClr val="tx2"/>
                </a:solidFill>
              </a:rPr>
              <a:t>Арктике</a:t>
            </a:r>
            <a:r>
              <a:rPr lang="ru-RU" smtClean="0">
                <a:solidFill>
                  <a:schemeClr val="tx2"/>
                </a:solidFill>
              </a:rPr>
              <a:t> лишь в виде небольшого мыса на восточном побережье Таймырского полуострова, где он еще в 1934 году построил избушку.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203575" y="5373688"/>
            <a:ext cx="233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И. Д. Папанин</a:t>
            </a:r>
            <a:r>
              <a:rPr lang="ru-RU" sz="24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900113" y="5281613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  <p:sp>
        <p:nvSpPr>
          <p:cNvPr id="2867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Имя на карте 60 </a:t>
            </a:r>
          </a:p>
        </p:txBody>
      </p:sp>
      <p:sp>
        <p:nvSpPr>
          <p:cNvPr id="40963" name="Объект 2"/>
          <p:cNvSpPr>
            <a:spLocks noGrp="1"/>
          </p:cNvSpPr>
          <p:nvPr>
            <p:ph idx="4294967295"/>
          </p:nvPr>
        </p:nvSpPr>
        <p:spPr>
          <a:xfrm>
            <a:off x="468313" y="1412875"/>
            <a:ext cx="8229600" cy="34845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В начале 1962 года на карте Арктики в Карском море двум островам был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и</a:t>
            </a:r>
            <a:r>
              <a:rPr lang="ru-RU" smtClean="0">
                <a:solidFill>
                  <a:schemeClr val="tx2"/>
                </a:solidFill>
              </a:rPr>
              <a:t> присвоены наименования. Так 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были увековечены</a:t>
            </a:r>
            <a:r>
              <a:rPr lang="ru-RU" smtClean="0">
                <a:solidFill>
                  <a:schemeClr val="tx2"/>
                </a:solidFill>
              </a:rPr>
              <a:t> имена героев, погибших в неравной схватке и своим подвигом сорвавших крупную фашистскую военно-морскую операцию в Арктике. </a:t>
            </a:r>
          </a:p>
        </p:txBody>
      </p:sp>
      <p:sp>
        <p:nvSpPr>
          <p:cNvPr id="2970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771775" y="5516563"/>
            <a:ext cx="3341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Бочурко и Элимелах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889000" y="5410200"/>
            <a:ext cx="7345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8"/>
                  </p:tgtEl>
                </p:cond>
              </p:nextCondLst>
            </p:seq>
          </p:childTnLst>
        </p:cTn>
      </p:par>
    </p:tnLst>
    <p:bldLst>
      <p:bldP spid="40963" grpId="0"/>
      <p:bldP spid="40966" grpId="0"/>
      <p:bldP spid="409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Имя на карте 90 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29813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В издательстве «Наука» в 2003 году вышла книга «Имена на карте Российской Арктики», в которой даны биографии примерно 200 отечественных и зарубежных персоналий. Кто автор книги?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60800"/>
            <a:ext cx="2232025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887413" y="5359400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37381E-7 L -0.00399 -0.291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45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</p:childTnLst>
        </p:cTn>
      </p:par>
    </p:tnLst>
    <p:bldLst>
      <p:bldP spid="41987" grpId="0"/>
      <p:bldP spid="419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2"/>
                </a:solidFill>
                <a:latin typeface="Arial" charset="0"/>
              </a:rPr>
              <a:t>1 раунд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2124075" y="2205038"/>
            <a:ext cx="4906963" cy="3313112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Русанов</a:t>
            </a: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Font typeface="Arial" charset="0"/>
              <a:buNone/>
              <a:defRPr/>
            </a:pP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Чкалов</a:t>
            </a:r>
          </a:p>
          <a:p>
            <a:pPr algn="ctr">
              <a:buFont typeface="Arial" charset="0"/>
              <a:buNone/>
              <a:defRPr/>
            </a:pP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Дрейфующая станция </a:t>
            </a:r>
          </a:p>
        </p:txBody>
      </p:sp>
      <p:sp>
        <p:nvSpPr>
          <p:cNvPr id="41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81750"/>
            <a:ext cx="431800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Животные Арктики 30</a:t>
            </a:r>
          </a:p>
        </p:txBody>
      </p:sp>
      <p:sp>
        <p:nvSpPr>
          <p:cNvPr id="43011" name="Объект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229600" cy="26209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latin typeface="Arial" charset="0"/>
              </a:rPr>
              <a:t>Д</a:t>
            </a:r>
            <a:r>
              <a:rPr lang="ru-RU" smtClean="0">
                <a:solidFill>
                  <a:schemeClr val="tx2"/>
                </a:solidFill>
              </a:rPr>
              <a:t>альний мигрант, осуществляющий перелеты из Арктики (места размножения) к Антарктике, где провод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и</a:t>
            </a:r>
            <a:r>
              <a:rPr lang="ru-RU" smtClean="0">
                <a:solidFill>
                  <a:schemeClr val="tx2"/>
                </a:solidFill>
              </a:rPr>
              <a:t>т зиму.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mtClean="0">
                <a:solidFill>
                  <a:schemeClr val="tx2"/>
                </a:solidFill>
              </a:rPr>
              <a:t>Это – наверно самый длинный перелет, предпринятый любой птицей.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49725"/>
            <a:ext cx="28575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2771775" y="5805488"/>
            <a:ext cx="318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Arial" charset="0"/>
              </a:rPr>
              <a:t>Арктическая крачка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900113" y="5311775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20472E-7 L -0.00087 -0.2745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3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</p:childTnLst>
        </p:cTn>
      </p:par>
    </p:tnLst>
    <p:bldLst>
      <p:bldP spid="43011" grpId="0"/>
      <p:bldP spid="43014" grpId="0"/>
      <p:bldP spid="430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8788" y="260350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Животные Арктики 60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29600" cy="12954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Что служит органами осязания у тюл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е</a:t>
            </a:r>
            <a:r>
              <a:rPr lang="ru-RU" smtClean="0">
                <a:solidFill>
                  <a:schemeClr val="tx2"/>
                </a:solidFill>
              </a:rPr>
              <a:t>ней? </a:t>
            </a:r>
          </a:p>
        </p:txBody>
      </p:sp>
      <p:sp>
        <p:nvSpPr>
          <p:cNvPr id="327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47838" y="5445125"/>
            <a:ext cx="54578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Arial" charset="0"/>
              </a:rPr>
              <a:t>Пучки длинных волос (вибриссы) 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Arial" charset="0"/>
              </a:rPr>
              <a:t>на верхней губе.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900113" y="5359400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8"/>
                  </p:tgtEl>
                </p:cond>
              </p:nextCondLst>
            </p:seq>
          </p:childTnLst>
        </p:cTn>
      </p:par>
    </p:tnLst>
    <p:bldLst>
      <p:bldP spid="44035" grpId="0"/>
      <p:bldP spid="44037" grpId="0"/>
      <p:bldP spid="440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Животные Арктики 90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4294967295"/>
          </p:nvPr>
        </p:nvSpPr>
        <p:spPr>
          <a:xfrm>
            <a:off x="900113" y="1989138"/>
            <a:ext cx="7366000" cy="13684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Цвет шерсти овцебыка в зимнее и летнее время? </a:t>
            </a:r>
          </a:p>
        </p:txBody>
      </p:sp>
      <p:sp>
        <p:nvSpPr>
          <p:cNvPr id="3379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46250" y="5373688"/>
            <a:ext cx="54514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Летний наряд темно-коричневый,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зимний — почти черный.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900113" y="5341938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2"/>
                  </p:tgtEl>
                </p:cond>
              </p:nextCondLst>
            </p:seq>
          </p:childTnLst>
        </p:cTn>
      </p:par>
    </p:tnLst>
    <p:bldLst>
      <p:bldP spid="45059" grpId="0"/>
      <p:bldP spid="45061" grpId="0"/>
      <p:bldP spid="450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Арктика  не  в  Арктике… 30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827088" y="1989138"/>
            <a:ext cx="7489825" cy="1684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Санаторий  "Арктика" общеоздоровительного медицинского профиля, расположен в 30 м от </a:t>
            </a:r>
          </a:p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Черного моря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.</a:t>
            </a:r>
            <a:r>
              <a:rPr lang="ru-RU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419475" y="5589588"/>
            <a:ext cx="193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Arial" charset="0"/>
              </a:rPr>
              <a:t>г. Бердянск</a:t>
            </a:r>
          </a:p>
        </p:txBody>
      </p:sp>
      <p:sp>
        <p:nvSpPr>
          <p:cNvPr id="3482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900113" y="5349875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</p:childTnLst>
        </p:cTn>
      </p:par>
    </p:tnLst>
    <p:bldLst>
      <p:bldP spid="27651" grpId="0"/>
      <p:bldP spid="27653" grpId="0"/>
      <p:bldP spid="2765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Арктика  не  в  Арктике… 60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4294967295"/>
          </p:nvPr>
        </p:nvSpPr>
        <p:spPr>
          <a:xfrm>
            <a:off x="1403350" y="1600200"/>
            <a:ext cx="7283450" cy="2620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На сайте Зюганова Валерия Валерьевича дано описание эликсира  «Арктика+»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.</a:t>
            </a:r>
            <a:r>
              <a:rPr lang="ru-RU" smtClean="0">
                <a:solidFill>
                  <a:schemeClr val="tx2"/>
                </a:solidFill>
              </a:rPr>
              <a:t> 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Для </a:t>
            </a:r>
            <a:r>
              <a:rPr lang="ru-RU" smtClean="0">
                <a:solidFill>
                  <a:schemeClr val="tx2"/>
                </a:solidFill>
              </a:rPr>
              <a:t>лечения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smtClean="0">
                <a:solidFill>
                  <a:schemeClr val="tx2"/>
                </a:solidFill>
              </a:rPr>
              <a:t>каких заболеваний используется 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этот эликсир</a:t>
            </a:r>
            <a:r>
              <a:rPr lang="ru-RU" smtClean="0">
                <a:solidFill>
                  <a:schemeClr val="tx2"/>
                </a:solidFill>
              </a:rPr>
              <a:t>?  </a:t>
            </a:r>
          </a:p>
        </p:txBody>
      </p:sp>
      <p:sp>
        <p:nvSpPr>
          <p:cNvPr id="3584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708400" y="5516563"/>
            <a:ext cx="1517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Раковых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925513" y="5300663"/>
            <a:ext cx="7345362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</p:childTnLst>
        </p:cTn>
      </p:par>
    </p:tnLst>
    <p:bldLst>
      <p:bldP spid="37891" grpId="0"/>
      <p:bldP spid="37893" grpId="0"/>
      <p:bldP spid="3789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Арктика не в Арктике… 90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4294967295"/>
          </p:nvPr>
        </p:nvSpPr>
        <p:spPr>
          <a:xfrm>
            <a:off x="468313" y="1484313"/>
            <a:ext cx="8229600" cy="40608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Впервые снегоходы этой кампании появились в 1963 году и за время существования ни разу не уступили лидирующих позиций. За свою полувековую историю снегоходная техника Arctic Cat претерпела колоссальные изменения. Как на русском называют  снегоходы этой кампании? </a:t>
            </a:r>
          </a:p>
        </p:txBody>
      </p:sp>
      <p:sp>
        <p:nvSpPr>
          <p:cNvPr id="368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059113" y="5949950"/>
            <a:ext cx="2760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solidFill>
                  <a:schemeClr val="tx2"/>
                </a:solidFill>
                <a:latin typeface="Arial" charset="0"/>
              </a:rPr>
              <a:t>«Снежные коты»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889000" y="5624513"/>
            <a:ext cx="73453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17095E-7 L -0.00122 -0.379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8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</p:childTnLst>
        </p:cTn>
      </p:par>
    </p:tnLst>
    <p:bldLst>
      <p:bldP spid="38915" grpId="0"/>
      <p:bldP spid="38917" grpId="0"/>
      <p:bldP spid="389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  <a:latin typeface="Arial" charset="0"/>
              </a:rPr>
              <a:t>Использованные Интернет-ресурсы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idx="4294967295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>
                <a:hlinkClick r:id="rId2"/>
              </a:rPr>
              <a:t>http://mishpoha.org/nomer16/a30.php</a:t>
            </a:r>
            <a:endParaRPr lang="ru-RU" smtClean="0"/>
          </a:p>
          <a:p>
            <a:r>
              <a:rPr lang="en-US" smtClean="0">
                <a:hlinkClick r:id="rId3"/>
              </a:rPr>
              <a:t>http://www.russian-travels.ru/?p=23</a:t>
            </a:r>
            <a:endParaRPr lang="ru-RU" smtClean="0"/>
          </a:p>
          <a:p>
            <a:r>
              <a:rPr lang="en-US" smtClean="0">
                <a:hlinkClick r:id="rId4"/>
              </a:rPr>
              <a:t>http://lib.rus.ec/b/286715/read</a:t>
            </a:r>
            <a:endParaRPr lang="ru-RU" smtClean="0"/>
          </a:p>
          <a:p>
            <a:r>
              <a:rPr lang="en-US" smtClean="0">
                <a:hlinkClick r:id="rId5"/>
              </a:rPr>
              <a:t>http://www.polarpost.ru/Library/Popov-avtograph/text-avtograf_na_karte-18.html</a:t>
            </a:r>
            <a:endParaRPr lang="ru-RU" smtClean="0"/>
          </a:p>
          <a:p>
            <a:r>
              <a:rPr lang="en-US" smtClean="0">
                <a:hlinkClick r:id="rId6"/>
              </a:rPr>
              <a:t>http://www.gff-lgi.spb.ru/vp-avetisov.htm#book2</a:t>
            </a:r>
            <a:endParaRPr lang="ru-RU" smtClean="0"/>
          </a:p>
        </p:txBody>
      </p:sp>
      <p:sp>
        <p:nvSpPr>
          <p:cNvPr id="3789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Объект 2"/>
          <p:cNvSpPr>
            <a:spLocks noGrp="1"/>
          </p:cNvSpPr>
          <p:nvPr>
            <p:ph idx="4294967295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mtClean="0">
                <a:hlinkClick r:id="rId2"/>
              </a:rPr>
              <a:t>http://megaznanie.ru/index.php/animalworld/arcticanimals/5512-2010-11-28-09-13-05.html</a:t>
            </a:r>
            <a:endParaRPr lang="ru-RU" smtClean="0"/>
          </a:p>
          <a:p>
            <a:r>
              <a:rPr lang="en-US" smtClean="0">
                <a:hlinkClick r:id="rId3"/>
              </a:rPr>
              <a:t>http://oopt.info/barctic/veget.html</a:t>
            </a:r>
            <a:endParaRPr lang="ru-RU" smtClean="0"/>
          </a:p>
          <a:p>
            <a:r>
              <a:rPr lang="en-US" smtClean="0">
                <a:hlinkClick r:id="rId4"/>
              </a:rPr>
              <a:t>http://biologtext.ru/420.html</a:t>
            </a:r>
            <a:r>
              <a:rPr lang="ru-RU" smtClean="0">
                <a:latin typeface="Arial" charset="0"/>
              </a:rPr>
              <a:t> </a:t>
            </a:r>
          </a:p>
          <a:p>
            <a:r>
              <a:rPr lang="en-US" smtClean="0">
                <a:hlinkClick r:id="rId5"/>
              </a:rPr>
              <a:t>http://ghivotnie.narod.ru/arktika.html</a:t>
            </a:r>
            <a:endParaRPr lang="ru-RU" smtClean="0"/>
          </a:p>
          <a:p>
            <a:endParaRPr lang="ru-RU" smtClean="0">
              <a:latin typeface="Arial" charset="0"/>
            </a:endParaRPr>
          </a:p>
        </p:txBody>
      </p:sp>
      <p:sp>
        <p:nvSpPr>
          <p:cNvPr id="38916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81750"/>
            <a:ext cx="431800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6" name="Group 134"/>
          <p:cNvGraphicFramePr>
            <a:graphicFrameLocks noGrp="1"/>
          </p:cNvGraphicFramePr>
          <p:nvPr>
            <p:ph idx="1"/>
          </p:nvPr>
        </p:nvGraphicFramePr>
        <p:xfrm>
          <a:off x="395288" y="476250"/>
          <a:ext cx="8135937" cy="5686425"/>
        </p:xfrm>
        <a:graphic>
          <a:graphicData uri="http://schemas.openxmlformats.org/drawingml/2006/table">
            <a:tbl>
              <a:tblPr/>
              <a:tblGrid>
                <a:gridCol w="2735262"/>
                <a:gridCol w="1800225"/>
                <a:gridCol w="1800225"/>
                <a:gridCol w="1800225"/>
              </a:tblGrid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Русанов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Чкалов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Дрейфующая станция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8" name="AutoShape 1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3575" y="62071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3189" name="AutoShape 1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62071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20</a:t>
            </a:r>
          </a:p>
        </p:txBody>
      </p:sp>
      <p:sp>
        <p:nvSpPr>
          <p:cNvPr id="3190" name="AutoShape 1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62071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30</a:t>
            </a:r>
          </a:p>
        </p:txBody>
      </p:sp>
      <p:sp>
        <p:nvSpPr>
          <p:cNvPr id="3207" name="AutoShape 13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3575" y="2492375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3208" name="AutoShape 13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2492375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20</a:t>
            </a:r>
          </a:p>
        </p:txBody>
      </p:sp>
      <p:sp>
        <p:nvSpPr>
          <p:cNvPr id="3209" name="AutoShape 13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2492375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30</a:t>
            </a:r>
          </a:p>
        </p:txBody>
      </p:sp>
      <p:sp>
        <p:nvSpPr>
          <p:cNvPr id="5150" name="AutoShape 14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5" name="AutoShape 14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3575" y="443706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3216" name="AutoShape 14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443706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20</a:t>
            </a:r>
          </a:p>
        </p:txBody>
      </p:sp>
      <p:sp>
        <p:nvSpPr>
          <p:cNvPr id="3217" name="AutoShape 14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443706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30</a:t>
            </a:r>
          </a:p>
        </p:txBody>
      </p:sp>
      <p:sp>
        <p:nvSpPr>
          <p:cNvPr id="5154" name="AutoShape 14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81750"/>
            <a:ext cx="431800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7"/>
                  </p:tgtEl>
                </p:cond>
              </p:nextCondLst>
            </p:seq>
          </p:childTnLst>
        </p:cTn>
      </p:par>
    </p:tnLst>
    <p:bldLst>
      <p:bldP spid="3188" grpId="0"/>
      <p:bldP spid="3190" grpId="0"/>
      <p:bldP spid="3207" grpId="0" animBg="1"/>
      <p:bldP spid="3208" grpId="0" animBg="1"/>
      <p:bldP spid="3209" grpId="0" animBg="1"/>
      <p:bldP spid="3215" grpId="0" animBg="1"/>
      <p:bldP spid="3216" grpId="0" animBg="1"/>
      <p:bldP spid="32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  <a:latin typeface="Arial" charset="0"/>
              </a:rPr>
              <a:t>2 раунд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2124075" y="2205038"/>
            <a:ext cx="4906963" cy="33845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Седов</a:t>
            </a:r>
          </a:p>
          <a:p>
            <a:pPr algn="ctr">
              <a:buFont typeface="Arial" charset="0"/>
              <a:buNone/>
              <a:defRPr/>
            </a:pP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Памятники исследователям</a:t>
            </a:r>
          </a:p>
          <a:p>
            <a:pPr algn="ctr">
              <a:buFont typeface="Arial" charset="0"/>
              <a:buNone/>
              <a:defRPr/>
            </a:pP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Искусство об Арктике </a:t>
            </a:r>
          </a:p>
        </p:txBody>
      </p:sp>
      <p:sp>
        <p:nvSpPr>
          <p:cNvPr id="61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81750"/>
            <a:ext cx="431800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4" name="Group 48"/>
          <p:cNvGraphicFramePr>
            <a:graphicFrameLocks noGrp="1"/>
          </p:cNvGraphicFramePr>
          <p:nvPr/>
        </p:nvGraphicFramePr>
        <p:xfrm>
          <a:off x="395288" y="476250"/>
          <a:ext cx="8135937" cy="5686425"/>
        </p:xfrm>
        <a:graphic>
          <a:graphicData uri="http://schemas.openxmlformats.org/drawingml/2006/table">
            <a:tbl>
              <a:tblPr/>
              <a:tblGrid>
                <a:gridCol w="2735262"/>
                <a:gridCol w="1800225"/>
                <a:gridCol w="1800225"/>
                <a:gridCol w="1800225"/>
              </a:tblGrid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Седов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Памятники исследователям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Искусство об Арктике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66" name="AutoShape 7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3575" y="62071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20</a:t>
            </a:r>
          </a:p>
        </p:txBody>
      </p:sp>
      <p:sp>
        <p:nvSpPr>
          <p:cNvPr id="4167" name="AutoShape 7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62071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40</a:t>
            </a:r>
          </a:p>
        </p:txBody>
      </p:sp>
      <p:sp>
        <p:nvSpPr>
          <p:cNvPr id="4168" name="AutoShape 7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62071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60</a:t>
            </a:r>
          </a:p>
        </p:txBody>
      </p:sp>
      <p:sp>
        <p:nvSpPr>
          <p:cNvPr id="4169" name="AutoShape 7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3575" y="2492375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20</a:t>
            </a:r>
          </a:p>
        </p:txBody>
      </p:sp>
      <p:sp>
        <p:nvSpPr>
          <p:cNvPr id="4170" name="AutoShape 7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2492375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40</a:t>
            </a:r>
          </a:p>
        </p:txBody>
      </p:sp>
      <p:sp>
        <p:nvSpPr>
          <p:cNvPr id="4171" name="AutoShape 7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2492375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60</a:t>
            </a:r>
          </a:p>
        </p:txBody>
      </p:sp>
      <p:sp>
        <p:nvSpPr>
          <p:cNvPr id="4172" name="AutoShape 7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3575" y="443706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20</a:t>
            </a:r>
          </a:p>
        </p:txBody>
      </p:sp>
      <p:sp>
        <p:nvSpPr>
          <p:cNvPr id="4173" name="AutoShape 7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443706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40</a:t>
            </a:r>
          </a:p>
        </p:txBody>
      </p:sp>
      <p:sp>
        <p:nvSpPr>
          <p:cNvPr id="4174" name="AutoShape 78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443706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60</a:t>
            </a:r>
          </a:p>
        </p:txBody>
      </p:sp>
      <p:sp>
        <p:nvSpPr>
          <p:cNvPr id="7201" name="AutoShape 7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02" name="AutoShape 81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81750"/>
            <a:ext cx="431800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4"/>
                  </p:tgtEl>
                </p:cond>
              </p:nextCondLst>
            </p:seq>
          </p:childTnLst>
        </p:cTn>
      </p:par>
    </p:tnLst>
    <p:bldLst>
      <p:bldP spid="4166" grpId="0" animBg="1"/>
      <p:bldP spid="4168" grpId="0" animBg="1"/>
      <p:bldP spid="4169" grpId="0" animBg="1"/>
      <p:bldP spid="4170" grpId="0" animBg="1"/>
      <p:bldP spid="4171" grpId="0" animBg="1"/>
      <p:bldP spid="4172" grpId="0" animBg="1"/>
      <p:bldP spid="4173" grpId="0" animBg="1"/>
      <p:bldP spid="4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2"/>
                </a:solidFill>
                <a:latin typeface="Arial" charset="0"/>
              </a:rPr>
              <a:t>3 раунд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2124075" y="2205038"/>
            <a:ext cx="4906963" cy="33845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Имя на карте</a:t>
            </a:r>
          </a:p>
          <a:p>
            <a:pPr algn="ctr">
              <a:buFont typeface="Arial" charset="0"/>
              <a:buNone/>
              <a:defRPr/>
            </a:pP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Животные Арктики</a:t>
            </a:r>
          </a:p>
          <a:p>
            <a:pPr algn="ctr">
              <a:buFont typeface="Arial" charset="0"/>
              <a:buNone/>
              <a:defRPr/>
            </a:pPr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Арктика не в Арктике </a:t>
            </a:r>
          </a:p>
        </p:txBody>
      </p:sp>
      <p:sp>
        <p:nvSpPr>
          <p:cNvPr id="81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81750"/>
            <a:ext cx="431800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45" name="Group 25"/>
          <p:cNvGraphicFramePr>
            <a:graphicFrameLocks noGrp="1"/>
          </p:cNvGraphicFramePr>
          <p:nvPr/>
        </p:nvGraphicFramePr>
        <p:xfrm>
          <a:off x="395288" y="476250"/>
          <a:ext cx="8135937" cy="5686425"/>
        </p:xfrm>
        <a:graphic>
          <a:graphicData uri="http://schemas.openxmlformats.org/drawingml/2006/table">
            <a:tbl>
              <a:tblPr/>
              <a:tblGrid>
                <a:gridCol w="2735262"/>
                <a:gridCol w="1800225"/>
                <a:gridCol w="1800225"/>
                <a:gridCol w="1800225"/>
              </a:tblGrid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Имя на карте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Животные Арктики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Арктика не в Арктике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7" name="AutoShape 4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3575" y="62071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30</a:t>
            </a:r>
          </a:p>
        </p:txBody>
      </p:sp>
      <p:sp>
        <p:nvSpPr>
          <p:cNvPr id="5168" name="AutoShape 4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62071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60</a:t>
            </a:r>
          </a:p>
        </p:txBody>
      </p:sp>
      <p:sp>
        <p:nvSpPr>
          <p:cNvPr id="5169" name="AutoShape 4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62071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90</a:t>
            </a:r>
          </a:p>
        </p:txBody>
      </p:sp>
      <p:sp>
        <p:nvSpPr>
          <p:cNvPr id="5170" name="AutoShape 5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3575" y="2492375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30</a:t>
            </a:r>
          </a:p>
        </p:txBody>
      </p:sp>
      <p:sp>
        <p:nvSpPr>
          <p:cNvPr id="5171" name="AutoShape 5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2492375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60</a:t>
            </a:r>
          </a:p>
        </p:txBody>
      </p:sp>
      <p:sp>
        <p:nvSpPr>
          <p:cNvPr id="5172" name="AutoShape 5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2492375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90</a:t>
            </a:r>
          </a:p>
        </p:txBody>
      </p:sp>
      <p:sp>
        <p:nvSpPr>
          <p:cNvPr id="5173" name="AutoShape 5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03575" y="443706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30</a:t>
            </a:r>
          </a:p>
        </p:txBody>
      </p:sp>
      <p:sp>
        <p:nvSpPr>
          <p:cNvPr id="5174" name="AutoShape 5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443706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60</a:t>
            </a:r>
          </a:p>
        </p:txBody>
      </p:sp>
      <p:sp>
        <p:nvSpPr>
          <p:cNvPr id="5175" name="AutoShape 5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04025" y="4437063"/>
            <a:ext cx="1655763" cy="1584325"/>
          </a:xfrm>
          <a:prstGeom prst="actionButtonBlank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Arial" charset="0"/>
              </a:rPr>
              <a:t>90</a:t>
            </a:r>
          </a:p>
        </p:txBody>
      </p:sp>
      <p:sp>
        <p:nvSpPr>
          <p:cNvPr id="9249" name="AutoShape 5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81750"/>
            <a:ext cx="431800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5"/>
                  </p:tgtEl>
                </p:cond>
              </p:nextCondLst>
            </p:seq>
          </p:childTnLst>
        </p:cTn>
      </p:par>
    </p:tnLst>
    <p:bldLst>
      <p:bldP spid="5167" grpId="0" animBg="1"/>
      <p:bldP spid="5169" grpId="0" animBg="1"/>
      <p:bldP spid="5170" grpId="0" animBg="1"/>
      <p:bldP spid="5171" grpId="0" animBg="1"/>
      <p:bldP spid="5172" grpId="0" animBg="1"/>
      <p:bldP spid="5173" grpId="0" animBg="1"/>
      <p:bldP spid="5174" grpId="0" animBg="1"/>
      <p:bldP spid="51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63538" y="260350"/>
            <a:ext cx="8229600" cy="1143000"/>
          </a:xfrm>
        </p:spPr>
        <p:txBody>
          <a:bodyPr/>
          <a:lstStyle/>
          <a:p>
            <a:r>
              <a:rPr lang="ru-RU" sz="4000" smtClean="0">
                <a:solidFill>
                  <a:schemeClr val="tx2"/>
                </a:solidFill>
              </a:rPr>
              <a:t>Русанов 10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827088" y="1628775"/>
            <a:ext cx="7572375" cy="37004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</a:rPr>
              <a:t>Находясь в тюрьме с 1897 по 1899 годы, Русанов продолжал заниматься самообразованием. Среди книг, прочитанных им в этот период, одна пользовалась его особым вниманием. Какая? </a:t>
            </a:r>
          </a:p>
        </p:txBody>
      </p:sp>
      <p:sp>
        <p:nvSpPr>
          <p:cNvPr id="1024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381750"/>
            <a:ext cx="431800" cy="360363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309688" y="5157788"/>
            <a:ext cx="66595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Arial" charset="0"/>
              </a:rPr>
              <a:t>Фритьоф Нансен </a:t>
            </a:r>
          </a:p>
          <a:p>
            <a:pPr algn="ctr"/>
            <a:r>
              <a:rPr lang="ru-RU" sz="2400" b="1">
                <a:solidFill>
                  <a:schemeClr val="tx2"/>
                </a:solidFill>
                <a:latin typeface="Arial" charset="0"/>
              </a:rPr>
              <a:t>«Среди льдов и во мраке полярной ночи»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087438" y="5105400"/>
            <a:ext cx="684053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Arial" charset="0"/>
              </a:rPr>
              <a:t>ответ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</p:childTnLst>
        </p:cTn>
      </p:par>
    </p:tnLst>
    <p:bldLst>
      <p:bldP spid="6147" grpId="0"/>
      <p:bldP spid="6152" grpId="0"/>
      <p:bldP spid="6153" grpId="0" animBg="1"/>
    </p:bldLst>
  </p:timing>
</p:sld>
</file>

<file path=ppt/theme/theme1.xml><?xml version="1.0" encoding="utf-8"?>
<a:theme xmlns:a="http://schemas.openxmlformats.org/drawingml/2006/main" name="Арктика – притягательная загадк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Арктика – притягательная загадка1</Template>
  <TotalTime>1</TotalTime>
  <Words>1024</Words>
  <Application>Microsoft Office PowerPoint</Application>
  <PresentationFormat>Экран (4:3)</PresentationFormat>
  <Paragraphs>198</Paragraphs>
  <Slides>37</Slides>
  <Notes>1</Notes>
  <HiddenSlides>27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Арктика – притягательная загадка1</vt:lpstr>
      <vt:lpstr>Арктика – притягательная загадка</vt:lpstr>
      <vt:lpstr>Слайд 2</vt:lpstr>
      <vt:lpstr>1 раунд</vt:lpstr>
      <vt:lpstr>Слайд 4</vt:lpstr>
      <vt:lpstr>2 раунд</vt:lpstr>
      <vt:lpstr>Слайд 6</vt:lpstr>
      <vt:lpstr>3 раунд</vt:lpstr>
      <vt:lpstr>Слайд 8</vt:lpstr>
      <vt:lpstr>Русанов 10</vt:lpstr>
      <vt:lpstr>Русанов 20</vt:lpstr>
      <vt:lpstr>Русанов 30</vt:lpstr>
      <vt:lpstr>Чкалов 20</vt:lpstr>
      <vt:lpstr>Чкалов 10</vt:lpstr>
      <vt:lpstr>Чкалов 30</vt:lpstr>
      <vt:lpstr>Дрейфующая станция 10</vt:lpstr>
      <vt:lpstr>Дрейфующая станция 20</vt:lpstr>
      <vt:lpstr>Дрейфующая станция 30</vt:lpstr>
      <vt:lpstr>Седов 20</vt:lpstr>
      <vt:lpstr>Седов 40</vt:lpstr>
      <vt:lpstr>Седов 60</vt:lpstr>
      <vt:lpstr>Памятники исследователям 20</vt:lpstr>
      <vt:lpstr>Памятники исследователям 40</vt:lpstr>
      <vt:lpstr>Памятники исследователям 60</vt:lpstr>
      <vt:lpstr>Искусство об Арктике 20</vt:lpstr>
      <vt:lpstr>Искусство об Арктике 40</vt:lpstr>
      <vt:lpstr>Искусство об Арктике 60</vt:lpstr>
      <vt:lpstr>Имя на карте 30 </vt:lpstr>
      <vt:lpstr>Имя на карте 60 </vt:lpstr>
      <vt:lpstr>Имя на карте 90 </vt:lpstr>
      <vt:lpstr>Животные Арктики 30</vt:lpstr>
      <vt:lpstr>Животные Арктики 60</vt:lpstr>
      <vt:lpstr>Животные Арктики 90</vt:lpstr>
      <vt:lpstr>Арктика  не  в  Арктике… 30</vt:lpstr>
      <vt:lpstr>Арктика  не  в  Арктике… 60</vt:lpstr>
      <vt:lpstr>Арктика не в Арктике… 90</vt:lpstr>
      <vt:lpstr>Использованные Интернет-ресурсы</vt:lpstr>
      <vt:lpstr>Слайд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 – притягательная загадка</dc:title>
  <dc:creator>Admin</dc:creator>
  <cp:lastModifiedBy>User</cp:lastModifiedBy>
  <cp:revision>4</cp:revision>
  <dcterms:created xsi:type="dcterms:W3CDTF">2012-10-29T02:08:17Z</dcterms:created>
  <dcterms:modified xsi:type="dcterms:W3CDTF">2016-03-23T01:46:03Z</dcterms:modified>
</cp:coreProperties>
</file>