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7"/>
            <a:ext cx="7776864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МАСЛЕНИЦА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иии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3773611" cy="291482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5040560" cy="4219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08104" y="188640"/>
            <a:ext cx="3635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Кушайте блины столько, сколько душе угодно, или, как говорили в народе, "сколько раз собака хвостом махнет"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C0099"/>
                </a:solidFill>
              </a:rPr>
              <a:t>История Масленицы</a:t>
            </a:r>
          </a:p>
          <a:p>
            <a:endParaRPr lang="ru-RU" sz="2800" b="1" i="1" u="sng" dirty="0" smtClean="0">
              <a:solidFill>
                <a:srgbClr val="CC0099"/>
              </a:solidFill>
            </a:endParaRPr>
          </a:p>
          <a:p>
            <a:r>
              <a:rPr lang="ru-RU" sz="2800" b="1" i="1" dirty="0" smtClean="0">
                <a:solidFill>
                  <a:srgbClr val="CC0099"/>
                </a:solidFill>
              </a:rPr>
              <a:t>Встреча Масленицы является символом прихода весны и тепла, до принятия христианства этот праздник был связан с днем весеннего солнцестояния. Однако после крещения Руси его начали отмечать перед Великим постом. </a:t>
            </a:r>
            <a:br>
              <a:rPr lang="ru-RU" sz="2800" b="1" i="1" dirty="0" smtClean="0">
                <a:solidFill>
                  <a:srgbClr val="CC0099"/>
                </a:solidFill>
              </a:rPr>
            </a:br>
            <a:endParaRPr lang="ru-RU" sz="2800" b="1" i="1" dirty="0" smtClean="0">
              <a:solidFill>
                <a:srgbClr val="CC0099"/>
              </a:solidFill>
            </a:endParaRPr>
          </a:p>
          <a:p>
            <a:r>
              <a:rPr lang="ru-RU" sz="2800" b="1" i="1" dirty="0" smtClean="0">
                <a:solidFill>
                  <a:srgbClr val="CC0099"/>
                </a:solidFill>
              </a:rPr>
              <a:t> Можно встретить также другие варианты названий этого праздника, например </a:t>
            </a:r>
            <a:r>
              <a:rPr lang="ru-RU" sz="2800" b="1" i="1" dirty="0" err="1" smtClean="0">
                <a:solidFill>
                  <a:srgbClr val="CC0099"/>
                </a:solidFill>
              </a:rPr>
              <a:t>Целовальница</a:t>
            </a:r>
            <a:r>
              <a:rPr lang="ru-RU" sz="2800" b="1" i="1" dirty="0" smtClean="0">
                <a:solidFill>
                  <a:srgbClr val="CC0099"/>
                </a:solidFill>
              </a:rPr>
              <a:t>, Колодий, </a:t>
            </a:r>
            <a:r>
              <a:rPr lang="ru-RU" sz="2800" b="1" i="1" dirty="0" err="1" smtClean="0">
                <a:solidFill>
                  <a:srgbClr val="CC0099"/>
                </a:solidFill>
              </a:rPr>
              <a:t>Кривошейка</a:t>
            </a:r>
            <a:r>
              <a:rPr lang="ru-RU" sz="2800" b="1" i="1" dirty="0" smtClean="0">
                <a:solidFill>
                  <a:srgbClr val="CC0099"/>
                </a:solidFill>
              </a:rPr>
              <a:t>, Масленая, </a:t>
            </a:r>
            <a:r>
              <a:rPr lang="ru-RU" sz="2800" b="1" i="1" dirty="0" err="1" smtClean="0">
                <a:solidFill>
                  <a:srgbClr val="CC0099"/>
                </a:solidFill>
              </a:rPr>
              <a:t>Блинница</a:t>
            </a:r>
            <a:r>
              <a:rPr lang="ru-RU" sz="2800" b="1" i="1" dirty="0" smtClean="0">
                <a:solidFill>
                  <a:srgbClr val="CC0099"/>
                </a:solidFill>
              </a:rPr>
              <a:t> и т.д.</a:t>
            </a:r>
            <a:endParaRPr lang="ru-RU" sz="2800" b="1" i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218"/>
            <a:ext cx="4718021" cy="395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-315415"/>
            <a:ext cx="39604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u="sng" dirty="0" smtClean="0">
              <a:solidFill>
                <a:srgbClr val="00B050"/>
              </a:solidFill>
            </a:endParaRPr>
          </a:p>
          <a:p>
            <a:r>
              <a:rPr lang="ru-RU" sz="2800" b="1" u="sng" dirty="0" smtClean="0">
                <a:solidFill>
                  <a:srgbClr val="00B050"/>
                </a:solidFill>
              </a:rPr>
              <a:t>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В этот день из соломы делали чучело, надевали на него старую женскую одежду, насаживали это чучело на шест и с пением возили на санях по деревне. Затем Масленицу ставили на снежной горе, где начиналось катание на санях.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55575" y="4435501"/>
            <a:ext cx="3062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B050"/>
                </a:solidFill>
              </a:rPr>
              <a:t>Понедельник – Встреча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791073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3501008"/>
            <a:ext cx="5076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 этого дня начинались разные развлечения: катания на санях, народные гулянья, представления.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23528" y="4544635"/>
            <a:ext cx="2668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Вторник - </a:t>
            </a:r>
            <a:r>
              <a:rPr lang="ru-RU" sz="2800" b="1" u="sng" dirty="0" err="1" smtClean="0">
                <a:solidFill>
                  <a:srgbClr val="0070C0"/>
                </a:solidFill>
              </a:rPr>
              <a:t>Заигрыш</a:t>
            </a:r>
            <a:r>
              <a:rPr lang="ru-RU" sz="2800" b="1" u="sng" dirty="0" smtClean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600935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365104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Считалось, что в Масленицу, а особенно на Лакомку, нужно есть столько, сколько душе угодно, или, как говорили в народе, "сколько раз собака хвостом махнет".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67544" y="1196752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Среда - Лакомка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3395" y="2636912"/>
            <a:ext cx="5788443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На этот день приходилась середина игр и веселья. Возможно, именно тогда проходили и жаркие масленичные кулачные бои, кулачки, ведущие свое начало из Древней Руси. Были в них и свои строгие правила.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861048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Четверг - Разгул 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12" y="2492896"/>
            <a:ext cx="58567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77768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Зять </a:t>
            </a:r>
            <a:r>
              <a:rPr lang="ru-RU" sz="2800" b="1" dirty="0" smtClean="0">
                <a:solidFill>
                  <a:srgbClr val="FF0000"/>
                </a:solidFill>
              </a:rPr>
              <a:t>должен был накануне вечером лично пригласить тещу, а утром прислать за ней специальных, парадных "</a:t>
            </a:r>
            <a:r>
              <a:rPr lang="ru-RU" sz="2800" b="1" dirty="0" err="1" smtClean="0">
                <a:solidFill>
                  <a:srgbClr val="FF0000"/>
                </a:solidFill>
              </a:rPr>
              <a:t>позываток</a:t>
            </a:r>
            <a:r>
              <a:rPr lang="ru-RU" sz="2800" b="1" dirty="0" smtClean="0">
                <a:solidFill>
                  <a:srgbClr val="FF0000"/>
                </a:solidFill>
              </a:rPr>
              <a:t>". Чем больше оказывалось "званных", тем больше оказывалось теще почестей.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005064"/>
            <a:ext cx="2016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Пятница - Тещины вечера 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353" y="260648"/>
            <a:ext cx="7606479" cy="36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3933056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 smtClean="0">
                <a:solidFill>
                  <a:srgbClr val="7030A0"/>
                </a:solidFill>
              </a:rPr>
              <a:t>субботу, на </a:t>
            </a:r>
            <a:r>
              <a:rPr lang="ru-RU" sz="2800" b="1" dirty="0" err="1" smtClean="0">
                <a:solidFill>
                  <a:srgbClr val="7030A0"/>
                </a:solidFill>
              </a:rPr>
              <a:t>золовкины</a:t>
            </a:r>
            <a:r>
              <a:rPr lang="ru-RU" sz="2800" b="1" dirty="0" smtClean="0">
                <a:solidFill>
                  <a:srgbClr val="7030A0"/>
                </a:solidFill>
              </a:rPr>
              <a:t> посиделки (золовка - сестра мужа) молодая невестка приглашала родных мужа к себе в гости.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1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Суббота —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Золовкины</a:t>
            </a:r>
            <a:r>
              <a:rPr lang="ru-RU" sz="2800" b="1" u="sng" dirty="0" smtClean="0">
                <a:solidFill>
                  <a:srgbClr val="7030A0"/>
                </a:solidFill>
              </a:rPr>
              <a:t> посиделки 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79928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789040"/>
            <a:ext cx="8820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В России этот день называли "Прощеным воскресеньем", когда близкие люди просили друг у друга прощения за все причиненные им обиды и неприятности; по вечерам принято было посещать кладбища и “прощаться” с умершими.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635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Воскресенье - Прощенный день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179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МАСЛЕНИЦА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Елена Д. Грушко</dc:creator>
  <cp:lastModifiedBy>ГрушкоЕД</cp:lastModifiedBy>
  <cp:revision>11</cp:revision>
  <dcterms:created xsi:type="dcterms:W3CDTF">2016-03-09T13:31:04Z</dcterms:created>
  <dcterms:modified xsi:type="dcterms:W3CDTF">2016-03-10T13:57:01Z</dcterms:modified>
</cp:coreProperties>
</file>