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sldIdLst>
    <p:sldId id="256" r:id="rId2"/>
    <p:sldId id="394" r:id="rId3"/>
    <p:sldId id="378" r:id="rId4"/>
    <p:sldId id="386" r:id="rId5"/>
    <p:sldId id="387" r:id="rId6"/>
    <p:sldId id="388" r:id="rId7"/>
    <p:sldId id="389" r:id="rId8"/>
    <p:sldId id="390" r:id="rId9"/>
    <p:sldId id="391" r:id="rId10"/>
    <p:sldId id="392" r:id="rId11"/>
    <p:sldId id="393" r:id="rId12"/>
    <p:sldId id="351" r:id="rId13"/>
    <p:sldId id="352" r:id="rId14"/>
    <p:sldId id="353" r:id="rId15"/>
    <p:sldId id="354" r:id="rId16"/>
    <p:sldId id="355" r:id="rId17"/>
    <p:sldId id="356" r:id="rId18"/>
    <p:sldId id="357" r:id="rId19"/>
    <p:sldId id="358" r:id="rId20"/>
    <p:sldId id="293" r:id="rId21"/>
    <p:sldId id="294" r:id="rId22"/>
    <p:sldId id="257" r:id="rId23"/>
    <p:sldId id="307" r:id="rId24"/>
    <p:sldId id="258" r:id="rId25"/>
    <p:sldId id="284" r:id="rId26"/>
    <p:sldId id="285" r:id="rId27"/>
    <p:sldId id="380" r:id="rId28"/>
    <p:sldId id="379" r:id="rId29"/>
    <p:sldId id="395" r:id="rId30"/>
    <p:sldId id="385" r:id="rId31"/>
    <p:sldId id="384" r:id="rId32"/>
    <p:sldId id="383" r:id="rId33"/>
    <p:sldId id="276" r:id="rId34"/>
    <p:sldId id="277" r:id="rId35"/>
    <p:sldId id="359" r:id="rId36"/>
    <p:sldId id="361" r:id="rId37"/>
    <p:sldId id="396" r:id="rId38"/>
    <p:sldId id="363" r:id="rId39"/>
    <p:sldId id="366" r:id="rId40"/>
    <p:sldId id="365" r:id="rId41"/>
    <p:sldId id="368" r:id="rId42"/>
    <p:sldId id="369" r:id="rId43"/>
    <p:sldId id="371" r:id="rId44"/>
    <p:sldId id="376" r:id="rId45"/>
    <p:sldId id="297" r:id="rId4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94" autoAdjust="0"/>
  </p:normalViewPr>
  <p:slideViewPr>
    <p:cSldViewPr>
      <p:cViewPr varScale="1">
        <p:scale>
          <a:sx n="97" d="100"/>
          <a:sy n="97" d="100"/>
        </p:scale>
        <p:origin x="-30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835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F22A5C-A6FA-475E-AC50-EF56FDA3A3C4}" type="datetimeFigureOut">
              <a:rPr lang="ru-RU" smtClean="0"/>
              <a:pPr/>
              <a:t>20.03.2016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951134-1A74-44DD-9EA7-21082D1D3890}" type="slidenum">
              <a:rPr lang="ru-RU" smtClean="0"/>
              <a:pPr/>
              <a:t>‹#›</a:t>
            </a:fld>
            <a:endParaRPr lang="ru-RU"/>
          </a:p>
        </p:txBody>
      </p:sp>
    </p:spTree>
    <p:extLst>
      <p:ext uri="{BB962C8B-B14F-4D97-AF65-F5344CB8AC3E}">
        <p14:creationId xmlns:p14="http://schemas.microsoft.com/office/powerpoint/2010/main" xmlns="" val="3844444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B6EB289-E3F5-4ADD-B820-896CB20AE799}" type="slidenum">
              <a:rPr lang="ru-RU" smtClean="0"/>
              <a:pPr/>
              <a:t>28</a:t>
            </a:fld>
            <a:endParaRPr lang="ru-RU"/>
          </a:p>
        </p:txBody>
      </p:sp>
    </p:spTree>
    <p:extLst>
      <p:ext uri="{BB962C8B-B14F-4D97-AF65-F5344CB8AC3E}">
        <p14:creationId xmlns:p14="http://schemas.microsoft.com/office/powerpoint/2010/main" xmlns="" val="3928510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2951134-1A74-44DD-9EA7-21082D1D3890}" type="slidenum">
              <a:rPr lang="ru-RU" smtClean="0"/>
              <a:pPr/>
              <a:t>45</a:t>
            </a:fld>
            <a:endParaRPr lang="ru-RU"/>
          </a:p>
        </p:txBody>
      </p:sp>
    </p:spTree>
    <p:extLst>
      <p:ext uri="{BB962C8B-B14F-4D97-AF65-F5344CB8AC3E}">
        <p14:creationId xmlns:p14="http://schemas.microsoft.com/office/powerpoint/2010/main" xmlns="" val="4031938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EE9E49-A41D-428A-8640-45D2930F90B6}" type="datetimeFigureOut">
              <a:rPr lang="ru-RU" smtClean="0"/>
              <a:pPr/>
              <a:t>20.03.2016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EC71153-8958-40E7-96F4-0D115399574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EE9E49-A41D-428A-8640-45D2930F90B6}" type="datetimeFigureOut">
              <a:rPr lang="ru-RU" smtClean="0"/>
              <a:pPr/>
              <a:t>20.03.2016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C71153-8958-40E7-96F4-0D115399574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slide" Target="slide12.xml"/><Relationship Id="rId7"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slide" Target="slide3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hyperlink" Target="http://ege.yandex.ru/" TargetMode="Externa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hyperlink" Target="http://ege.yandex.ru/" TargetMode="Externa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www.fipi.ru/"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kpolyakov.spb.ru/school/ege.ht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196752"/>
            <a:ext cx="7772400" cy="1470025"/>
          </a:xfrm>
        </p:spPr>
        <p:txBody>
          <a:bodyPr>
            <a:noAutofit/>
          </a:bodyPr>
          <a:lstStyle/>
          <a:p>
            <a:r>
              <a:rPr lang="ru-RU" sz="3600" dirty="0" smtClean="0"/>
              <a:t>Решение задач повышенной сложности для дифференцированного обучения и при подготовке к </a:t>
            </a:r>
            <a:r>
              <a:rPr lang="ru-RU" sz="3600" dirty="0" smtClean="0"/>
              <a:t>ЕГЭ</a:t>
            </a:r>
            <a:br>
              <a:rPr lang="ru-RU" sz="3600" dirty="0" smtClean="0"/>
            </a:br>
            <a:r>
              <a:rPr lang="ru-RU" sz="3600" dirty="0" smtClean="0"/>
              <a:t>по информатике</a:t>
            </a:r>
            <a:endParaRPr lang="ru-RU" sz="3600" dirty="0"/>
          </a:p>
        </p:txBody>
      </p:sp>
      <p:sp>
        <p:nvSpPr>
          <p:cNvPr id="3" name="TextBox 2"/>
          <p:cNvSpPr txBox="1"/>
          <p:nvPr/>
        </p:nvSpPr>
        <p:spPr>
          <a:xfrm>
            <a:off x="539552" y="4183360"/>
            <a:ext cx="5581128" cy="2308324"/>
          </a:xfrm>
          <a:prstGeom prst="rect">
            <a:avLst/>
          </a:prstGeom>
          <a:noFill/>
        </p:spPr>
        <p:txBody>
          <a:bodyPr wrap="square" rtlCol="0">
            <a:spAutoFit/>
          </a:bodyPr>
          <a:lstStyle/>
          <a:p>
            <a:pPr>
              <a:lnSpc>
                <a:spcPct val="150000"/>
              </a:lnSpc>
            </a:pPr>
            <a:r>
              <a:rPr lang="ru-RU" sz="2400" dirty="0" smtClean="0"/>
              <a:t>Учитель информатики</a:t>
            </a:r>
          </a:p>
          <a:p>
            <a:pPr>
              <a:lnSpc>
                <a:spcPct val="150000"/>
              </a:lnSpc>
            </a:pPr>
            <a:r>
              <a:rPr lang="ru-RU" sz="2400" dirty="0" smtClean="0"/>
              <a:t>ГБОУ лицей №144 Калининского района</a:t>
            </a:r>
            <a:r>
              <a:rPr lang="en-US" sz="2400" dirty="0" smtClean="0"/>
              <a:t/>
            </a:r>
            <a:br>
              <a:rPr lang="en-US" sz="2400" dirty="0" smtClean="0"/>
            </a:br>
            <a:r>
              <a:rPr lang="ru-RU" sz="2400" dirty="0" smtClean="0"/>
              <a:t>г.Санкт-Петербург</a:t>
            </a:r>
            <a:endParaRPr lang="en-US" sz="2400" dirty="0" smtClean="0"/>
          </a:p>
          <a:p>
            <a:pPr>
              <a:lnSpc>
                <a:spcPct val="150000"/>
              </a:lnSpc>
            </a:pPr>
            <a:r>
              <a:rPr lang="ru-RU" sz="2400" dirty="0" smtClean="0"/>
              <a:t>Мочалова Марина Владимировна</a:t>
            </a:r>
            <a:endParaRPr lang="ru-RU"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76672"/>
            <a:ext cx="8352928" cy="6155531"/>
          </a:xfrm>
          <a:prstGeom prst="rect">
            <a:avLst/>
          </a:prstGeom>
          <a:noFill/>
        </p:spPr>
        <p:txBody>
          <a:bodyPr wrap="square" rtlCol="0">
            <a:spAutoFit/>
          </a:bodyPr>
          <a:lstStyle/>
          <a:p>
            <a:r>
              <a:rPr lang="ru-RU" sz="2400" b="1" dirty="0"/>
              <a:t>Задание 4.</a:t>
            </a:r>
            <a:r>
              <a:rPr lang="ru-RU" sz="2400" dirty="0"/>
              <a:t> На числовой прямой даны два отрезка: </a:t>
            </a:r>
            <a:r>
              <a:rPr lang="en-US" sz="2400" i="1" dirty="0"/>
              <a:t>R</a:t>
            </a:r>
            <a:r>
              <a:rPr lang="ru-RU" sz="2400" dirty="0"/>
              <a:t>=[27; 50] и </a:t>
            </a:r>
            <a:r>
              <a:rPr lang="en-US" sz="2400" i="1" dirty="0"/>
              <a:t>S</a:t>
            </a:r>
            <a:r>
              <a:rPr lang="ru-RU" sz="2400" dirty="0"/>
              <a:t>=[30; 67]. Укажите наименьшую возможную длину такого отрезка </a:t>
            </a:r>
            <a:r>
              <a:rPr lang="en-US" sz="2400" i="1" dirty="0"/>
              <a:t>T</a:t>
            </a:r>
            <a:r>
              <a:rPr lang="ru-RU" sz="2400" dirty="0"/>
              <a:t>, что формула</a:t>
            </a:r>
          </a:p>
          <a:p>
            <a:r>
              <a:rPr lang="en-US" sz="2400" dirty="0"/>
              <a:t> (x ϵ R)   </a:t>
            </a:r>
            <a:r>
              <a:rPr lang="en-US" sz="2400" dirty="0" smtClean="0"/>
              <a:t>     </a:t>
            </a:r>
            <a:r>
              <a:rPr lang="en-US" sz="2400" dirty="0"/>
              <a:t>(((x ϵ S) Ʌ ¬(x ϵ T))        ¬(x ϵ R)) </a:t>
            </a:r>
            <a:endParaRPr lang="ru-RU" sz="2400" dirty="0"/>
          </a:p>
          <a:p>
            <a:r>
              <a:rPr lang="ru-RU" sz="2400" dirty="0"/>
              <a:t>тождественно истинна, то есть принимает значение 1 при любом значении переменной </a:t>
            </a:r>
            <a:r>
              <a:rPr lang="en-US" sz="2400" i="1" dirty="0"/>
              <a:t>x</a:t>
            </a:r>
            <a:r>
              <a:rPr lang="ru-RU" sz="2400" dirty="0"/>
              <a:t>.</a:t>
            </a:r>
          </a:p>
          <a:p>
            <a:r>
              <a:rPr lang="ru-RU" sz="2400" b="1" dirty="0"/>
              <a:t>Решение.</a:t>
            </a:r>
            <a:endParaRPr lang="ru-RU" sz="2400" dirty="0"/>
          </a:p>
          <a:p>
            <a:r>
              <a:rPr lang="ru-RU" sz="2400" dirty="0"/>
              <a:t>Введем обозначения: 		</a:t>
            </a:r>
            <a:r>
              <a:rPr lang="en-US" sz="2400" dirty="0"/>
              <a:t>R</a:t>
            </a:r>
            <a:r>
              <a:rPr lang="ru-RU" sz="2400" dirty="0"/>
              <a:t>: </a:t>
            </a:r>
            <a:r>
              <a:rPr lang="en-US" sz="2400" dirty="0"/>
              <a:t>x ϵ R</a:t>
            </a:r>
            <a:r>
              <a:rPr lang="ru-RU" sz="2400" dirty="0"/>
              <a:t>,  </a:t>
            </a:r>
            <a:r>
              <a:rPr lang="en-US" sz="2400" dirty="0"/>
              <a:t>S</a:t>
            </a:r>
            <a:r>
              <a:rPr lang="ru-RU" sz="2400" dirty="0"/>
              <a:t>: </a:t>
            </a:r>
            <a:r>
              <a:rPr lang="en-US" sz="2400" dirty="0"/>
              <a:t>x ϵ S</a:t>
            </a:r>
            <a:r>
              <a:rPr lang="ru-RU" sz="2400" dirty="0"/>
              <a:t>,  </a:t>
            </a:r>
            <a:r>
              <a:rPr lang="en-US" sz="2400" dirty="0"/>
              <a:t>T</a:t>
            </a:r>
            <a:r>
              <a:rPr lang="ru-RU" sz="2400" dirty="0"/>
              <a:t>: </a:t>
            </a:r>
            <a:r>
              <a:rPr lang="en-US" sz="2400" dirty="0"/>
              <a:t>x ϵ T</a:t>
            </a:r>
            <a:endParaRPr lang="ru-RU" sz="2400" dirty="0"/>
          </a:p>
          <a:p>
            <a:r>
              <a:rPr lang="ru-RU" sz="2400" dirty="0"/>
              <a:t>Перепишем условие задания:</a:t>
            </a:r>
          </a:p>
          <a:p>
            <a:r>
              <a:rPr lang="en-US" sz="2400" dirty="0"/>
              <a:t>				 R        (( S Ʌ  ¬ T)        ¬R)</a:t>
            </a:r>
            <a:endParaRPr lang="ru-RU" sz="2400" dirty="0"/>
          </a:p>
          <a:p>
            <a:r>
              <a:rPr lang="ru-RU" sz="2400" dirty="0"/>
              <a:t>Преобразуем получившееся выражение, используя замену импликации и формулу де Моргана:</a:t>
            </a:r>
          </a:p>
          <a:p>
            <a:r>
              <a:rPr lang="ru-RU" sz="2400" dirty="0"/>
              <a:t> </a:t>
            </a:r>
            <a:r>
              <a:rPr lang="en-US" sz="2400" dirty="0"/>
              <a:t>R        (¬ ( S Ʌ  ¬ T) +  ¬R</a:t>
            </a:r>
            <a:r>
              <a:rPr lang="en-US" sz="2400" dirty="0" smtClean="0"/>
              <a:t>)</a:t>
            </a:r>
            <a:r>
              <a:rPr lang="ru-RU" sz="2400" dirty="0" smtClean="0"/>
              <a:t>		</a:t>
            </a:r>
            <a:r>
              <a:rPr lang="en-US" sz="2400" dirty="0" smtClean="0"/>
              <a:t>R        </a:t>
            </a:r>
            <a:r>
              <a:rPr lang="en-US" sz="2400" dirty="0"/>
              <a:t>(¬ S +   T +  ¬R)</a:t>
            </a:r>
            <a:endParaRPr lang="ru-RU" sz="2400" dirty="0"/>
          </a:p>
          <a:p>
            <a:r>
              <a:rPr lang="en-US" sz="2400" dirty="0"/>
              <a:t> ¬R  +   ¬ S +   T +  ¬</a:t>
            </a:r>
            <a:r>
              <a:rPr lang="en-US" sz="2400" dirty="0" smtClean="0"/>
              <a:t>R</a:t>
            </a:r>
            <a:r>
              <a:rPr lang="ru-RU" sz="2400" dirty="0" smtClean="0"/>
              <a:t>			 </a:t>
            </a:r>
            <a:r>
              <a:rPr lang="ru-RU" sz="2400" dirty="0"/>
              <a:t>¬</a:t>
            </a:r>
            <a:r>
              <a:rPr lang="en-US" sz="2400" dirty="0"/>
              <a:t>R</a:t>
            </a:r>
            <a:r>
              <a:rPr lang="ru-RU" sz="2400" dirty="0"/>
              <a:t>  +   ¬ </a:t>
            </a:r>
            <a:r>
              <a:rPr lang="en-US" sz="2400" dirty="0"/>
              <a:t>S</a:t>
            </a:r>
            <a:r>
              <a:rPr lang="ru-RU" sz="2400" dirty="0"/>
              <a:t> +   </a:t>
            </a:r>
            <a:r>
              <a:rPr lang="en-US" sz="2400" dirty="0"/>
              <a:t>T </a:t>
            </a:r>
            <a:r>
              <a:rPr lang="ru-RU" sz="2400" dirty="0"/>
              <a:t>	</a:t>
            </a:r>
          </a:p>
          <a:p>
            <a:pPr>
              <a:spcBef>
                <a:spcPts val="1200"/>
              </a:spcBef>
            </a:pPr>
            <a:r>
              <a:rPr lang="ru-RU" sz="2400" dirty="0"/>
              <a:t>Это выражение должно быть равно  1 при любом значении </a:t>
            </a:r>
            <a:r>
              <a:rPr lang="en-US" sz="2400" dirty="0"/>
              <a:t>T</a:t>
            </a:r>
            <a:r>
              <a:rPr lang="ru-RU" sz="2400" dirty="0"/>
              <a:t>:</a:t>
            </a:r>
          </a:p>
          <a:p>
            <a:r>
              <a:rPr lang="ru-RU" sz="2400" dirty="0" smtClean="0"/>
              <a:t>		</a:t>
            </a:r>
            <a:r>
              <a:rPr lang="en-US" sz="2400" dirty="0" smtClean="0"/>
              <a:t>T </a:t>
            </a:r>
            <a:r>
              <a:rPr lang="ru-RU" sz="2400" dirty="0"/>
              <a:t>+ ¬</a:t>
            </a:r>
            <a:r>
              <a:rPr lang="en-US" sz="2400" dirty="0"/>
              <a:t>R</a:t>
            </a:r>
            <a:r>
              <a:rPr lang="ru-RU" sz="2400" dirty="0"/>
              <a:t> + ¬</a:t>
            </a:r>
            <a:r>
              <a:rPr lang="en-US" sz="2400" dirty="0"/>
              <a:t>S</a:t>
            </a:r>
            <a:r>
              <a:rPr lang="ru-RU" sz="2400" dirty="0"/>
              <a:t> = </a:t>
            </a:r>
            <a:r>
              <a:rPr lang="ru-RU" sz="2400" dirty="0" smtClean="0"/>
              <a:t>1</a:t>
            </a:r>
            <a:endParaRPr lang="ru-RU"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50430" y="1700808"/>
            <a:ext cx="373758" cy="269936"/>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70250" y="1700808"/>
            <a:ext cx="373758" cy="26993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19034" y="3860156"/>
            <a:ext cx="373758" cy="269936"/>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72200" y="3860156"/>
            <a:ext cx="373758" cy="269936"/>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36096" y="4967426"/>
            <a:ext cx="373758" cy="269936"/>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62399" y="4977926"/>
            <a:ext cx="373758" cy="2699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49185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683568" y="275601"/>
            <a:ext cx="5816779" cy="461665"/>
          </a:xfrm>
          <a:prstGeom prst="rect">
            <a:avLst/>
          </a:prstGeom>
          <a:noFill/>
        </p:spPr>
        <p:txBody>
          <a:bodyPr wrap="square" rtlCol="0">
            <a:spAutoFit/>
          </a:bodyPr>
          <a:lstStyle/>
          <a:p>
            <a:r>
              <a:rPr lang="ru-RU" sz="2400" dirty="0" smtClean="0"/>
              <a:t>Рассмотрим </a:t>
            </a:r>
            <a:r>
              <a:rPr lang="ru-RU" sz="2400" dirty="0"/>
              <a:t>числовую прямую</a:t>
            </a:r>
            <a:r>
              <a:rPr lang="ru-RU" sz="2400" dirty="0" smtClean="0"/>
              <a:t>:</a:t>
            </a:r>
            <a:endParaRPr lang="ru-RU" sz="2400" dirty="0"/>
          </a:p>
        </p:txBody>
      </p:sp>
      <p:sp>
        <p:nvSpPr>
          <p:cNvPr id="19" name="TextBox 18"/>
          <p:cNvSpPr txBox="1"/>
          <p:nvPr/>
        </p:nvSpPr>
        <p:spPr>
          <a:xfrm>
            <a:off x="683568" y="2826127"/>
            <a:ext cx="7704856" cy="4031873"/>
          </a:xfrm>
          <a:prstGeom prst="rect">
            <a:avLst/>
          </a:prstGeom>
          <a:noFill/>
        </p:spPr>
        <p:txBody>
          <a:bodyPr wrap="square" rtlCol="0">
            <a:spAutoFit/>
          </a:bodyPr>
          <a:lstStyle/>
          <a:p>
            <a:pPr>
              <a:spcBef>
                <a:spcPts val="1200"/>
              </a:spcBef>
            </a:pPr>
            <a:r>
              <a:rPr lang="ru-RU" sz="2400" dirty="0"/>
              <a:t>Чтобы получившееся выражение было везде истинным, </a:t>
            </a:r>
            <a:r>
              <a:rPr lang="en-US" sz="2400" dirty="0"/>
              <a:t>T</a:t>
            </a:r>
            <a:r>
              <a:rPr lang="ru-RU" sz="2400" dirty="0"/>
              <a:t> должно быть истинным там, где ложно (¬</a:t>
            </a:r>
            <a:r>
              <a:rPr lang="en-US" sz="2400" dirty="0"/>
              <a:t>R </a:t>
            </a:r>
            <a:r>
              <a:rPr lang="ru-RU" sz="2400" dirty="0"/>
              <a:t>+ ¬</a:t>
            </a:r>
            <a:r>
              <a:rPr lang="en-US" sz="2400" dirty="0"/>
              <a:t>S</a:t>
            </a:r>
            <a:r>
              <a:rPr lang="ru-RU" sz="2400" dirty="0"/>
              <a:t>), т.е. где истинно ¬ (¬</a:t>
            </a:r>
            <a:r>
              <a:rPr lang="en-US" sz="2400" dirty="0"/>
              <a:t>R </a:t>
            </a:r>
            <a:r>
              <a:rPr lang="ru-RU" sz="2400" dirty="0"/>
              <a:t>+ ¬</a:t>
            </a:r>
            <a:r>
              <a:rPr lang="en-US" sz="2400" dirty="0"/>
              <a:t>S</a:t>
            </a:r>
            <a:r>
              <a:rPr lang="ru-RU" sz="2400" dirty="0"/>
              <a:t>).</a:t>
            </a:r>
          </a:p>
          <a:p>
            <a:pPr>
              <a:spcBef>
                <a:spcPts val="1200"/>
              </a:spcBef>
            </a:pPr>
            <a:r>
              <a:rPr lang="ru-RU" sz="2400" dirty="0"/>
              <a:t>Выполним преобразования, используя формулу де Моргана:</a:t>
            </a:r>
          </a:p>
          <a:p>
            <a:pPr>
              <a:spcBef>
                <a:spcPts val="1200"/>
              </a:spcBef>
            </a:pPr>
            <a:r>
              <a:rPr lang="ru-RU" sz="2400" dirty="0"/>
              <a:t>¬ (¬</a:t>
            </a:r>
            <a:r>
              <a:rPr lang="en-US" sz="2400" dirty="0"/>
              <a:t>R </a:t>
            </a:r>
            <a:r>
              <a:rPr lang="ru-RU" sz="2400" dirty="0"/>
              <a:t>+ ¬</a:t>
            </a:r>
            <a:r>
              <a:rPr lang="en-US" sz="2400" dirty="0"/>
              <a:t>S</a:t>
            </a:r>
            <a:r>
              <a:rPr lang="ru-RU" sz="2400" dirty="0"/>
              <a:t>) =  ¬ ¬</a:t>
            </a:r>
            <a:r>
              <a:rPr lang="en-US" sz="2400" dirty="0"/>
              <a:t>R </a:t>
            </a:r>
            <a:r>
              <a:rPr lang="ru-RU" sz="2400" dirty="0"/>
              <a:t>Ʌ ¬¬</a:t>
            </a:r>
            <a:r>
              <a:rPr lang="en-US" sz="2400" dirty="0"/>
              <a:t>S</a:t>
            </a:r>
            <a:r>
              <a:rPr lang="ru-RU" sz="2400" dirty="0"/>
              <a:t>) = </a:t>
            </a:r>
            <a:r>
              <a:rPr lang="en-US" sz="2400" dirty="0"/>
              <a:t>R </a:t>
            </a:r>
            <a:r>
              <a:rPr lang="ru-RU" sz="2400" dirty="0"/>
              <a:t>Ʌ </a:t>
            </a:r>
            <a:r>
              <a:rPr lang="en-US" sz="2400" dirty="0"/>
              <a:t>S</a:t>
            </a:r>
            <a:r>
              <a:rPr lang="ru-RU" sz="2400" dirty="0"/>
              <a:t> = 1</a:t>
            </a:r>
          </a:p>
          <a:p>
            <a:pPr>
              <a:spcBef>
                <a:spcPts val="1200"/>
              </a:spcBef>
            </a:pPr>
            <a:r>
              <a:rPr lang="ru-RU" sz="2400" dirty="0"/>
              <a:t>Это выражение истинно на отрезке [30; 50]. Его длина равна (50 – 30) = 20</a:t>
            </a:r>
          </a:p>
          <a:p>
            <a:pPr>
              <a:spcBef>
                <a:spcPts val="1200"/>
              </a:spcBef>
            </a:pPr>
            <a:r>
              <a:rPr lang="ru-RU" sz="2400" b="1" dirty="0"/>
              <a:t>Ответ: </a:t>
            </a:r>
            <a:r>
              <a:rPr lang="ru-RU" sz="2400" dirty="0" smtClean="0"/>
              <a:t>20</a:t>
            </a:r>
            <a:endParaRPr lang="ru-RU" sz="2400" dirty="0"/>
          </a:p>
        </p:txBody>
      </p:sp>
      <p:pic>
        <p:nvPicPr>
          <p:cNvPr id="8215" name="Picture 2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91680" y="737266"/>
            <a:ext cx="5256584" cy="20888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13357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вал 6"/>
          <p:cNvSpPr/>
          <p:nvPr/>
        </p:nvSpPr>
        <p:spPr>
          <a:xfrm>
            <a:off x="467544" y="2996952"/>
            <a:ext cx="2160240" cy="316835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467544" y="476672"/>
            <a:ext cx="8208912" cy="1938992"/>
          </a:xfrm>
          <a:prstGeom prst="rect">
            <a:avLst/>
          </a:prstGeom>
          <a:noFill/>
        </p:spPr>
        <p:txBody>
          <a:bodyPr wrap="square" rtlCol="0">
            <a:spAutoFit/>
          </a:bodyPr>
          <a:lstStyle/>
          <a:p>
            <a:r>
              <a:rPr lang="ru-RU" sz="2400" b="1" dirty="0"/>
              <a:t>Задание </a:t>
            </a:r>
            <a:r>
              <a:rPr lang="ru-RU" sz="2400" b="1" dirty="0" smtClean="0"/>
              <a:t>5.</a:t>
            </a:r>
            <a:r>
              <a:rPr lang="ru-RU" sz="2400" dirty="0" smtClean="0"/>
              <a:t> </a:t>
            </a:r>
            <a:r>
              <a:rPr lang="ru-RU" sz="2400" dirty="0"/>
              <a:t>Сколько </a:t>
            </a:r>
            <a:r>
              <a:rPr lang="ru-RU" sz="2400" dirty="0" smtClean="0"/>
              <a:t>натуральных чисел из второй сотни кратно 5,</a:t>
            </a:r>
            <a:r>
              <a:rPr lang="en-US" sz="2400" dirty="0" smtClean="0"/>
              <a:t> </a:t>
            </a:r>
            <a:r>
              <a:rPr lang="ru-RU" sz="2400" dirty="0" smtClean="0"/>
              <a:t>но не кратно 7?</a:t>
            </a:r>
          </a:p>
          <a:p>
            <a:r>
              <a:rPr lang="ru-RU" sz="2400" b="1" dirty="0" smtClean="0"/>
              <a:t>Решение:</a:t>
            </a:r>
            <a:endParaRPr lang="en-US" sz="2400" b="1" dirty="0" smtClean="0"/>
          </a:p>
          <a:p>
            <a:r>
              <a:rPr lang="ru-RU" sz="2400" dirty="0" smtClean="0"/>
              <a:t>Построим </a:t>
            </a:r>
            <a:r>
              <a:rPr lang="ru-RU" sz="2400" dirty="0"/>
              <a:t>круги Эйлера, введем обозначения количества различных </a:t>
            </a:r>
            <a:r>
              <a:rPr lang="ru-RU" sz="2400" dirty="0" smtClean="0"/>
              <a:t>чисел. </a:t>
            </a:r>
          </a:p>
        </p:txBody>
      </p:sp>
      <p:sp>
        <p:nvSpPr>
          <p:cNvPr id="3" name="TextBox 2"/>
          <p:cNvSpPr txBox="1"/>
          <p:nvPr/>
        </p:nvSpPr>
        <p:spPr>
          <a:xfrm>
            <a:off x="2771800" y="2174954"/>
            <a:ext cx="5760640" cy="4524315"/>
          </a:xfrm>
          <a:prstGeom prst="rect">
            <a:avLst/>
          </a:prstGeom>
          <a:noFill/>
        </p:spPr>
        <p:txBody>
          <a:bodyPr wrap="square" rtlCol="0">
            <a:spAutoFit/>
          </a:bodyPr>
          <a:lstStyle/>
          <a:p>
            <a:r>
              <a:rPr lang="ru-RU" sz="2400" dirty="0"/>
              <a:t>Проанализируем условие задачи. Всего чисел </a:t>
            </a:r>
            <a:r>
              <a:rPr lang="ru-RU" sz="2400" dirty="0" smtClean="0"/>
              <a:t>во второй сотне – 100 (101-200). Чисел, кратных 5, в каждом десятке -2, всего десятков – 10. Получаем: 20 чисел кратны 5 </a:t>
            </a:r>
            <a:r>
              <a:rPr lang="ru-RU" sz="2400" dirty="0"/>
              <a:t>(голубая </a:t>
            </a:r>
            <a:r>
              <a:rPr lang="ru-RU" sz="2400" dirty="0" smtClean="0"/>
              <a:t>В и </a:t>
            </a:r>
            <a:r>
              <a:rPr lang="ru-RU" sz="2400" dirty="0"/>
              <a:t>зеленая </a:t>
            </a:r>
            <a:r>
              <a:rPr lang="en-US" sz="2400" dirty="0" smtClean="0"/>
              <a:t>D </a:t>
            </a:r>
            <a:r>
              <a:rPr lang="ru-RU" sz="2400" dirty="0" smtClean="0"/>
              <a:t>области</a:t>
            </a:r>
            <a:r>
              <a:rPr lang="ru-RU" sz="2400" dirty="0"/>
              <a:t>)</a:t>
            </a:r>
            <a:r>
              <a:rPr lang="ru-RU" sz="2400" dirty="0" smtClean="0"/>
              <a:t>.  Среди них есть три числа, </a:t>
            </a:r>
            <a:r>
              <a:rPr lang="ru-RU" sz="2400" dirty="0"/>
              <a:t>кратных </a:t>
            </a:r>
            <a:r>
              <a:rPr lang="ru-RU" sz="2400" dirty="0" smtClean="0"/>
              <a:t>и 5 и 7,  это  числа 105, 140, 175, (зеленая область), т.е. </a:t>
            </a:r>
            <a:r>
              <a:rPr lang="en-US" sz="2400" dirty="0" smtClean="0"/>
              <a:t>D=</a:t>
            </a:r>
            <a:r>
              <a:rPr lang="ru-RU" sz="2400" dirty="0" smtClean="0"/>
              <a:t>3.     </a:t>
            </a:r>
          </a:p>
          <a:p>
            <a:r>
              <a:rPr lang="ru-RU" sz="2400" dirty="0" smtClean="0"/>
              <a:t>Искомое число – область В.</a:t>
            </a:r>
          </a:p>
          <a:p>
            <a:r>
              <a:rPr lang="ru-RU" sz="2400" dirty="0"/>
              <a:t>В</a:t>
            </a:r>
            <a:r>
              <a:rPr lang="ru-RU" sz="2400" dirty="0" smtClean="0"/>
              <a:t> = 12  – </a:t>
            </a:r>
            <a:r>
              <a:rPr lang="en-US" sz="2400" dirty="0" smtClean="0"/>
              <a:t>D </a:t>
            </a:r>
            <a:r>
              <a:rPr lang="ru-RU" sz="2400" dirty="0" smtClean="0"/>
              <a:t>     В = 20 – 3 = 17</a:t>
            </a:r>
          </a:p>
          <a:p>
            <a:r>
              <a:rPr lang="ru-RU" sz="2400" b="1" dirty="0" smtClean="0"/>
              <a:t>Ответ: </a:t>
            </a:r>
            <a:r>
              <a:rPr lang="ru-RU" sz="2400" dirty="0" smtClean="0"/>
              <a:t>17 натуральных чисел из второй сотни кратно 5, но не кратно 7.</a:t>
            </a:r>
          </a:p>
        </p:txBody>
      </p:sp>
      <p:sp>
        <p:nvSpPr>
          <p:cNvPr id="5" name="Овал 4"/>
          <p:cNvSpPr/>
          <p:nvPr/>
        </p:nvSpPr>
        <p:spPr>
          <a:xfrm>
            <a:off x="827584" y="3567792"/>
            <a:ext cx="1440160" cy="1440160"/>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826453" y="4351195"/>
            <a:ext cx="1440160" cy="1440160"/>
          </a:xfrm>
          <a:prstGeom prst="ellipse">
            <a:avLst/>
          </a:prstGeom>
          <a:solidFill>
            <a:srgbClr val="FFFF00">
              <a:alpha val="32157"/>
            </a:srgb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95636" y="3198460"/>
            <a:ext cx="504056" cy="369332"/>
          </a:xfrm>
          <a:prstGeom prst="rect">
            <a:avLst/>
          </a:prstGeom>
          <a:noFill/>
        </p:spPr>
        <p:txBody>
          <a:bodyPr wrap="square" rtlCol="0">
            <a:spAutoFit/>
          </a:bodyPr>
          <a:lstStyle/>
          <a:p>
            <a:r>
              <a:rPr lang="ru-RU" dirty="0" smtClean="0"/>
              <a:t>А</a:t>
            </a:r>
            <a:endParaRPr lang="ru-RU" dirty="0"/>
          </a:p>
        </p:txBody>
      </p:sp>
      <p:sp>
        <p:nvSpPr>
          <p:cNvPr id="9" name="TextBox 8"/>
          <p:cNvSpPr txBox="1"/>
          <p:nvPr/>
        </p:nvSpPr>
        <p:spPr>
          <a:xfrm>
            <a:off x="1210130" y="3789040"/>
            <a:ext cx="504056" cy="369332"/>
          </a:xfrm>
          <a:prstGeom prst="rect">
            <a:avLst/>
          </a:prstGeom>
          <a:noFill/>
        </p:spPr>
        <p:txBody>
          <a:bodyPr wrap="square" rtlCol="0">
            <a:spAutoFit/>
          </a:bodyPr>
          <a:lstStyle/>
          <a:p>
            <a:r>
              <a:rPr lang="ru-RU" dirty="0" smtClean="0"/>
              <a:t>В</a:t>
            </a:r>
            <a:endParaRPr lang="ru-RU" dirty="0"/>
          </a:p>
        </p:txBody>
      </p:sp>
      <p:sp>
        <p:nvSpPr>
          <p:cNvPr id="10" name="TextBox 9"/>
          <p:cNvSpPr txBox="1"/>
          <p:nvPr/>
        </p:nvSpPr>
        <p:spPr>
          <a:xfrm>
            <a:off x="1462158" y="4584291"/>
            <a:ext cx="504056" cy="369332"/>
          </a:xfrm>
          <a:prstGeom prst="rect">
            <a:avLst/>
          </a:prstGeom>
          <a:noFill/>
        </p:spPr>
        <p:txBody>
          <a:bodyPr wrap="square" rtlCol="0">
            <a:spAutoFit/>
          </a:bodyPr>
          <a:lstStyle/>
          <a:p>
            <a:r>
              <a:rPr lang="en-US" dirty="0"/>
              <a:t>D</a:t>
            </a:r>
            <a:endParaRPr lang="ru-RU" dirty="0"/>
          </a:p>
        </p:txBody>
      </p:sp>
      <p:sp>
        <p:nvSpPr>
          <p:cNvPr id="11" name="TextBox 10"/>
          <p:cNvSpPr txBox="1"/>
          <p:nvPr/>
        </p:nvSpPr>
        <p:spPr>
          <a:xfrm>
            <a:off x="1371805" y="5340509"/>
            <a:ext cx="504056" cy="369332"/>
          </a:xfrm>
          <a:prstGeom prst="rect">
            <a:avLst/>
          </a:prstGeom>
          <a:noFill/>
        </p:spPr>
        <p:txBody>
          <a:bodyPr wrap="square" rtlCol="0">
            <a:spAutoFit/>
          </a:bodyPr>
          <a:lstStyle/>
          <a:p>
            <a:r>
              <a:rPr lang="ru-RU" dirty="0" smtClean="0"/>
              <a:t>С</a:t>
            </a:r>
            <a:endParaRPr lang="ru-RU" dirty="0"/>
          </a:p>
        </p:txBody>
      </p:sp>
    </p:spTree>
    <p:extLst>
      <p:ext uri="{BB962C8B-B14F-4D97-AF65-F5344CB8AC3E}">
        <p14:creationId xmlns:p14="http://schemas.microsoft.com/office/powerpoint/2010/main" xmlns="" val="26587550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вал 6"/>
          <p:cNvSpPr/>
          <p:nvPr/>
        </p:nvSpPr>
        <p:spPr>
          <a:xfrm>
            <a:off x="467544" y="2996952"/>
            <a:ext cx="2160240" cy="316835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467544" y="476672"/>
            <a:ext cx="8208912" cy="1938992"/>
          </a:xfrm>
          <a:prstGeom prst="rect">
            <a:avLst/>
          </a:prstGeom>
          <a:noFill/>
        </p:spPr>
        <p:txBody>
          <a:bodyPr wrap="square" rtlCol="0">
            <a:spAutoFit/>
          </a:bodyPr>
          <a:lstStyle/>
          <a:p>
            <a:r>
              <a:rPr lang="ru-RU" sz="2400" b="1" dirty="0"/>
              <a:t>Задание </a:t>
            </a:r>
            <a:r>
              <a:rPr lang="ru-RU" sz="2400" b="1" dirty="0" smtClean="0"/>
              <a:t>6.</a:t>
            </a:r>
            <a:r>
              <a:rPr lang="ru-RU" sz="2400" dirty="0" smtClean="0"/>
              <a:t> </a:t>
            </a:r>
            <a:r>
              <a:rPr lang="ru-RU" sz="2400" dirty="0"/>
              <a:t>Сколько </a:t>
            </a:r>
            <a:r>
              <a:rPr lang="ru-RU" sz="2400" dirty="0" smtClean="0"/>
              <a:t>натуральных чисел из первого десятка не делится ни на 2, ни на 3?</a:t>
            </a:r>
          </a:p>
          <a:p>
            <a:r>
              <a:rPr lang="ru-RU" sz="2400" b="1" dirty="0" smtClean="0"/>
              <a:t>Решение:</a:t>
            </a:r>
          </a:p>
          <a:p>
            <a:r>
              <a:rPr lang="ru-RU" sz="2400" dirty="0" smtClean="0"/>
              <a:t>Построим </a:t>
            </a:r>
            <a:r>
              <a:rPr lang="ru-RU" sz="2400" dirty="0"/>
              <a:t>круги Эйлера, введем обозначения количества различных </a:t>
            </a:r>
            <a:r>
              <a:rPr lang="ru-RU" sz="2400" dirty="0" smtClean="0"/>
              <a:t>чисел. </a:t>
            </a:r>
          </a:p>
        </p:txBody>
      </p:sp>
      <p:sp>
        <p:nvSpPr>
          <p:cNvPr id="3" name="TextBox 2"/>
          <p:cNvSpPr txBox="1"/>
          <p:nvPr/>
        </p:nvSpPr>
        <p:spPr>
          <a:xfrm>
            <a:off x="2915816" y="1933867"/>
            <a:ext cx="6120680" cy="4893647"/>
          </a:xfrm>
          <a:prstGeom prst="rect">
            <a:avLst/>
          </a:prstGeom>
          <a:noFill/>
        </p:spPr>
        <p:txBody>
          <a:bodyPr wrap="square" rtlCol="0">
            <a:spAutoFit/>
          </a:bodyPr>
          <a:lstStyle/>
          <a:p>
            <a:r>
              <a:rPr lang="ru-RU" sz="2400" dirty="0"/>
              <a:t>Проанализируем условие задачи. Всего чисел в первом десятке </a:t>
            </a:r>
            <a:r>
              <a:rPr lang="ru-RU" sz="2400" dirty="0" smtClean="0"/>
              <a:t>- </a:t>
            </a:r>
            <a:r>
              <a:rPr lang="ru-RU" sz="2400" dirty="0"/>
              <a:t>10. Каждое второе число – четное, т.е. делится на 2. Таких чисел </a:t>
            </a:r>
            <a:r>
              <a:rPr lang="ru-RU" sz="2400" dirty="0" smtClean="0"/>
              <a:t>5 </a:t>
            </a:r>
            <a:r>
              <a:rPr lang="ru-RU" sz="2400" dirty="0"/>
              <a:t>(10</a:t>
            </a:r>
            <a:r>
              <a:rPr lang="en-US" sz="2400" dirty="0" smtClean="0"/>
              <a:t>/</a:t>
            </a:r>
            <a:r>
              <a:rPr lang="ru-RU" sz="2400" dirty="0" smtClean="0"/>
              <a:t>2</a:t>
            </a:r>
            <a:r>
              <a:rPr lang="en-US" sz="2400" dirty="0" smtClean="0"/>
              <a:t>=</a:t>
            </a:r>
            <a:r>
              <a:rPr lang="ru-RU" sz="2400" dirty="0" smtClean="0"/>
              <a:t>5</a:t>
            </a:r>
            <a:r>
              <a:rPr lang="en-US" sz="2400" dirty="0" smtClean="0"/>
              <a:t>)</a:t>
            </a:r>
            <a:r>
              <a:rPr lang="ru-RU" sz="2400" dirty="0" smtClean="0"/>
              <a:t> (голубая </a:t>
            </a:r>
            <a:r>
              <a:rPr lang="en-US" sz="2400" dirty="0" smtClean="0"/>
              <a:t>B </a:t>
            </a:r>
            <a:r>
              <a:rPr lang="ru-RU" sz="2400" dirty="0" smtClean="0"/>
              <a:t>и зеленая </a:t>
            </a:r>
            <a:r>
              <a:rPr lang="en-US" sz="2400" dirty="0" smtClean="0"/>
              <a:t>D </a:t>
            </a:r>
            <a:r>
              <a:rPr lang="ru-RU" sz="2400" dirty="0" smtClean="0"/>
              <a:t>области). </a:t>
            </a:r>
            <a:r>
              <a:rPr lang="ru-RU" sz="2400" dirty="0"/>
              <a:t>Чисел, кратных </a:t>
            </a:r>
            <a:r>
              <a:rPr lang="ru-RU" sz="2400" dirty="0" smtClean="0"/>
              <a:t>трем, 3 </a:t>
            </a:r>
            <a:r>
              <a:rPr lang="ru-RU" sz="2400" dirty="0"/>
              <a:t>(каждое третье число, 10</a:t>
            </a:r>
            <a:r>
              <a:rPr lang="en-US" sz="2400" dirty="0"/>
              <a:t>/</a:t>
            </a:r>
            <a:r>
              <a:rPr lang="ru-RU" sz="2400" dirty="0"/>
              <a:t>3=3</a:t>
            </a:r>
            <a:r>
              <a:rPr lang="ru-RU" sz="2400" dirty="0" smtClean="0"/>
              <a:t>) (желтая </a:t>
            </a:r>
            <a:r>
              <a:rPr lang="en-US" sz="2400" dirty="0" smtClean="0"/>
              <a:t>C </a:t>
            </a:r>
            <a:r>
              <a:rPr lang="ru-RU" sz="2400" dirty="0" smtClean="0"/>
              <a:t>и зеленая </a:t>
            </a:r>
            <a:r>
              <a:rPr lang="en-US" sz="2400" dirty="0" smtClean="0"/>
              <a:t>D </a:t>
            </a:r>
            <a:r>
              <a:rPr lang="ru-RU" sz="2400" dirty="0" smtClean="0"/>
              <a:t>области). Число, кратное и 2, и 3, одно (число 6) (зеленая область), т.е. </a:t>
            </a:r>
            <a:r>
              <a:rPr lang="en-US" sz="2400" dirty="0" smtClean="0"/>
              <a:t>D=1</a:t>
            </a:r>
            <a:r>
              <a:rPr lang="ru-RU" sz="2400" dirty="0" smtClean="0"/>
              <a:t>. </a:t>
            </a:r>
          </a:p>
          <a:p>
            <a:r>
              <a:rPr lang="ru-RU" sz="2400" dirty="0" smtClean="0"/>
              <a:t>Вычисляем: В = 5-1=4, С = 3-1=2     </a:t>
            </a:r>
          </a:p>
          <a:p>
            <a:r>
              <a:rPr lang="ru-RU" sz="2400" dirty="0" smtClean="0"/>
              <a:t>Искомое число – область А.</a:t>
            </a:r>
          </a:p>
          <a:p>
            <a:r>
              <a:rPr lang="ru-RU" sz="2400" dirty="0" smtClean="0"/>
              <a:t>А = 10 – В – </a:t>
            </a:r>
            <a:r>
              <a:rPr lang="en-US" sz="2400" dirty="0" smtClean="0"/>
              <a:t>D –</a:t>
            </a:r>
            <a:r>
              <a:rPr lang="ru-RU" sz="2400" dirty="0" smtClean="0"/>
              <a:t> С     А = 10 – 4 – 1 – 2 = 3</a:t>
            </a:r>
          </a:p>
          <a:p>
            <a:r>
              <a:rPr lang="ru-RU" sz="2400" b="1" dirty="0" smtClean="0"/>
              <a:t>Ответ: </a:t>
            </a:r>
            <a:r>
              <a:rPr lang="ru-RU" sz="2400" dirty="0" smtClean="0"/>
              <a:t>3 числа из первого десятка не делится ни на 2, ни на 3.</a:t>
            </a:r>
          </a:p>
        </p:txBody>
      </p:sp>
      <p:sp>
        <p:nvSpPr>
          <p:cNvPr id="5" name="Овал 4"/>
          <p:cNvSpPr/>
          <p:nvPr/>
        </p:nvSpPr>
        <p:spPr>
          <a:xfrm>
            <a:off x="827584" y="3567792"/>
            <a:ext cx="1440160" cy="1440160"/>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845777" y="4437112"/>
            <a:ext cx="1440160" cy="1440160"/>
          </a:xfrm>
          <a:prstGeom prst="ellipse">
            <a:avLst/>
          </a:prstGeom>
          <a:solidFill>
            <a:srgbClr val="FFFF00">
              <a:alpha val="32157"/>
            </a:srgb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95636" y="3198460"/>
            <a:ext cx="504056" cy="369332"/>
          </a:xfrm>
          <a:prstGeom prst="rect">
            <a:avLst/>
          </a:prstGeom>
          <a:noFill/>
        </p:spPr>
        <p:txBody>
          <a:bodyPr wrap="square" rtlCol="0">
            <a:spAutoFit/>
          </a:bodyPr>
          <a:lstStyle/>
          <a:p>
            <a:r>
              <a:rPr lang="ru-RU" dirty="0" smtClean="0"/>
              <a:t>А</a:t>
            </a:r>
            <a:endParaRPr lang="ru-RU" dirty="0"/>
          </a:p>
        </p:txBody>
      </p:sp>
      <p:sp>
        <p:nvSpPr>
          <p:cNvPr id="9" name="TextBox 8"/>
          <p:cNvSpPr txBox="1"/>
          <p:nvPr/>
        </p:nvSpPr>
        <p:spPr>
          <a:xfrm>
            <a:off x="1210130" y="3789040"/>
            <a:ext cx="504056" cy="369332"/>
          </a:xfrm>
          <a:prstGeom prst="rect">
            <a:avLst/>
          </a:prstGeom>
          <a:noFill/>
        </p:spPr>
        <p:txBody>
          <a:bodyPr wrap="square" rtlCol="0">
            <a:spAutoFit/>
          </a:bodyPr>
          <a:lstStyle/>
          <a:p>
            <a:r>
              <a:rPr lang="ru-RU" dirty="0" smtClean="0"/>
              <a:t>В</a:t>
            </a:r>
            <a:endParaRPr lang="ru-RU" dirty="0"/>
          </a:p>
        </p:txBody>
      </p:sp>
      <p:sp>
        <p:nvSpPr>
          <p:cNvPr id="10" name="TextBox 9"/>
          <p:cNvSpPr txBox="1"/>
          <p:nvPr/>
        </p:nvSpPr>
        <p:spPr>
          <a:xfrm>
            <a:off x="1462158" y="4584291"/>
            <a:ext cx="504056" cy="369332"/>
          </a:xfrm>
          <a:prstGeom prst="rect">
            <a:avLst/>
          </a:prstGeom>
          <a:noFill/>
        </p:spPr>
        <p:txBody>
          <a:bodyPr wrap="square" rtlCol="0">
            <a:spAutoFit/>
          </a:bodyPr>
          <a:lstStyle/>
          <a:p>
            <a:r>
              <a:rPr lang="en-US" dirty="0"/>
              <a:t>D</a:t>
            </a:r>
            <a:endParaRPr lang="ru-RU" dirty="0"/>
          </a:p>
        </p:txBody>
      </p:sp>
      <p:sp>
        <p:nvSpPr>
          <p:cNvPr id="11" name="TextBox 10"/>
          <p:cNvSpPr txBox="1"/>
          <p:nvPr/>
        </p:nvSpPr>
        <p:spPr>
          <a:xfrm>
            <a:off x="1371805" y="5340509"/>
            <a:ext cx="504056" cy="369332"/>
          </a:xfrm>
          <a:prstGeom prst="rect">
            <a:avLst/>
          </a:prstGeom>
          <a:noFill/>
        </p:spPr>
        <p:txBody>
          <a:bodyPr wrap="square" rtlCol="0">
            <a:spAutoFit/>
          </a:bodyPr>
          <a:lstStyle/>
          <a:p>
            <a:r>
              <a:rPr lang="ru-RU" dirty="0" smtClean="0"/>
              <a:t>С</a:t>
            </a:r>
            <a:endParaRPr lang="ru-RU" dirty="0"/>
          </a:p>
        </p:txBody>
      </p:sp>
    </p:spTree>
    <p:extLst>
      <p:ext uri="{BB962C8B-B14F-4D97-AF65-F5344CB8AC3E}">
        <p14:creationId xmlns:p14="http://schemas.microsoft.com/office/powerpoint/2010/main" xmlns="" val="16931831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32656"/>
            <a:ext cx="7992888" cy="4585871"/>
          </a:xfrm>
          <a:prstGeom prst="rect">
            <a:avLst/>
          </a:prstGeom>
          <a:noFill/>
        </p:spPr>
        <p:txBody>
          <a:bodyPr wrap="square" rtlCol="0">
            <a:spAutoFit/>
          </a:bodyPr>
          <a:lstStyle/>
          <a:p>
            <a:pPr>
              <a:spcAft>
                <a:spcPts val="1200"/>
              </a:spcAft>
            </a:pPr>
            <a:r>
              <a:rPr lang="ru-RU" sz="2400" b="1" dirty="0"/>
              <a:t>Задание </a:t>
            </a:r>
            <a:r>
              <a:rPr lang="ru-RU" sz="2400" b="1" dirty="0" smtClean="0"/>
              <a:t>7.</a:t>
            </a:r>
            <a:r>
              <a:rPr lang="ru-RU" sz="2400" dirty="0" smtClean="0"/>
              <a:t> </a:t>
            </a:r>
            <a:endParaRPr lang="ru-RU" sz="2400" dirty="0"/>
          </a:p>
          <a:p>
            <a:r>
              <a:rPr lang="ru-RU" sz="2400" dirty="0" smtClean="0"/>
              <a:t>В </a:t>
            </a:r>
            <a:r>
              <a:rPr lang="ru-RU" sz="2400" dirty="0"/>
              <a:t>восьмом классе учится 40 человек. Каждый из них изучает не менее одного иностранного языка: английский (А), немецкий (Н), французский (Ф). 34 человека изучают хотя бы один из двух языков: английский, немецкий. 25 человек — хотя бы один из языков: немецкий, французский. 6 человек только немецкий. Одновременно два языка — английский и немецкий — изучают на 3 человека больше, чем французский и немецкий языки. Сколько человек изучает каждый из языков и сколько изучает одновременно каждую пару языков?</a:t>
            </a:r>
          </a:p>
          <a:p>
            <a:endParaRPr lang="ru-RU" dirty="0"/>
          </a:p>
        </p:txBody>
      </p:sp>
      <p:sp>
        <p:nvSpPr>
          <p:cNvPr id="3" name="TextBox 2"/>
          <p:cNvSpPr txBox="1"/>
          <p:nvPr/>
        </p:nvSpPr>
        <p:spPr>
          <a:xfrm>
            <a:off x="467544" y="4797152"/>
            <a:ext cx="8064896" cy="1569660"/>
          </a:xfrm>
          <a:prstGeom prst="rect">
            <a:avLst/>
          </a:prstGeom>
          <a:noFill/>
        </p:spPr>
        <p:txBody>
          <a:bodyPr wrap="square" rtlCol="0">
            <a:spAutoFit/>
          </a:bodyPr>
          <a:lstStyle/>
          <a:p>
            <a:r>
              <a:rPr lang="ru-RU" sz="2400" b="1" dirty="0" smtClean="0"/>
              <a:t>Решение</a:t>
            </a:r>
            <a:r>
              <a:rPr lang="ru-RU" sz="2400" dirty="0" smtClean="0"/>
              <a:t>.</a:t>
            </a:r>
          </a:p>
          <a:p>
            <a:r>
              <a:rPr lang="ru-RU" sz="2400" dirty="0" smtClean="0"/>
              <a:t>При </a:t>
            </a:r>
            <a:r>
              <a:rPr lang="ru-RU" sz="2400" dirty="0"/>
              <a:t>решении данной </a:t>
            </a:r>
            <a:r>
              <a:rPr lang="ru-RU" sz="2400" dirty="0" smtClean="0"/>
              <a:t>задачи, кроме кругов Эйлера, которые наглядно показывают решение, удобно </a:t>
            </a:r>
            <a:r>
              <a:rPr lang="ru-RU" sz="2400" dirty="0"/>
              <a:t>применить составление уравнения по условию </a:t>
            </a:r>
            <a:r>
              <a:rPr lang="ru-RU" sz="2400" dirty="0" smtClean="0"/>
              <a:t>задачи.</a:t>
            </a:r>
            <a:endParaRPr lang="ru-RU" sz="2400" dirty="0"/>
          </a:p>
        </p:txBody>
      </p:sp>
    </p:spTree>
    <p:extLst>
      <p:ext uri="{BB962C8B-B14F-4D97-AF65-F5344CB8AC3E}">
        <p14:creationId xmlns:p14="http://schemas.microsoft.com/office/powerpoint/2010/main" xmlns="" val="18094152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2" cstate="print"/>
          <a:srcRect/>
          <a:stretch>
            <a:fillRect/>
          </a:stretch>
        </p:blipFill>
        <p:spPr bwMode="auto">
          <a:xfrm>
            <a:off x="1331640" y="1"/>
            <a:ext cx="6912768" cy="3717032"/>
          </a:xfrm>
          <a:prstGeom prst="rect">
            <a:avLst/>
          </a:prstGeom>
          <a:noFill/>
          <a:ln w="9525">
            <a:noFill/>
            <a:miter lim="800000"/>
            <a:headEnd/>
            <a:tailEnd/>
          </a:ln>
        </p:spPr>
      </p:pic>
      <p:sp>
        <p:nvSpPr>
          <p:cNvPr id="1026" name="Text Box 2"/>
          <p:cNvSpPr txBox="1">
            <a:spLocks noChangeArrowheads="1"/>
          </p:cNvSpPr>
          <p:nvPr/>
        </p:nvSpPr>
        <p:spPr bwMode="auto">
          <a:xfrm>
            <a:off x="5845842" y="881316"/>
            <a:ext cx="274638" cy="4260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Arial" pitchFamily="34" charset="0"/>
              </a:rPr>
              <a:t>-</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Text Box 2"/>
          <p:cNvSpPr txBox="1">
            <a:spLocks noChangeArrowheads="1"/>
          </p:cNvSpPr>
          <p:nvPr/>
        </p:nvSpPr>
        <p:spPr bwMode="auto">
          <a:xfrm>
            <a:off x="331912" y="6317704"/>
            <a:ext cx="274638" cy="4260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Box 4"/>
          <p:cNvSpPr txBox="1"/>
          <p:nvPr/>
        </p:nvSpPr>
        <p:spPr>
          <a:xfrm>
            <a:off x="238913" y="3717033"/>
            <a:ext cx="8532440" cy="2923877"/>
          </a:xfrm>
          <a:prstGeom prst="rect">
            <a:avLst/>
          </a:prstGeom>
          <a:noFill/>
        </p:spPr>
        <p:txBody>
          <a:bodyPr wrap="square" rtlCol="0">
            <a:spAutoFit/>
          </a:bodyPr>
          <a:lstStyle/>
          <a:p>
            <a:pPr>
              <a:spcAft>
                <a:spcPts val="1200"/>
              </a:spcAft>
            </a:pPr>
            <a:r>
              <a:rPr lang="ru-RU" sz="2400" dirty="0"/>
              <a:t>Составим и решим </a:t>
            </a:r>
            <a:r>
              <a:rPr lang="ru-RU" sz="2400" dirty="0" smtClean="0"/>
              <a:t>уравнение. Обозначим: </a:t>
            </a:r>
            <a:r>
              <a:rPr lang="ru-RU" sz="2400" dirty="0" err="1" smtClean="0"/>
              <a:t>х</a:t>
            </a:r>
            <a:r>
              <a:rPr lang="ru-RU" sz="2400" dirty="0" smtClean="0"/>
              <a:t> – изучают Ф и Н.</a:t>
            </a:r>
            <a:r>
              <a:rPr lang="ru-RU" sz="2400" dirty="0"/>
              <a:t> </a:t>
            </a:r>
          </a:p>
          <a:p>
            <a:pPr>
              <a:spcAft>
                <a:spcPts val="1200"/>
              </a:spcAft>
            </a:pPr>
            <a:r>
              <a:rPr lang="en-US" sz="2400" dirty="0"/>
              <a:t>(</a:t>
            </a:r>
            <a:r>
              <a:rPr lang="ru-RU" sz="2400" dirty="0"/>
              <a:t>34 – </a:t>
            </a:r>
            <a:r>
              <a:rPr lang="ru-RU" sz="2400" dirty="0" err="1"/>
              <a:t>х</a:t>
            </a:r>
            <a:r>
              <a:rPr lang="ru-RU" sz="2400" dirty="0"/>
              <a:t> – 3 – 6 – </a:t>
            </a:r>
            <a:r>
              <a:rPr lang="ru-RU" sz="2400" dirty="0" err="1"/>
              <a:t>х</a:t>
            </a:r>
            <a:r>
              <a:rPr lang="en-US" sz="2400" dirty="0"/>
              <a:t>)</a:t>
            </a:r>
            <a:r>
              <a:rPr lang="ru-RU" sz="2400" dirty="0"/>
              <a:t> + </a:t>
            </a:r>
            <a:r>
              <a:rPr lang="en-US" sz="2400" dirty="0"/>
              <a:t>(</a:t>
            </a:r>
            <a:r>
              <a:rPr lang="ru-RU" sz="2400" dirty="0" err="1"/>
              <a:t>х</a:t>
            </a:r>
            <a:r>
              <a:rPr lang="ru-RU" sz="2400" dirty="0"/>
              <a:t> + 3</a:t>
            </a:r>
            <a:r>
              <a:rPr lang="en-US" sz="2400" dirty="0"/>
              <a:t>)</a:t>
            </a:r>
            <a:r>
              <a:rPr lang="ru-RU" sz="2400" dirty="0"/>
              <a:t> + 6 + </a:t>
            </a:r>
            <a:r>
              <a:rPr lang="ru-RU" sz="2400" dirty="0" err="1"/>
              <a:t>х</a:t>
            </a:r>
            <a:r>
              <a:rPr lang="ru-RU" sz="2400" dirty="0"/>
              <a:t> + </a:t>
            </a:r>
            <a:r>
              <a:rPr lang="en-US" sz="2400" dirty="0"/>
              <a:t>(</a:t>
            </a:r>
            <a:r>
              <a:rPr lang="ru-RU" sz="2400" dirty="0"/>
              <a:t>25 – </a:t>
            </a:r>
            <a:r>
              <a:rPr lang="ru-RU" sz="2400" dirty="0" err="1"/>
              <a:t>х</a:t>
            </a:r>
            <a:r>
              <a:rPr lang="ru-RU" sz="2400" dirty="0"/>
              <a:t> – 6 – </a:t>
            </a:r>
            <a:r>
              <a:rPr lang="ru-RU" sz="2400" dirty="0" err="1"/>
              <a:t>х</a:t>
            </a:r>
            <a:r>
              <a:rPr lang="ru-RU" sz="2400" dirty="0"/>
              <a:t> – </a:t>
            </a:r>
            <a:r>
              <a:rPr lang="ru-RU" sz="2400" dirty="0" smtClean="0"/>
              <a:t>3</a:t>
            </a:r>
            <a:r>
              <a:rPr lang="en-US" sz="2400" dirty="0" smtClean="0"/>
              <a:t>)</a:t>
            </a:r>
            <a:r>
              <a:rPr lang="ru-RU" sz="2400" dirty="0" smtClean="0"/>
              <a:t> </a:t>
            </a:r>
            <a:r>
              <a:rPr lang="ru-RU" sz="2400" dirty="0"/>
              <a:t>= </a:t>
            </a:r>
            <a:r>
              <a:rPr lang="ru-RU" sz="2400" dirty="0" smtClean="0"/>
              <a:t>40  </a:t>
            </a:r>
            <a:r>
              <a:rPr lang="en-US" sz="2400" dirty="0" smtClean="0"/>
              <a:t>    </a:t>
            </a:r>
            <a:r>
              <a:rPr lang="ru-RU" sz="2400" dirty="0" err="1" smtClean="0"/>
              <a:t>х</a:t>
            </a:r>
            <a:r>
              <a:rPr lang="ru-RU" sz="2400" dirty="0" smtClean="0"/>
              <a:t> </a:t>
            </a:r>
            <a:r>
              <a:rPr lang="ru-RU" sz="2400" dirty="0"/>
              <a:t>= </a:t>
            </a:r>
            <a:r>
              <a:rPr lang="ru-RU" sz="2400" dirty="0" smtClean="0"/>
              <a:t>5</a:t>
            </a:r>
            <a:r>
              <a:rPr lang="ru-RU" sz="2400" dirty="0"/>
              <a:t> </a:t>
            </a:r>
          </a:p>
          <a:p>
            <a:pPr>
              <a:spcAft>
                <a:spcPts val="1200"/>
              </a:spcAft>
            </a:pPr>
            <a:r>
              <a:rPr lang="ru-RU" sz="2400" dirty="0"/>
              <a:t>Ф + Н = 5 человек</a:t>
            </a:r>
            <a:r>
              <a:rPr lang="ru-RU" sz="2400" dirty="0" smtClean="0"/>
              <a:t>.  А </a:t>
            </a:r>
            <a:r>
              <a:rPr lang="ru-RU" sz="2400" dirty="0"/>
              <a:t>+ Н = 8 человек</a:t>
            </a:r>
            <a:r>
              <a:rPr lang="ru-RU" sz="2400" dirty="0" smtClean="0"/>
              <a:t>.</a:t>
            </a:r>
            <a:r>
              <a:rPr lang="ru-RU" sz="2400" dirty="0"/>
              <a:t> </a:t>
            </a:r>
          </a:p>
          <a:p>
            <a:pPr>
              <a:spcAft>
                <a:spcPts val="1200"/>
              </a:spcAft>
            </a:pPr>
            <a:r>
              <a:rPr lang="ru-RU" sz="2400" dirty="0"/>
              <a:t>А = 34 – 8 – 6 – 5 =15 </a:t>
            </a:r>
            <a:r>
              <a:rPr lang="ru-RU" sz="2400" dirty="0" smtClean="0"/>
              <a:t>человек. Н </a:t>
            </a:r>
            <a:r>
              <a:rPr lang="ru-RU" sz="2400" dirty="0"/>
              <a:t>= 6 </a:t>
            </a:r>
            <a:r>
              <a:rPr lang="ru-RU" sz="2400" dirty="0" smtClean="0"/>
              <a:t>человек. </a:t>
            </a:r>
          </a:p>
          <a:p>
            <a:r>
              <a:rPr lang="ru-RU" sz="2400" dirty="0" smtClean="0"/>
              <a:t>Ф </a:t>
            </a:r>
            <a:r>
              <a:rPr lang="ru-RU" sz="2400" dirty="0"/>
              <a:t>=25 – 5 – 6 </a:t>
            </a:r>
            <a:r>
              <a:rPr lang="ru-RU" sz="2400" dirty="0" smtClean="0"/>
              <a:t>– 8 </a:t>
            </a:r>
            <a:r>
              <a:rPr lang="ru-RU" sz="2400" dirty="0"/>
              <a:t>= 6 человек. </a:t>
            </a:r>
            <a:endParaRPr lang="ru-RU" sz="2400" dirty="0" smtClean="0"/>
          </a:p>
          <a:p>
            <a:r>
              <a:rPr lang="ru-RU" sz="2400" b="1" dirty="0" smtClean="0"/>
              <a:t>Ответ: </a:t>
            </a:r>
            <a:r>
              <a:rPr lang="ru-RU" sz="2400" dirty="0" smtClean="0"/>
              <a:t>Ф+Н=5	    А+Н=8       Ф=15        Н=6         Ф=6</a:t>
            </a:r>
          </a:p>
        </p:txBody>
      </p:sp>
    </p:spTree>
    <p:extLst>
      <p:ext uri="{BB962C8B-B14F-4D97-AF65-F5344CB8AC3E}">
        <p14:creationId xmlns:p14="http://schemas.microsoft.com/office/powerpoint/2010/main" xmlns="" val="8719687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332656"/>
            <a:ext cx="7992888" cy="6155531"/>
          </a:xfrm>
          <a:prstGeom prst="rect">
            <a:avLst/>
          </a:prstGeom>
          <a:noFill/>
        </p:spPr>
        <p:txBody>
          <a:bodyPr wrap="square" rtlCol="0">
            <a:spAutoFit/>
          </a:bodyPr>
          <a:lstStyle/>
          <a:p>
            <a:pPr>
              <a:spcAft>
                <a:spcPts val="1200"/>
              </a:spcAft>
            </a:pPr>
            <a:r>
              <a:rPr lang="ru-RU" sz="2400" b="1" dirty="0"/>
              <a:t>Задание </a:t>
            </a:r>
            <a:r>
              <a:rPr lang="ru-RU" sz="2400" b="1" dirty="0" smtClean="0"/>
              <a:t>8.</a:t>
            </a:r>
            <a:r>
              <a:rPr lang="ru-RU" sz="2400" dirty="0" smtClean="0"/>
              <a:t> </a:t>
            </a:r>
            <a:endParaRPr lang="ru-RU" sz="2400" dirty="0"/>
          </a:p>
          <a:p>
            <a:r>
              <a:rPr lang="ru-RU" sz="2400" dirty="0" smtClean="0"/>
              <a:t>Летом в спортивный лагерь пришло письмо: «Здравствуйте! Мы узнали, что у вас будут проводиться спортивные соревнования, и мы хотим участвовать в них. В состав нашей команды входят волейболисты, бегуны, прыгуны и метатели. Команда у нас сильная. Все бегуны являются и прыгунами, а все прыгуны являются или метателями, или бегунами. Одна из особенностей нашей команды состоит в том, что среди метателей, которые являются еще и прыгунами, нет бегунов. Метателей у нас в два раза меньше, чем прыгунов, и на два меньше, чем бегунов. Бегуны составляют третью всей часть, а волейболистов в два раза больше, чем тех ребят которые являются одновременно и прыгунами, и метателями. До скорой встречи!». Сколько мест необходимо подготовить для этой команды?</a:t>
            </a:r>
            <a:endParaRPr lang="ru-RU" dirty="0"/>
          </a:p>
        </p:txBody>
      </p:sp>
    </p:spTree>
    <p:extLst>
      <p:ext uri="{BB962C8B-B14F-4D97-AF65-F5344CB8AC3E}">
        <p14:creationId xmlns:p14="http://schemas.microsoft.com/office/powerpoint/2010/main" xmlns="" val="2562473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Группа 20"/>
          <p:cNvGrpSpPr/>
          <p:nvPr/>
        </p:nvGrpSpPr>
        <p:grpSpPr>
          <a:xfrm>
            <a:off x="1043608" y="188640"/>
            <a:ext cx="6768752" cy="2592288"/>
            <a:chOff x="323528" y="3501008"/>
            <a:chExt cx="6768752" cy="2592288"/>
          </a:xfrm>
        </p:grpSpPr>
        <p:pic>
          <p:nvPicPr>
            <p:cNvPr id="1032" name="Picture 8"/>
            <p:cNvPicPr>
              <a:picLocks noChangeAspect="1" noChangeArrowheads="1"/>
            </p:cNvPicPr>
            <p:nvPr/>
          </p:nvPicPr>
          <p:blipFill>
            <a:blip r:embed="rId2" cstate="print"/>
            <a:srcRect/>
            <a:stretch>
              <a:fillRect/>
            </a:stretch>
          </p:blipFill>
          <p:spPr bwMode="auto">
            <a:xfrm>
              <a:off x="683568" y="3645024"/>
              <a:ext cx="4038600" cy="237490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4860032" y="4149080"/>
              <a:ext cx="1854200" cy="1308100"/>
            </a:xfrm>
            <a:prstGeom prst="rect">
              <a:avLst/>
            </a:prstGeom>
            <a:noFill/>
            <a:ln w="9525">
              <a:noFill/>
              <a:miter lim="800000"/>
              <a:headEnd/>
              <a:tailEnd/>
            </a:ln>
          </p:spPr>
        </p:pic>
        <p:sp>
          <p:nvSpPr>
            <p:cNvPr id="9" name="Овал 8"/>
            <p:cNvSpPr/>
            <p:nvPr/>
          </p:nvSpPr>
          <p:spPr>
            <a:xfrm>
              <a:off x="323528" y="3501008"/>
              <a:ext cx="6768752" cy="2592288"/>
            </a:xfrm>
            <a:prstGeom prst="ellipse">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4499992" y="5661248"/>
              <a:ext cx="360040" cy="369332"/>
            </a:xfrm>
            <a:prstGeom prst="rect">
              <a:avLst/>
            </a:prstGeom>
            <a:noFill/>
          </p:spPr>
          <p:txBody>
            <a:bodyPr wrap="square" rtlCol="0">
              <a:spAutoFit/>
            </a:bodyPr>
            <a:lstStyle/>
            <a:p>
              <a:r>
                <a:rPr lang="en-US" dirty="0" smtClean="0"/>
                <a:t>X</a:t>
              </a:r>
              <a:endParaRPr lang="ru-RU" dirty="0"/>
            </a:p>
          </p:txBody>
        </p:sp>
        <p:sp>
          <p:nvSpPr>
            <p:cNvPr id="12" name="TextBox 11"/>
            <p:cNvSpPr txBox="1"/>
            <p:nvPr/>
          </p:nvSpPr>
          <p:spPr>
            <a:xfrm>
              <a:off x="5004048" y="4365104"/>
              <a:ext cx="1584176" cy="369332"/>
            </a:xfrm>
            <a:prstGeom prst="rect">
              <a:avLst/>
            </a:prstGeom>
            <a:noFill/>
          </p:spPr>
          <p:txBody>
            <a:bodyPr wrap="square" rtlCol="0">
              <a:spAutoFit/>
            </a:bodyPr>
            <a:lstStyle/>
            <a:p>
              <a:r>
                <a:rPr lang="ru-RU" dirty="0" smtClean="0"/>
                <a:t>волейболисты</a:t>
              </a:r>
              <a:endParaRPr lang="ru-RU" dirty="0"/>
            </a:p>
          </p:txBody>
        </p:sp>
        <p:sp>
          <p:nvSpPr>
            <p:cNvPr id="15" name="TextBox 14"/>
            <p:cNvSpPr txBox="1"/>
            <p:nvPr/>
          </p:nvSpPr>
          <p:spPr>
            <a:xfrm>
              <a:off x="3707904" y="4941168"/>
              <a:ext cx="1224136" cy="369332"/>
            </a:xfrm>
            <a:prstGeom prst="rect">
              <a:avLst/>
            </a:prstGeom>
            <a:noFill/>
          </p:spPr>
          <p:txBody>
            <a:bodyPr wrap="square" rtlCol="0">
              <a:spAutoFit/>
            </a:bodyPr>
            <a:lstStyle/>
            <a:p>
              <a:r>
                <a:rPr lang="ru-RU" dirty="0" smtClean="0"/>
                <a:t>метатели</a:t>
              </a:r>
              <a:endParaRPr lang="ru-RU" dirty="0"/>
            </a:p>
          </p:txBody>
        </p:sp>
        <p:sp>
          <p:nvSpPr>
            <p:cNvPr id="16" name="TextBox 15"/>
            <p:cNvSpPr txBox="1"/>
            <p:nvPr/>
          </p:nvSpPr>
          <p:spPr>
            <a:xfrm>
              <a:off x="2339752" y="4509120"/>
              <a:ext cx="1224136" cy="646331"/>
            </a:xfrm>
            <a:prstGeom prst="rect">
              <a:avLst/>
            </a:prstGeom>
            <a:noFill/>
          </p:spPr>
          <p:txBody>
            <a:bodyPr wrap="square" rtlCol="0">
              <a:spAutoFit/>
            </a:bodyPr>
            <a:lstStyle/>
            <a:p>
              <a:r>
                <a:rPr lang="ru-RU" dirty="0" smtClean="0"/>
                <a:t>прыгуны и метатели</a:t>
              </a:r>
              <a:endParaRPr lang="ru-RU" dirty="0"/>
            </a:p>
          </p:txBody>
        </p:sp>
        <p:sp>
          <p:nvSpPr>
            <p:cNvPr id="11" name="TextBox 10"/>
            <p:cNvSpPr txBox="1"/>
            <p:nvPr/>
          </p:nvSpPr>
          <p:spPr>
            <a:xfrm>
              <a:off x="899592" y="4293096"/>
              <a:ext cx="1224136" cy="646331"/>
            </a:xfrm>
            <a:prstGeom prst="rect">
              <a:avLst/>
            </a:prstGeom>
            <a:noFill/>
          </p:spPr>
          <p:txBody>
            <a:bodyPr wrap="square" rtlCol="0">
              <a:spAutoFit/>
            </a:bodyPr>
            <a:lstStyle/>
            <a:p>
              <a:r>
                <a:rPr lang="ru-RU" dirty="0" smtClean="0"/>
                <a:t>бегуны и прыгуны</a:t>
              </a:r>
              <a:endParaRPr lang="ru-RU" dirty="0"/>
            </a:p>
          </p:txBody>
        </p:sp>
        <p:sp>
          <p:nvSpPr>
            <p:cNvPr id="13" name="TextBox 12"/>
            <p:cNvSpPr txBox="1"/>
            <p:nvPr/>
          </p:nvSpPr>
          <p:spPr>
            <a:xfrm>
              <a:off x="1187624" y="5157192"/>
              <a:ext cx="504056" cy="369332"/>
            </a:xfrm>
            <a:prstGeom prst="rect">
              <a:avLst/>
            </a:prstGeom>
            <a:noFill/>
          </p:spPr>
          <p:txBody>
            <a:bodyPr wrap="square" rtlCol="0">
              <a:spAutoFit/>
            </a:bodyPr>
            <a:lstStyle/>
            <a:p>
              <a:r>
                <a:rPr lang="ru-RU" dirty="0" err="1" smtClean="0"/>
                <a:t>х</a:t>
              </a:r>
              <a:r>
                <a:rPr lang="ru-RU" dirty="0" smtClean="0"/>
                <a:t>/3</a:t>
              </a:r>
              <a:endParaRPr lang="ru-RU" dirty="0"/>
            </a:p>
          </p:txBody>
        </p:sp>
        <p:sp>
          <p:nvSpPr>
            <p:cNvPr id="22" name="TextBox 21"/>
            <p:cNvSpPr txBox="1"/>
            <p:nvPr/>
          </p:nvSpPr>
          <p:spPr>
            <a:xfrm>
              <a:off x="5148064" y="4797152"/>
              <a:ext cx="1296144" cy="369332"/>
            </a:xfrm>
            <a:prstGeom prst="rect">
              <a:avLst/>
            </a:prstGeom>
            <a:noFill/>
          </p:spPr>
          <p:txBody>
            <a:bodyPr wrap="square" rtlCol="0">
              <a:spAutoFit/>
            </a:bodyPr>
            <a:lstStyle/>
            <a:p>
              <a:r>
                <a:rPr lang="ru-RU" dirty="0" smtClean="0"/>
                <a:t>2*(</a:t>
              </a:r>
              <a:r>
                <a:rPr lang="ru-RU" dirty="0" err="1" smtClean="0"/>
                <a:t>х</a:t>
              </a:r>
              <a:r>
                <a:rPr lang="ru-RU" dirty="0" smtClean="0"/>
                <a:t>/3 – 4)</a:t>
              </a:r>
              <a:endParaRPr lang="ru-RU" dirty="0"/>
            </a:p>
          </p:txBody>
        </p:sp>
        <p:sp>
          <p:nvSpPr>
            <p:cNvPr id="23" name="TextBox 22"/>
            <p:cNvSpPr txBox="1"/>
            <p:nvPr/>
          </p:nvSpPr>
          <p:spPr>
            <a:xfrm>
              <a:off x="3491880" y="5373216"/>
              <a:ext cx="792088" cy="369332"/>
            </a:xfrm>
            <a:prstGeom prst="rect">
              <a:avLst/>
            </a:prstGeom>
            <a:noFill/>
          </p:spPr>
          <p:txBody>
            <a:bodyPr wrap="square" rtlCol="0">
              <a:spAutoFit/>
            </a:bodyPr>
            <a:lstStyle/>
            <a:p>
              <a:r>
                <a:rPr lang="ru-RU" dirty="0" err="1" smtClean="0"/>
                <a:t>х</a:t>
              </a:r>
              <a:r>
                <a:rPr lang="ru-RU" dirty="0" smtClean="0"/>
                <a:t>/3 - 2</a:t>
              </a:r>
              <a:endParaRPr lang="ru-RU" dirty="0"/>
            </a:p>
          </p:txBody>
        </p:sp>
        <p:sp>
          <p:nvSpPr>
            <p:cNvPr id="24" name="TextBox 23"/>
            <p:cNvSpPr txBox="1"/>
            <p:nvPr/>
          </p:nvSpPr>
          <p:spPr>
            <a:xfrm>
              <a:off x="2411760" y="5157192"/>
              <a:ext cx="792088" cy="369332"/>
            </a:xfrm>
            <a:prstGeom prst="rect">
              <a:avLst/>
            </a:prstGeom>
            <a:noFill/>
          </p:spPr>
          <p:txBody>
            <a:bodyPr wrap="square" rtlCol="0">
              <a:spAutoFit/>
            </a:bodyPr>
            <a:lstStyle/>
            <a:p>
              <a:r>
                <a:rPr lang="ru-RU" dirty="0" err="1" smtClean="0"/>
                <a:t>х</a:t>
              </a:r>
              <a:r>
                <a:rPr lang="ru-RU" dirty="0" smtClean="0"/>
                <a:t>/3 - 4</a:t>
              </a:r>
              <a:endParaRPr lang="ru-RU" dirty="0"/>
            </a:p>
          </p:txBody>
        </p:sp>
      </p:grpSp>
      <p:sp>
        <p:nvSpPr>
          <p:cNvPr id="25" name="TextBox 24"/>
          <p:cNvSpPr txBox="1"/>
          <p:nvPr/>
        </p:nvSpPr>
        <p:spPr>
          <a:xfrm>
            <a:off x="395536" y="2780928"/>
            <a:ext cx="8064896" cy="3970318"/>
          </a:xfrm>
          <a:prstGeom prst="rect">
            <a:avLst/>
          </a:prstGeom>
          <a:noFill/>
        </p:spPr>
        <p:txBody>
          <a:bodyPr wrap="square" rtlCol="0">
            <a:spAutoFit/>
          </a:bodyPr>
          <a:lstStyle/>
          <a:p>
            <a:r>
              <a:rPr lang="ru-RU" sz="2800" dirty="0" smtClean="0"/>
              <a:t>Х – вся команда</a:t>
            </a:r>
          </a:p>
          <a:p>
            <a:r>
              <a:rPr lang="ru-RU" sz="2800" dirty="0" err="1" smtClean="0"/>
              <a:t>х</a:t>
            </a:r>
            <a:r>
              <a:rPr lang="ru-RU" sz="2800" dirty="0" smtClean="0"/>
              <a:t>/3 – бегуны</a:t>
            </a:r>
          </a:p>
          <a:p>
            <a:r>
              <a:rPr lang="ru-RU" sz="2800" dirty="0" smtClean="0"/>
              <a:t>(</a:t>
            </a:r>
            <a:r>
              <a:rPr lang="ru-RU" sz="2800" dirty="0" err="1" smtClean="0"/>
              <a:t>х</a:t>
            </a:r>
            <a:r>
              <a:rPr lang="ru-RU" sz="2800" dirty="0" smtClean="0"/>
              <a:t>/3 – 2) – метатели</a:t>
            </a:r>
          </a:p>
          <a:p>
            <a:r>
              <a:rPr lang="ru-RU" sz="2800" dirty="0" smtClean="0"/>
              <a:t>2*(</a:t>
            </a:r>
            <a:r>
              <a:rPr lang="ru-RU" sz="2800" dirty="0" err="1" smtClean="0"/>
              <a:t>х</a:t>
            </a:r>
            <a:r>
              <a:rPr lang="ru-RU" sz="2800" dirty="0" smtClean="0"/>
              <a:t>/3 – 2) – прыгуны</a:t>
            </a:r>
          </a:p>
          <a:p>
            <a:r>
              <a:rPr lang="ru-RU" sz="2800" dirty="0" smtClean="0"/>
              <a:t>2*(</a:t>
            </a:r>
            <a:r>
              <a:rPr lang="ru-RU" sz="2800" dirty="0" err="1" smtClean="0"/>
              <a:t>х</a:t>
            </a:r>
            <a:r>
              <a:rPr lang="ru-RU" sz="2800" dirty="0" smtClean="0"/>
              <a:t>/3 – 2) - </a:t>
            </a:r>
            <a:r>
              <a:rPr lang="ru-RU" sz="2800" dirty="0" err="1" smtClean="0"/>
              <a:t>х</a:t>
            </a:r>
            <a:r>
              <a:rPr lang="ru-RU" sz="2800" dirty="0" smtClean="0"/>
              <a:t>/3 = </a:t>
            </a:r>
            <a:r>
              <a:rPr lang="ru-RU" sz="2800" dirty="0" err="1" smtClean="0"/>
              <a:t>х</a:t>
            </a:r>
            <a:r>
              <a:rPr lang="ru-RU" sz="2800" dirty="0" smtClean="0"/>
              <a:t>/3 – 4 – прыгуны и метатели</a:t>
            </a:r>
          </a:p>
          <a:p>
            <a:r>
              <a:rPr lang="ru-RU" sz="2800" dirty="0" smtClean="0"/>
              <a:t>2*(</a:t>
            </a:r>
            <a:r>
              <a:rPr lang="ru-RU" sz="2800" dirty="0" err="1" smtClean="0"/>
              <a:t>х</a:t>
            </a:r>
            <a:r>
              <a:rPr lang="ru-RU" sz="2800" dirty="0" smtClean="0"/>
              <a:t>/3 – 4) – волейболисты</a:t>
            </a:r>
          </a:p>
          <a:p>
            <a:r>
              <a:rPr lang="ru-RU" sz="2800" dirty="0" smtClean="0"/>
              <a:t>команда = бегуны + волейболисты + метатели</a:t>
            </a:r>
          </a:p>
          <a:p>
            <a:r>
              <a:rPr lang="ru-RU" sz="2800" dirty="0" smtClean="0"/>
              <a:t>(часть прыгунов – бегуны, остальные – метатели)</a:t>
            </a:r>
          </a:p>
          <a:p>
            <a:r>
              <a:rPr lang="ru-RU" sz="2800" dirty="0" smtClean="0"/>
              <a:t>х = х/3 + 2*(х/3 – 4) + (х/3 – 2)    </a:t>
            </a:r>
            <a:r>
              <a:rPr lang="ru-RU" sz="2800" b="1" dirty="0" smtClean="0"/>
              <a:t>Ответ:</a:t>
            </a:r>
            <a:r>
              <a:rPr lang="ru-RU" sz="2800" dirty="0" smtClean="0"/>
              <a:t> х = 30</a:t>
            </a:r>
            <a:endParaRPr lang="ru-RU" sz="2800" dirty="0"/>
          </a:p>
        </p:txBody>
      </p:sp>
    </p:spTree>
    <p:extLst>
      <p:ext uri="{BB962C8B-B14F-4D97-AF65-F5344CB8AC3E}">
        <p14:creationId xmlns:p14="http://schemas.microsoft.com/office/powerpoint/2010/main" xmlns="" val="373182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476672"/>
            <a:ext cx="8208912" cy="5632311"/>
          </a:xfrm>
          <a:prstGeom prst="rect">
            <a:avLst/>
          </a:prstGeom>
          <a:noFill/>
        </p:spPr>
        <p:txBody>
          <a:bodyPr wrap="square" rtlCol="0">
            <a:spAutoFit/>
          </a:bodyPr>
          <a:lstStyle/>
          <a:p>
            <a:r>
              <a:rPr lang="ru-RU" sz="2400" b="1" dirty="0"/>
              <a:t>Задание </a:t>
            </a:r>
            <a:r>
              <a:rPr lang="ru-RU" sz="2400" b="1" dirty="0" smtClean="0"/>
              <a:t>9.</a:t>
            </a:r>
            <a:r>
              <a:rPr lang="ru-RU" sz="2400" dirty="0" smtClean="0"/>
              <a:t> </a:t>
            </a:r>
          </a:p>
          <a:p>
            <a:r>
              <a:rPr lang="ru-RU" sz="2400" dirty="0" smtClean="0"/>
              <a:t>Сборная команда страны по летнему многоборью отправилась на сборы. Известно, что мужчин, занимающихся, плаванием, или мужчин, занимающихся бегом, в команде 33 человека. Мужчин, которые и бегают, и плавают, 7 человек, а мужчин, занимающихся бегом, 18.</a:t>
            </a:r>
          </a:p>
          <a:p>
            <a:r>
              <a:rPr lang="ru-RU" sz="2400" dirty="0" smtClean="0"/>
              <a:t>Сколько в команде мужчин, которые занимаются только плаванием?</a:t>
            </a:r>
          </a:p>
          <a:p>
            <a:endParaRPr lang="ru-RU" sz="2400" dirty="0" smtClean="0"/>
          </a:p>
          <a:p>
            <a:r>
              <a:rPr lang="ru-RU" sz="2400" b="1" dirty="0" smtClean="0"/>
              <a:t>Решение. </a:t>
            </a:r>
          </a:p>
          <a:p>
            <a:r>
              <a:rPr lang="ru-RU" sz="2400" dirty="0" smtClean="0"/>
              <a:t>Проанализируем условие задачи. Из нее следует, что в команде есть мужчины-пловцы, мужчины-бегуны и мужчины, занимающиеся и бегом, и плаванием.</a:t>
            </a:r>
          </a:p>
          <a:p>
            <a:r>
              <a:rPr lang="ru-RU" sz="2400" dirty="0" smtClean="0"/>
              <a:t>Построим круги Эйлера, введем обозначения количества спортсменов по видам спорта.</a:t>
            </a:r>
            <a:endParaRPr lang="ru-RU" sz="2400" dirty="0"/>
          </a:p>
        </p:txBody>
      </p:sp>
    </p:spTree>
    <p:extLst>
      <p:ext uri="{BB962C8B-B14F-4D97-AF65-F5344CB8AC3E}">
        <p14:creationId xmlns:p14="http://schemas.microsoft.com/office/powerpoint/2010/main" xmlns="" val="508824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krug_Ei-3-2.jpg"/>
          <p:cNvPicPr>
            <a:picLocks noChangeAspect="1"/>
          </p:cNvPicPr>
          <p:nvPr/>
        </p:nvPicPr>
        <p:blipFill>
          <a:blip r:embed="rId2" cstate="print"/>
          <a:stretch>
            <a:fillRect/>
          </a:stretch>
        </p:blipFill>
        <p:spPr>
          <a:xfrm>
            <a:off x="1547664" y="404664"/>
            <a:ext cx="5832648" cy="3672408"/>
          </a:xfrm>
          <a:prstGeom prst="rect">
            <a:avLst/>
          </a:prstGeom>
        </p:spPr>
      </p:pic>
      <p:sp>
        <p:nvSpPr>
          <p:cNvPr id="4" name="TextBox 3"/>
          <p:cNvSpPr txBox="1"/>
          <p:nvPr/>
        </p:nvSpPr>
        <p:spPr>
          <a:xfrm>
            <a:off x="251520" y="4180344"/>
            <a:ext cx="8568952" cy="2677656"/>
          </a:xfrm>
          <a:prstGeom prst="rect">
            <a:avLst/>
          </a:prstGeom>
          <a:noFill/>
        </p:spPr>
        <p:txBody>
          <a:bodyPr wrap="square" rtlCol="0">
            <a:spAutoFit/>
          </a:bodyPr>
          <a:lstStyle/>
          <a:p>
            <a:r>
              <a:rPr lang="ru-RU" sz="2400" dirty="0" err="1" smtClean="0"/>
              <a:t>х</a:t>
            </a:r>
            <a:r>
              <a:rPr lang="ru-RU" sz="2400" dirty="0" smtClean="0"/>
              <a:t> – искомое количество мужчин-пловцов</a:t>
            </a:r>
          </a:p>
          <a:p>
            <a:r>
              <a:rPr lang="ru-RU" sz="2400" dirty="0" smtClean="0"/>
              <a:t>18 – 7 = 11 человек – мужчины, которые только бегают</a:t>
            </a:r>
            <a:r>
              <a:rPr lang="en-US" sz="2400" dirty="0" smtClean="0"/>
              <a:t> </a:t>
            </a:r>
            <a:r>
              <a:rPr lang="ru-RU" sz="2400" dirty="0" smtClean="0"/>
              <a:t>(без тех, кто и плавает, и бегает).</a:t>
            </a:r>
          </a:p>
          <a:p>
            <a:r>
              <a:rPr lang="ru-RU" sz="2400" dirty="0" smtClean="0"/>
              <a:t>33 человека – мужчины-пловцы или мужчины-бегуны. Составляем и решаем уравнение.</a:t>
            </a:r>
          </a:p>
          <a:p>
            <a:r>
              <a:rPr lang="ru-RU" sz="2400" dirty="0" smtClean="0"/>
              <a:t>33 = </a:t>
            </a:r>
            <a:r>
              <a:rPr lang="ru-RU" sz="2400" dirty="0" err="1" smtClean="0"/>
              <a:t>х</a:t>
            </a:r>
            <a:r>
              <a:rPr lang="ru-RU" sz="2400" dirty="0" smtClean="0"/>
              <a:t> + 11   </a:t>
            </a:r>
            <a:r>
              <a:rPr lang="ru-RU" sz="2400" dirty="0" err="1" smtClean="0"/>
              <a:t>х</a:t>
            </a:r>
            <a:r>
              <a:rPr lang="ru-RU" sz="2400" dirty="0" smtClean="0"/>
              <a:t> = 22</a:t>
            </a:r>
          </a:p>
          <a:p>
            <a:r>
              <a:rPr lang="ru-RU" sz="2400" b="1" dirty="0" smtClean="0"/>
              <a:t>Ответ: </a:t>
            </a:r>
            <a:r>
              <a:rPr lang="ru-RU" sz="2400" dirty="0" smtClean="0"/>
              <a:t>22 человека в команде – мужчины-пловцы.</a:t>
            </a:r>
            <a:endParaRPr lang="ru-RU" sz="2400" dirty="0"/>
          </a:p>
        </p:txBody>
      </p:sp>
    </p:spTree>
    <p:extLst>
      <p:ext uri="{BB962C8B-B14F-4D97-AF65-F5344CB8AC3E}">
        <p14:creationId xmlns:p14="http://schemas.microsoft.com/office/powerpoint/2010/main" xmlns="" val="39584186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10508" y="287070"/>
            <a:ext cx="3096344" cy="523220"/>
          </a:xfrm>
          <a:prstGeom prst="rect">
            <a:avLst/>
          </a:prstGeom>
          <a:noFill/>
        </p:spPr>
        <p:txBody>
          <a:bodyPr wrap="square" rtlCol="0">
            <a:spAutoFit/>
          </a:bodyPr>
          <a:lstStyle/>
          <a:p>
            <a:pPr algn="ctr"/>
            <a:r>
              <a:rPr lang="ru-RU" sz="2800" dirty="0" smtClean="0"/>
              <a:t>Тематика заданий:</a:t>
            </a:r>
            <a:endParaRPr lang="ru-RU" sz="2800" dirty="0"/>
          </a:p>
        </p:txBody>
      </p:sp>
      <p:sp>
        <p:nvSpPr>
          <p:cNvPr id="3" name="TextBox 2"/>
          <p:cNvSpPr txBox="1"/>
          <p:nvPr/>
        </p:nvSpPr>
        <p:spPr>
          <a:xfrm>
            <a:off x="934019" y="865499"/>
            <a:ext cx="7249322" cy="5370701"/>
          </a:xfrm>
          <a:prstGeom prst="rect">
            <a:avLst/>
          </a:prstGeom>
          <a:noFill/>
        </p:spPr>
        <p:txBody>
          <a:bodyPr wrap="square" rtlCol="0">
            <a:spAutoFit/>
          </a:bodyPr>
          <a:lstStyle/>
          <a:p>
            <a:pPr marL="342900" indent="-342900">
              <a:spcAft>
                <a:spcPts val="600"/>
              </a:spcAft>
              <a:buFont typeface="Wingdings" panose="05000000000000000000" pitchFamily="2" charset="2"/>
              <a:buChar char="Ø"/>
            </a:pPr>
            <a:r>
              <a:rPr lang="ru-RU" sz="2400" dirty="0" smtClean="0"/>
              <a:t>логика </a:t>
            </a:r>
          </a:p>
          <a:p>
            <a:pPr lvl="1">
              <a:spcAft>
                <a:spcPts val="600"/>
              </a:spcAft>
            </a:pPr>
            <a:r>
              <a:rPr lang="ru-RU" sz="2400" dirty="0" smtClean="0"/>
              <a:t>- </a:t>
            </a:r>
            <a:r>
              <a:rPr lang="ru-RU" sz="2400" dirty="0" smtClean="0">
                <a:hlinkClick r:id="rId2" action="ppaction://hlinksldjump"/>
              </a:rPr>
              <a:t>задачи на отрезки</a:t>
            </a:r>
            <a:endParaRPr lang="ru-RU" sz="2400" dirty="0" smtClean="0"/>
          </a:p>
          <a:p>
            <a:pPr lvl="1">
              <a:spcAft>
                <a:spcPts val="600"/>
              </a:spcAft>
            </a:pPr>
            <a:r>
              <a:rPr lang="ru-RU" sz="2400" dirty="0" smtClean="0"/>
              <a:t>- </a:t>
            </a:r>
            <a:r>
              <a:rPr lang="ru-RU" sz="2400" dirty="0" smtClean="0">
                <a:hlinkClick r:id="rId3" action="ppaction://hlinksldjump"/>
              </a:rPr>
              <a:t>задачи на круги Эйлера</a:t>
            </a:r>
            <a:endParaRPr lang="ru-RU" sz="2400" dirty="0" smtClean="0"/>
          </a:p>
          <a:p>
            <a:pPr lvl="1">
              <a:spcAft>
                <a:spcPts val="600"/>
              </a:spcAft>
            </a:pPr>
            <a:r>
              <a:rPr lang="ru-RU" sz="2400" dirty="0" smtClean="0"/>
              <a:t>- </a:t>
            </a:r>
            <a:r>
              <a:rPr lang="ru-RU" sz="2400" dirty="0" smtClean="0">
                <a:hlinkClick r:id="rId4" action="ppaction://hlinksldjump"/>
              </a:rPr>
              <a:t>запросы к поисковым системам</a:t>
            </a:r>
            <a:endParaRPr lang="ru-RU" sz="2400" dirty="0" smtClean="0"/>
          </a:p>
          <a:p>
            <a:pPr marL="342900" lvl="1" indent="-342900">
              <a:spcAft>
                <a:spcPts val="600"/>
              </a:spcAft>
              <a:buFont typeface="Wingdings" panose="05000000000000000000" pitchFamily="2" charset="2"/>
              <a:buChar char="Ø"/>
            </a:pPr>
            <a:r>
              <a:rPr lang="ru-RU" sz="2400" dirty="0" smtClean="0"/>
              <a:t>информация</a:t>
            </a:r>
            <a:endParaRPr lang="ru-RU" sz="2400" dirty="0"/>
          </a:p>
          <a:p>
            <a:pPr lvl="1">
              <a:spcAft>
                <a:spcPts val="600"/>
              </a:spcAft>
            </a:pPr>
            <a:r>
              <a:rPr lang="ru-RU" sz="2400" dirty="0" smtClean="0"/>
              <a:t>- </a:t>
            </a:r>
            <a:r>
              <a:rPr lang="ru-RU" sz="2400" dirty="0" smtClean="0">
                <a:hlinkClick r:id="rId5" action="ppaction://hlinksldjump"/>
              </a:rPr>
              <a:t>кодирование</a:t>
            </a:r>
            <a:endParaRPr lang="ru-RU" sz="2400" dirty="0" smtClean="0"/>
          </a:p>
          <a:p>
            <a:pPr lvl="1">
              <a:spcAft>
                <a:spcPts val="600"/>
              </a:spcAft>
            </a:pPr>
            <a:r>
              <a:rPr lang="ru-RU" sz="2400" dirty="0" smtClean="0"/>
              <a:t>- вычисление количества информации</a:t>
            </a:r>
          </a:p>
          <a:p>
            <a:pPr marL="1257300" lvl="2" indent="-342900">
              <a:spcAft>
                <a:spcPts val="600"/>
              </a:spcAft>
              <a:buFont typeface="Arial" panose="020B0604020202020204" pitchFamily="34" charset="0"/>
              <a:buChar char="•"/>
            </a:pPr>
            <a:r>
              <a:rPr lang="ru-RU" sz="2400" dirty="0" smtClean="0">
                <a:hlinkClick r:id="rId6" action="ppaction://hlinksldjump"/>
              </a:rPr>
              <a:t>при равновероятных событиях</a:t>
            </a:r>
            <a:endParaRPr lang="ru-RU" sz="2400" dirty="0" smtClean="0"/>
          </a:p>
          <a:p>
            <a:pPr marL="1257300" lvl="2" indent="-342900">
              <a:spcAft>
                <a:spcPts val="600"/>
              </a:spcAft>
              <a:buFont typeface="Arial" panose="020B0604020202020204" pitchFamily="34" charset="0"/>
              <a:buChar char="•"/>
            </a:pPr>
            <a:r>
              <a:rPr lang="ru-RU" sz="2400" dirty="0" smtClean="0">
                <a:hlinkClick r:id="rId7" action="ppaction://hlinksldjump"/>
              </a:rPr>
              <a:t>при событиях не равновероятностных</a:t>
            </a:r>
            <a:endParaRPr lang="ru-RU" sz="2400" dirty="0" smtClean="0"/>
          </a:p>
          <a:p>
            <a:pPr marL="342900" indent="-342900">
              <a:spcAft>
                <a:spcPts val="600"/>
              </a:spcAft>
              <a:buFont typeface="Wingdings" panose="05000000000000000000" pitchFamily="2" charset="2"/>
              <a:buChar char="Ø"/>
            </a:pPr>
            <a:r>
              <a:rPr lang="ru-RU" sz="2400" dirty="0" smtClean="0"/>
              <a:t>системы счисления</a:t>
            </a:r>
          </a:p>
          <a:p>
            <a:pPr marL="800100" lvl="1" indent="-342900">
              <a:spcAft>
                <a:spcPts val="600"/>
              </a:spcAft>
              <a:buFontTx/>
              <a:buChar char="-"/>
            </a:pPr>
            <a:r>
              <a:rPr lang="ru-RU" sz="2400" dirty="0" smtClean="0">
                <a:hlinkClick r:id="rId8" action="ppaction://hlinksldjump"/>
              </a:rPr>
              <a:t>двоичное кодирование </a:t>
            </a:r>
            <a:endParaRPr lang="ru-RU" sz="2400" dirty="0" smtClean="0"/>
          </a:p>
          <a:p>
            <a:pPr marL="800100" lvl="1" indent="-342900">
              <a:spcAft>
                <a:spcPts val="600"/>
              </a:spcAft>
              <a:buFontTx/>
              <a:buChar char="-"/>
            </a:pPr>
            <a:r>
              <a:rPr lang="ru-RU" sz="2400" dirty="0" smtClean="0">
                <a:hlinkClick r:id="rId9" action="ppaction://hlinksldjump"/>
              </a:rPr>
              <a:t>позиционные </a:t>
            </a:r>
            <a:r>
              <a:rPr lang="ru-RU" sz="2400" dirty="0">
                <a:hlinkClick r:id="rId9" action="ppaction://hlinksldjump"/>
              </a:rPr>
              <a:t>системы </a:t>
            </a:r>
            <a:r>
              <a:rPr lang="ru-RU" sz="2400" dirty="0" smtClean="0">
                <a:hlinkClick r:id="rId9" action="ppaction://hlinksldjump"/>
              </a:rPr>
              <a:t>счисления</a:t>
            </a:r>
            <a:r>
              <a:rPr lang="ru-RU" sz="2400" dirty="0" smtClean="0"/>
              <a:t> </a:t>
            </a:r>
            <a:endParaRPr lang="ru-RU" sz="2400" dirty="0"/>
          </a:p>
        </p:txBody>
      </p:sp>
    </p:spTree>
    <p:extLst>
      <p:ext uri="{BB962C8B-B14F-4D97-AF65-F5344CB8AC3E}">
        <p14:creationId xmlns:p14="http://schemas.microsoft.com/office/powerpoint/2010/main" xmlns="" val="14430748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8568952" cy="4801314"/>
          </a:xfrm>
          <a:prstGeom prst="rect">
            <a:avLst/>
          </a:prstGeom>
          <a:noFill/>
        </p:spPr>
        <p:txBody>
          <a:bodyPr wrap="square" rtlCol="0">
            <a:spAutoFit/>
          </a:bodyPr>
          <a:lstStyle/>
          <a:p>
            <a:r>
              <a:rPr lang="ru-RU" sz="2400" b="1" dirty="0"/>
              <a:t>Задание </a:t>
            </a:r>
            <a:r>
              <a:rPr lang="ru-RU" sz="2400" b="1" dirty="0" smtClean="0"/>
              <a:t>10.</a:t>
            </a:r>
            <a:endParaRPr lang="ru-RU" sz="2400" dirty="0"/>
          </a:p>
          <a:p>
            <a:r>
              <a:rPr lang="ru-RU" sz="2400" dirty="0"/>
              <a:t>В таблице приведены запросы к поисковому серверу. Расположите обозначения запросов в порядке возрастания количества страниц, которые найдет поисковый сервер по каждому запросу. Для обозначения логической операции «ИЛИ» в запросе используется символ </a:t>
            </a:r>
            <a:r>
              <a:rPr lang="ru-RU" sz="2400" dirty="0">
                <a:sym typeface="Symbol"/>
              </a:rPr>
              <a:t></a:t>
            </a:r>
            <a:r>
              <a:rPr lang="ru-RU" sz="2400" dirty="0"/>
              <a:t>, а для логической операции «И» - </a:t>
            </a:r>
            <a:r>
              <a:rPr lang="ru-RU" sz="2400" dirty="0" smtClean="0"/>
              <a:t>&amp;.</a:t>
            </a:r>
          </a:p>
          <a:p>
            <a:endParaRPr lang="ru-RU" sz="2400" dirty="0"/>
          </a:p>
          <a:p>
            <a:r>
              <a:rPr lang="ru-RU" sz="2400" dirty="0"/>
              <a:t>А) Пушкин </a:t>
            </a:r>
            <a:r>
              <a:rPr lang="ru-RU" sz="2400" dirty="0">
                <a:sym typeface="Symbol"/>
              </a:rPr>
              <a:t></a:t>
            </a:r>
            <a:r>
              <a:rPr lang="ru-RU" sz="2400" dirty="0"/>
              <a:t> Евгений </a:t>
            </a:r>
            <a:r>
              <a:rPr lang="ru-RU" sz="2400" dirty="0">
                <a:sym typeface="Symbol"/>
              </a:rPr>
              <a:t></a:t>
            </a:r>
            <a:r>
              <a:rPr lang="ru-RU" sz="2400" dirty="0"/>
              <a:t> Онегин</a:t>
            </a:r>
          </a:p>
          <a:p>
            <a:r>
              <a:rPr lang="ru-RU" sz="2400" dirty="0"/>
              <a:t>Б)  Пушкин </a:t>
            </a:r>
            <a:r>
              <a:rPr lang="ru-RU" sz="2400" dirty="0">
                <a:sym typeface="Symbol"/>
              </a:rPr>
              <a:t></a:t>
            </a:r>
            <a:r>
              <a:rPr lang="ru-RU" sz="2400" dirty="0"/>
              <a:t> Онегин</a:t>
            </a:r>
          </a:p>
          <a:p>
            <a:r>
              <a:rPr lang="ru-RU" sz="2400" dirty="0"/>
              <a:t>В) Пушкин  &amp; Евгений &amp; Онегин</a:t>
            </a:r>
          </a:p>
          <a:p>
            <a:r>
              <a:rPr lang="ru-RU" sz="2400" dirty="0"/>
              <a:t>Г) Пушкин &amp; Онегин</a:t>
            </a:r>
          </a:p>
          <a:p>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692696"/>
            <a:ext cx="8208912" cy="5853910"/>
          </a:xfrm>
          <a:prstGeom prst="rect">
            <a:avLst/>
          </a:prstGeom>
          <a:noFill/>
        </p:spPr>
        <p:txBody>
          <a:bodyPr wrap="square" rtlCol="0">
            <a:spAutoFit/>
          </a:bodyPr>
          <a:lstStyle/>
          <a:p>
            <a:pPr>
              <a:lnSpc>
                <a:spcPct val="130000"/>
              </a:lnSpc>
            </a:pPr>
            <a:r>
              <a:rPr lang="ru-RU" sz="2400" b="1" dirty="0" smtClean="0"/>
              <a:t>Решение.</a:t>
            </a:r>
          </a:p>
          <a:p>
            <a:pPr>
              <a:lnSpc>
                <a:spcPct val="130000"/>
              </a:lnSpc>
            </a:pPr>
            <a:r>
              <a:rPr lang="ru-RU" sz="2400" dirty="0" smtClean="0"/>
              <a:t>Анализируем </a:t>
            </a:r>
            <a:r>
              <a:rPr lang="ru-RU" sz="2400" dirty="0"/>
              <a:t>запросы. </a:t>
            </a:r>
            <a:endParaRPr lang="ru-RU" sz="2400" dirty="0" smtClean="0"/>
          </a:p>
          <a:p>
            <a:pPr>
              <a:lnSpc>
                <a:spcPct val="130000"/>
              </a:lnSpc>
            </a:pPr>
            <a:r>
              <a:rPr lang="ru-RU" sz="2400" dirty="0" smtClean="0"/>
              <a:t>Под </a:t>
            </a:r>
            <a:r>
              <a:rPr lang="ru-RU" sz="2400" dirty="0"/>
              <a:t>обозначением В) присутствует три условия, которые должны выполняться одновременно. Ясно, что таких страниц будет меньше всего. Несколько больше страниц будет найдено по запросу, в котором должны выполняться одновременно два условия – это запрос Г). Еще больше страниц найдется по условию Б), где ищется одно слово из двух возможных (логическое «ИЛИ»). И, наконец, наибольшее число страниц будет найдено по запросу А), где количество найденных страниц будет самым большим. </a:t>
            </a:r>
            <a:r>
              <a:rPr lang="ru-RU" sz="2400" b="1" dirty="0"/>
              <a:t>Ответ:</a:t>
            </a:r>
            <a:r>
              <a:rPr lang="ru-RU" sz="2400" dirty="0"/>
              <a:t> </a:t>
            </a:r>
            <a:r>
              <a:rPr lang="ru-RU" sz="2400" dirty="0" smtClean="0"/>
              <a:t>ВГБА</a:t>
            </a:r>
            <a:endParaRPr lang="ru-RU"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67439" y="620688"/>
            <a:ext cx="885698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ru-RU" sz="2400" b="1" dirty="0"/>
              <a:t>Задание </a:t>
            </a:r>
            <a:r>
              <a:rPr lang="ru-RU" sz="2400" b="1" dirty="0" smtClean="0"/>
              <a:t>11.</a:t>
            </a:r>
            <a:r>
              <a:rPr lang="ru-RU" sz="2400" dirty="0" smtClean="0"/>
              <a:t> </a:t>
            </a:r>
          </a:p>
          <a:p>
            <a:pPr lvl="0" fontAlgn="base">
              <a:spcBef>
                <a:spcPct val="0"/>
              </a:spcBef>
              <a:spcAft>
                <a:spcPct val="0"/>
              </a:spcAft>
            </a:pPr>
            <a:r>
              <a:rPr lang="ru-RU" sz="2400" dirty="0" smtClean="0"/>
              <a:t>Ваня </a:t>
            </a:r>
            <a:r>
              <a:rPr lang="ru-RU" sz="2400" dirty="0"/>
              <a:t>шифрует русские слова, записывая вместо каждой буквы ее номер в алфавите (без пробелов). Номера букв даны в таблице.</a:t>
            </a:r>
          </a:p>
        </p:txBody>
      </p:sp>
      <p:graphicFrame>
        <p:nvGraphicFramePr>
          <p:cNvPr id="6" name="Таблица 5"/>
          <p:cNvGraphicFramePr>
            <a:graphicFrameLocks noGrp="1"/>
          </p:cNvGraphicFramePr>
          <p:nvPr>
            <p:extLst>
              <p:ext uri="{D42A27DB-BD31-4B8C-83A1-F6EECF244321}">
                <p14:modId xmlns:p14="http://schemas.microsoft.com/office/powerpoint/2010/main" xmlns="" val="2123969627"/>
              </p:ext>
            </p:extLst>
          </p:nvPr>
        </p:nvGraphicFramePr>
        <p:xfrm>
          <a:off x="2447764" y="2204864"/>
          <a:ext cx="4320480" cy="3291840"/>
        </p:xfrm>
        <a:graphic>
          <a:graphicData uri="http://schemas.openxmlformats.org/drawingml/2006/table">
            <a:tbl>
              <a:tblPr/>
              <a:tblGrid>
                <a:gridCol w="539951"/>
                <a:gridCol w="539951"/>
                <a:gridCol w="500217"/>
                <a:gridCol w="579686"/>
                <a:gridCol w="539951"/>
                <a:gridCol w="539951"/>
                <a:gridCol w="539951"/>
                <a:gridCol w="540822"/>
              </a:tblGrid>
              <a:tr h="237626">
                <a:tc>
                  <a:txBody>
                    <a:bodyPr/>
                    <a:lstStyle/>
                    <a:p>
                      <a:pPr>
                        <a:spcAft>
                          <a:spcPts val="0"/>
                        </a:spcAft>
                      </a:pPr>
                      <a:r>
                        <a:rPr lang="ru-RU" sz="2400" dirty="0">
                          <a:latin typeface="+mn-lt"/>
                          <a:ea typeface="Times New Roman"/>
                        </a:rPr>
                        <a:t>А</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ru-RU" sz="2400" dirty="0">
                          <a:latin typeface="+mn-lt"/>
                          <a:ea typeface="Times New Roman"/>
                        </a:rPr>
                        <a:t>1</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ru-RU" sz="2400" dirty="0">
                          <a:latin typeface="+mn-lt"/>
                          <a:ea typeface="Times New Roman"/>
                        </a:rPr>
                        <a:t>И</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ru-RU" sz="2400" dirty="0">
                          <a:latin typeface="+mn-lt"/>
                          <a:ea typeface="Times New Roman"/>
                        </a:rPr>
                        <a:t>10</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ru-RU" sz="2400" dirty="0" smtClean="0">
                          <a:latin typeface="+mn-lt"/>
                          <a:ea typeface="Times New Roman"/>
                        </a:rPr>
                        <a:t>С</a:t>
                      </a:r>
                      <a:endParaRPr lang="ru-RU" sz="2400" dirty="0">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ru-RU" sz="2400" dirty="0" smtClean="0">
                          <a:latin typeface="+mn-lt"/>
                          <a:ea typeface="Times New Roman"/>
                        </a:rPr>
                        <a:t>19</a:t>
                      </a:r>
                      <a:endParaRPr lang="ru-RU" sz="2400" dirty="0">
                        <a:latin typeface="+mn-lt"/>
                        <a:ea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ru-RU" sz="2400" dirty="0">
                          <a:latin typeface="+mn-lt"/>
                          <a:ea typeface="Times New Roman"/>
                        </a:rPr>
                        <a:t>Ь</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ru-RU" sz="2400">
                          <a:latin typeface="+mn-lt"/>
                          <a:ea typeface="Times New Roman"/>
                        </a:rPr>
                        <a:t>28</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37626">
                <a:tc>
                  <a:txBody>
                    <a:bodyPr/>
                    <a:lstStyle/>
                    <a:p>
                      <a:pPr>
                        <a:spcAft>
                          <a:spcPts val="0"/>
                        </a:spcAft>
                      </a:pPr>
                      <a:r>
                        <a:rPr lang="ru-RU" sz="2400">
                          <a:latin typeface="+mn-lt"/>
                          <a:ea typeface="Times New Roman"/>
                        </a:rPr>
                        <a:t>Б</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a:latin typeface="+mn-lt"/>
                          <a:ea typeface="Times New Roman"/>
                        </a:rPr>
                        <a:t>2</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dirty="0">
                          <a:latin typeface="+mn-lt"/>
                          <a:ea typeface="Times New Roman"/>
                        </a:rPr>
                        <a:t>Й</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11</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dirty="0">
                          <a:latin typeface="+mn-lt"/>
                          <a:ea typeface="Times New Roman"/>
                        </a:rPr>
                        <a:t>Т</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20</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dirty="0">
                          <a:latin typeface="+mn-lt"/>
                          <a:ea typeface="Times New Roman"/>
                        </a:rPr>
                        <a:t>Ы</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29</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237626">
                <a:tc>
                  <a:txBody>
                    <a:bodyPr/>
                    <a:lstStyle/>
                    <a:p>
                      <a:pPr>
                        <a:spcAft>
                          <a:spcPts val="0"/>
                        </a:spcAft>
                      </a:pPr>
                      <a:r>
                        <a:rPr lang="ru-RU" sz="2400">
                          <a:latin typeface="+mn-lt"/>
                          <a:ea typeface="Times New Roman"/>
                        </a:rPr>
                        <a:t>В</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a:latin typeface="+mn-lt"/>
                          <a:ea typeface="Times New Roman"/>
                        </a:rPr>
                        <a:t>3</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К</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12</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dirty="0">
                          <a:latin typeface="+mn-lt"/>
                          <a:ea typeface="Times New Roman"/>
                        </a:rPr>
                        <a:t>У</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21</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Ъ</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30</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237626">
                <a:tc>
                  <a:txBody>
                    <a:bodyPr/>
                    <a:lstStyle/>
                    <a:p>
                      <a:pPr>
                        <a:spcAft>
                          <a:spcPts val="0"/>
                        </a:spcAft>
                      </a:pPr>
                      <a:r>
                        <a:rPr lang="ru-RU" sz="2400">
                          <a:latin typeface="+mn-lt"/>
                          <a:ea typeface="Times New Roman"/>
                        </a:rPr>
                        <a:t>Г</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4</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Л</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13</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Ф</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22</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dirty="0">
                          <a:latin typeface="+mn-lt"/>
                          <a:ea typeface="Times New Roman"/>
                        </a:rPr>
                        <a:t>Э</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31</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237626">
                <a:tc>
                  <a:txBody>
                    <a:bodyPr/>
                    <a:lstStyle/>
                    <a:p>
                      <a:pPr>
                        <a:spcAft>
                          <a:spcPts val="0"/>
                        </a:spcAft>
                      </a:pPr>
                      <a:r>
                        <a:rPr lang="ru-RU" sz="2400">
                          <a:latin typeface="+mn-lt"/>
                          <a:ea typeface="Times New Roman"/>
                        </a:rPr>
                        <a:t>Д</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a:latin typeface="+mn-lt"/>
                          <a:ea typeface="Times New Roman"/>
                        </a:rPr>
                        <a:t>5</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М</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14</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Х</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23</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dirty="0">
                          <a:latin typeface="+mn-lt"/>
                          <a:ea typeface="Times New Roman"/>
                        </a:rPr>
                        <a:t>Ю</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32</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237626">
                <a:tc>
                  <a:txBody>
                    <a:bodyPr/>
                    <a:lstStyle/>
                    <a:p>
                      <a:pPr>
                        <a:spcAft>
                          <a:spcPts val="0"/>
                        </a:spcAft>
                      </a:pPr>
                      <a:r>
                        <a:rPr lang="ru-RU" sz="2400">
                          <a:latin typeface="+mn-lt"/>
                          <a:ea typeface="Times New Roman"/>
                        </a:rPr>
                        <a:t>Е</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a:latin typeface="+mn-lt"/>
                          <a:ea typeface="Times New Roman"/>
                        </a:rPr>
                        <a:t>6</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dirty="0">
                          <a:latin typeface="+mn-lt"/>
                          <a:ea typeface="Times New Roman"/>
                        </a:rPr>
                        <a:t>Н</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15</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Ц</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24</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Я</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33</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237626">
                <a:tc>
                  <a:txBody>
                    <a:bodyPr/>
                    <a:lstStyle/>
                    <a:p>
                      <a:pPr>
                        <a:spcAft>
                          <a:spcPts val="0"/>
                        </a:spcAft>
                      </a:pPr>
                      <a:r>
                        <a:rPr lang="ru-RU" sz="2400">
                          <a:latin typeface="+mn-lt"/>
                          <a:ea typeface="Times New Roman"/>
                        </a:rPr>
                        <a:t>Ё</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a:latin typeface="+mn-lt"/>
                          <a:ea typeface="Times New Roman"/>
                        </a:rPr>
                        <a:t>7</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О</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16</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Ч</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25</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endParaRPr lang="ru-RU" sz="2400" dirty="0">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endParaRPr lang="ru-RU" sz="2400" dirty="0">
                        <a:latin typeface="+mn-lt"/>
                        <a:ea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237626">
                <a:tc>
                  <a:txBody>
                    <a:bodyPr/>
                    <a:lstStyle/>
                    <a:p>
                      <a:pPr>
                        <a:spcAft>
                          <a:spcPts val="0"/>
                        </a:spcAft>
                      </a:pPr>
                      <a:r>
                        <a:rPr lang="ru-RU" sz="2400">
                          <a:latin typeface="+mn-lt"/>
                          <a:ea typeface="Times New Roman"/>
                        </a:rPr>
                        <a:t>Ж</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a:latin typeface="+mn-lt"/>
                          <a:ea typeface="Times New Roman"/>
                        </a:rPr>
                        <a:t>8</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П</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17</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ru-RU" sz="2400">
                          <a:latin typeface="+mn-lt"/>
                          <a:ea typeface="Times New Roman"/>
                        </a:rPr>
                        <a:t>Ш</a:t>
                      </a: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ru-RU" sz="2400" dirty="0">
                          <a:latin typeface="+mn-lt"/>
                          <a:ea typeface="Times New Roman"/>
                        </a:rPr>
                        <a:t>26</a:t>
                      </a: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endParaRPr lang="ru-RU" sz="2400">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endParaRPr lang="ru-RU" sz="2400" dirty="0">
                        <a:latin typeface="+mn-lt"/>
                        <a:ea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237626">
                <a:tc>
                  <a:txBody>
                    <a:bodyPr/>
                    <a:lstStyle/>
                    <a:p>
                      <a:pPr>
                        <a:spcAft>
                          <a:spcPts val="0"/>
                        </a:spcAft>
                      </a:pPr>
                      <a:r>
                        <a:rPr lang="ru-RU" sz="2400" dirty="0">
                          <a:latin typeface="+mn-lt"/>
                          <a:ea typeface="Times New Roman"/>
                        </a:rPr>
                        <a:t>З</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spcAft>
                          <a:spcPts val="0"/>
                        </a:spcAft>
                      </a:pPr>
                      <a:r>
                        <a:rPr lang="ru-RU" sz="2400" dirty="0">
                          <a:latin typeface="+mn-lt"/>
                          <a:ea typeface="Times New Roman"/>
                        </a:rPr>
                        <a:t>9</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spcAft>
                          <a:spcPts val="0"/>
                        </a:spcAft>
                      </a:pPr>
                      <a:r>
                        <a:rPr lang="ru-RU" sz="2400" dirty="0">
                          <a:latin typeface="+mn-lt"/>
                          <a:ea typeface="Times New Roman"/>
                        </a:rPr>
                        <a:t>Р</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spcAft>
                          <a:spcPts val="0"/>
                        </a:spcAft>
                      </a:pPr>
                      <a:r>
                        <a:rPr lang="ru-RU" sz="2400" dirty="0">
                          <a:latin typeface="+mn-lt"/>
                          <a:ea typeface="Times New Roman"/>
                        </a:rPr>
                        <a:t>18</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spcAft>
                          <a:spcPts val="0"/>
                        </a:spcAft>
                      </a:pPr>
                      <a:r>
                        <a:rPr lang="ru-RU" sz="2400" dirty="0">
                          <a:latin typeface="+mn-lt"/>
                          <a:ea typeface="Times New Roman"/>
                        </a:rPr>
                        <a:t>Щ</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spcAft>
                          <a:spcPts val="0"/>
                        </a:spcAft>
                      </a:pPr>
                      <a:r>
                        <a:rPr lang="ru-RU" sz="2400" dirty="0">
                          <a:latin typeface="+mn-lt"/>
                          <a:ea typeface="Times New Roman"/>
                        </a:rPr>
                        <a:t>27</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spcAft>
                          <a:spcPts val="0"/>
                        </a:spcAft>
                      </a:pPr>
                      <a:endParaRPr lang="ru-RU" sz="2400" dirty="0">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spcAft>
                          <a:spcPts val="0"/>
                        </a:spcAft>
                      </a:pPr>
                      <a:endParaRPr lang="ru-RU" sz="2400" dirty="0">
                        <a:latin typeface="+mn-lt"/>
                        <a:ea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11560" y="563488"/>
            <a:ext cx="885698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ru-RU" sz="2400" b="1" dirty="0"/>
              <a:t>Задание </a:t>
            </a:r>
            <a:r>
              <a:rPr lang="ru-RU" sz="2400" b="1" dirty="0" smtClean="0"/>
              <a:t>12.</a:t>
            </a:r>
            <a:endParaRPr lang="ru-RU" sz="2400" dirty="0"/>
          </a:p>
        </p:txBody>
      </p:sp>
      <p:sp>
        <p:nvSpPr>
          <p:cNvPr id="5" name="TextBox 4"/>
          <p:cNvSpPr txBox="1"/>
          <p:nvPr/>
        </p:nvSpPr>
        <p:spPr>
          <a:xfrm>
            <a:off x="323528" y="1412776"/>
            <a:ext cx="8496944" cy="3508653"/>
          </a:xfrm>
          <a:prstGeom prst="rect">
            <a:avLst/>
          </a:prstGeom>
          <a:noFill/>
        </p:spPr>
        <p:txBody>
          <a:bodyPr wrap="square" rtlCol="0">
            <a:spAutoFit/>
          </a:bodyPr>
          <a:lstStyle/>
          <a:p>
            <a:pPr>
              <a:spcAft>
                <a:spcPts val="1200"/>
              </a:spcAft>
            </a:pPr>
            <a:r>
              <a:rPr lang="ru-RU" sz="2400" dirty="0"/>
              <a:t>Некоторые шифровки можно расшифровать несколькими способами. Например,  311333 может означать «ВАЛЯ», может «ЭЛЯ», а может «ВААВВВ».</a:t>
            </a:r>
          </a:p>
          <a:p>
            <a:pPr>
              <a:spcAft>
                <a:spcPts val="1200"/>
              </a:spcAft>
            </a:pPr>
            <a:r>
              <a:rPr lang="ru-RU" sz="2400" dirty="0"/>
              <a:t>Даны четыре </a:t>
            </a:r>
            <a:r>
              <a:rPr lang="ru-RU" sz="2400" dirty="0" smtClean="0"/>
              <a:t>шифровки:</a:t>
            </a:r>
            <a:r>
              <a:rPr lang="en-US" sz="2400" dirty="0" smtClean="0"/>
              <a:t> </a:t>
            </a:r>
            <a:r>
              <a:rPr lang="ru-RU" sz="2400" dirty="0" smtClean="0"/>
              <a:t>3113</a:t>
            </a:r>
            <a:r>
              <a:rPr lang="en-US" sz="2400" dirty="0" smtClean="0"/>
              <a:t>   </a:t>
            </a:r>
            <a:r>
              <a:rPr lang="ru-RU" sz="2400" dirty="0" smtClean="0"/>
              <a:t>9212</a:t>
            </a:r>
            <a:r>
              <a:rPr lang="en-US" sz="2400" dirty="0" smtClean="0"/>
              <a:t>   </a:t>
            </a:r>
            <a:r>
              <a:rPr lang="ru-RU" sz="2400" dirty="0" smtClean="0"/>
              <a:t>6810</a:t>
            </a:r>
            <a:r>
              <a:rPr lang="en-US" sz="2400" dirty="0" smtClean="0"/>
              <a:t>   </a:t>
            </a:r>
            <a:r>
              <a:rPr lang="ru-RU" sz="2400" dirty="0" smtClean="0"/>
              <a:t>2641</a:t>
            </a:r>
            <a:endParaRPr lang="ru-RU" sz="2400" dirty="0"/>
          </a:p>
          <a:p>
            <a:pPr>
              <a:spcAft>
                <a:spcPts val="1200"/>
              </a:spcAft>
            </a:pPr>
            <a:r>
              <a:rPr lang="ru-RU" sz="2400" dirty="0"/>
              <a:t>Только одна из них расшифровывается единственным способом. Найдите ее и расшифруйте. То, что получилось, запишите в качестве ответа.</a:t>
            </a:r>
          </a:p>
          <a:p>
            <a:pPr>
              <a:spcAft>
                <a:spcPts val="1200"/>
              </a:spcAft>
            </a:pPr>
            <a:r>
              <a:rPr lang="ru-RU" sz="2400" dirty="0"/>
              <a:t>Ответ: </a:t>
            </a:r>
            <a:r>
              <a:rPr lang="ru-RU" sz="2400" dirty="0" smtClean="0"/>
              <a:t>______________</a:t>
            </a:r>
            <a:endParaRPr lang="ru-RU"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052736"/>
            <a:ext cx="8280920" cy="5632311"/>
          </a:xfrm>
          <a:prstGeom prst="rect">
            <a:avLst/>
          </a:prstGeom>
          <a:noFill/>
        </p:spPr>
        <p:txBody>
          <a:bodyPr wrap="square" rtlCol="0">
            <a:spAutoFit/>
          </a:bodyPr>
          <a:lstStyle/>
          <a:p>
            <a:r>
              <a:rPr lang="ru-RU" sz="2400" dirty="0" smtClean="0"/>
              <a:t>Решение </a:t>
            </a:r>
            <a:r>
              <a:rPr lang="ru-RU" sz="2400" dirty="0"/>
              <a:t>задачи начнем с анализа первой записи - 3113. Поскольку в алфавите 33 буквы, то либо первая цифра 3 означает букву В, либо стоит число 31 (буква Э). Следующие цифры 1 и 3 могут быть либо одним числом (буква Л), либо двумя отдельными (буквы А и В). Таким образом, первая запись имеет варианты: ВААВ, ЭАВ, ЭЛ.</a:t>
            </a:r>
          </a:p>
          <a:p>
            <a:r>
              <a:rPr lang="ru-RU" sz="2400" dirty="0"/>
              <a:t>Во второй записи цифра 9 – это буква З. Далее могут быть варианты – 2-1-2, 2-12 и 21-2.</a:t>
            </a:r>
          </a:p>
          <a:p>
            <a:r>
              <a:rPr lang="ru-RU" sz="2400" dirty="0"/>
              <a:t>Аналогично исключается и последняя шифровка.</a:t>
            </a:r>
          </a:p>
          <a:p>
            <a:r>
              <a:rPr lang="ru-RU" sz="2400" dirty="0"/>
              <a:t>В записи 6810 первая цифра 6 имеет однозначное решение, далее цифра 8 также может быть только единственной буквой. Последние две цифры 10 могут означать только букву И, поскольку буквы с номером 0 в таблице нет. </a:t>
            </a:r>
            <a:r>
              <a:rPr lang="ru-RU" sz="2400" dirty="0" smtClean="0"/>
              <a:t/>
            </a:r>
            <a:br>
              <a:rPr lang="ru-RU" sz="2400" dirty="0" smtClean="0"/>
            </a:br>
            <a:r>
              <a:rPr lang="ru-RU" sz="2400" dirty="0" smtClean="0"/>
              <a:t>Итого</a:t>
            </a:r>
            <a:r>
              <a:rPr lang="ru-RU" sz="2400" dirty="0"/>
              <a:t>, ответ ЕЖИ</a:t>
            </a:r>
            <a:r>
              <a:rPr lang="ru-RU" sz="2400" dirty="0" smtClean="0"/>
              <a:t>.</a:t>
            </a:r>
          </a:p>
          <a:p>
            <a:r>
              <a:rPr lang="ru-RU" sz="2400" b="1" dirty="0" smtClean="0"/>
              <a:t>Ответ: </a:t>
            </a:r>
            <a:r>
              <a:rPr lang="ru-RU" sz="2400" dirty="0" smtClean="0"/>
              <a:t>ЕЖИ</a:t>
            </a:r>
            <a:endParaRPr lang="ru-RU" dirty="0"/>
          </a:p>
        </p:txBody>
      </p:sp>
      <p:sp>
        <p:nvSpPr>
          <p:cNvPr id="3" name="TextBox 2"/>
          <p:cNvSpPr txBox="1"/>
          <p:nvPr/>
        </p:nvSpPr>
        <p:spPr>
          <a:xfrm>
            <a:off x="629575" y="475037"/>
            <a:ext cx="2736304" cy="461665"/>
          </a:xfrm>
          <a:prstGeom prst="rect">
            <a:avLst/>
          </a:prstGeom>
          <a:noFill/>
        </p:spPr>
        <p:txBody>
          <a:bodyPr wrap="square" rtlCol="0">
            <a:spAutoFit/>
          </a:bodyPr>
          <a:lstStyle/>
          <a:p>
            <a:r>
              <a:rPr lang="ru-RU" sz="2400" b="1" dirty="0" smtClean="0"/>
              <a:t>Решение</a:t>
            </a:r>
            <a:r>
              <a:rPr lang="ru-RU" sz="2400" dirty="0" smtClean="0"/>
              <a:t>.</a:t>
            </a:r>
            <a:endParaRPr lang="ru-RU"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188640"/>
            <a:ext cx="8784976" cy="6678751"/>
          </a:xfrm>
          <a:prstGeom prst="rect">
            <a:avLst/>
          </a:prstGeom>
          <a:noFill/>
        </p:spPr>
        <p:txBody>
          <a:bodyPr wrap="square" rtlCol="0">
            <a:spAutoFit/>
          </a:bodyPr>
          <a:lstStyle/>
          <a:p>
            <a:pPr>
              <a:spcAft>
                <a:spcPts val="1200"/>
              </a:spcAft>
            </a:pPr>
            <a:r>
              <a:rPr lang="ru-RU" sz="2400" b="1" dirty="0" smtClean="0"/>
              <a:t>Задание 13.</a:t>
            </a:r>
            <a:r>
              <a:rPr lang="ru-RU" sz="2400" dirty="0" smtClean="0"/>
              <a:t> </a:t>
            </a:r>
          </a:p>
          <a:p>
            <a:pPr>
              <a:spcAft>
                <a:spcPts val="1200"/>
              </a:spcAft>
            </a:pPr>
            <a:r>
              <a:rPr lang="ru-RU" sz="2400" dirty="0" smtClean="0"/>
              <a:t>Некоторый </a:t>
            </a:r>
            <a:r>
              <a:rPr lang="ru-RU" sz="2400" dirty="0"/>
              <a:t>алгоритм из одной цепочки символов получает новую цепочку следующим образом. Сначала вычисляется длина исходной цепочки символов; если она четна, то в середину цепочки добавляется символ </a:t>
            </a:r>
            <a:r>
              <a:rPr lang="ru-RU" sz="2400" b="1" dirty="0"/>
              <a:t>А</a:t>
            </a:r>
            <a:r>
              <a:rPr lang="ru-RU" sz="2400" dirty="0"/>
              <a:t>, а если нечетна, то в начало цепочки добавляется символ </a:t>
            </a:r>
            <a:r>
              <a:rPr lang="ru-RU" sz="2400" b="1" dirty="0"/>
              <a:t>Б</a:t>
            </a:r>
            <a:r>
              <a:rPr lang="ru-RU" sz="2400" dirty="0"/>
              <a:t>. В полученной цепочке символов каждая буква заменяется буквой, следующей за ней в русском алфавите (</a:t>
            </a:r>
            <a:r>
              <a:rPr lang="ru-RU" sz="2400" b="1" dirty="0"/>
              <a:t>А</a:t>
            </a:r>
            <a:r>
              <a:rPr lang="ru-RU" sz="2400" dirty="0"/>
              <a:t> на </a:t>
            </a:r>
            <a:r>
              <a:rPr lang="ru-RU" sz="2400" b="1" dirty="0"/>
              <a:t>Б</a:t>
            </a:r>
            <a:r>
              <a:rPr lang="ru-RU" sz="2400" dirty="0"/>
              <a:t>, </a:t>
            </a:r>
            <a:r>
              <a:rPr lang="ru-RU" sz="2400" b="1" dirty="0"/>
              <a:t>Б</a:t>
            </a:r>
            <a:r>
              <a:rPr lang="ru-RU" sz="2400" dirty="0"/>
              <a:t> на </a:t>
            </a:r>
            <a:r>
              <a:rPr lang="ru-RU" sz="2400" b="1" dirty="0"/>
              <a:t>В</a:t>
            </a:r>
            <a:r>
              <a:rPr lang="ru-RU" sz="2400" dirty="0"/>
              <a:t> и т.д., а </a:t>
            </a:r>
            <a:r>
              <a:rPr lang="ru-RU" sz="2400" b="1" dirty="0"/>
              <a:t>Я</a:t>
            </a:r>
            <a:r>
              <a:rPr lang="ru-RU" sz="2400" dirty="0"/>
              <a:t> на </a:t>
            </a:r>
            <a:r>
              <a:rPr lang="ru-RU" sz="2400" b="1" dirty="0"/>
              <a:t>А</a:t>
            </a:r>
            <a:r>
              <a:rPr lang="ru-RU" sz="2400" dirty="0"/>
              <a:t>). Получившаяся таким образом цепочка является результатом работы алгоритма.</a:t>
            </a:r>
          </a:p>
          <a:p>
            <a:r>
              <a:rPr lang="ru-RU" sz="2400" dirty="0"/>
              <a:t>Например, если исходной была цепочка </a:t>
            </a:r>
            <a:r>
              <a:rPr lang="ru-RU" sz="2400" b="1" dirty="0"/>
              <a:t>ВРМ</a:t>
            </a:r>
            <a:r>
              <a:rPr lang="ru-RU" sz="2400" dirty="0"/>
              <a:t>, то результатом работы алгоритма будет цепочка </a:t>
            </a:r>
            <a:r>
              <a:rPr lang="ru-RU" sz="2400" b="1" dirty="0"/>
              <a:t>ВГСН</a:t>
            </a:r>
            <a:r>
              <a:rPr lang="ru-RU" sz="2400" dirty="0"/>
              <a:t>, а если исходной цепочкой была </a:t>
            </a:r>
            <a:r>
              <a:rPr lang="ru-RU" sz="2400" b="1" dirty="0"/>
              <a:t>ПД</a:t>
            </a:r>
            <a:r>
              <a:rPr lang="ru-RU" sz="2400" dirty="0"/>
              <a:t>, то результатом будет </a:t>
            </a:r>
            <a:r>
              <a:rPr lang="ru-RU" sz="2400" b="1" dirty="0"/>
              <a:t>РБЕ</a:t>
            </a:r>
            <a:r>
              <a:rPr lang="ru-RU" sz="2400" dirty="0"/>
              <a:t>.</a:t>
            </a:r>
          </a:p>
          <a:p>
            <a:r>
              <a:rPr lang="ru-RU" sz="2400" dirty="0"/>
              <a:t>Дана цепочка символов </a:t>
            </a:r>
            <a:r>
              <a:rPr lang="ru-RU" sz="2400" b="1" dirty="0"/>
              <a:t>ПУСК</a:t>
            </a:r>
            <a:r>
              <a:rPr lang="ru-RU" sz="2400" dirty="0"/>
              <a:t>. Какая цепочка символов получится, если к данной цепочке применить описанный алгоритм дважды (т.е. применить алгоритм к данной цепочке, а затем к результату вновь применить алгоритм?).</a:t>
            </a:r>
          </a:p>
          <a:p>
            <a:r>
              <a:rPr lang="ru-RU" sz="2400" dirty="0"/>
              <a:t>Русский алфавит </a:t>
            </a:r>
            <a:r>
              <a:rPr lang="ru-RU" sz="2400" b="1" dirty="0" smtClean="0"/>
              <a:t>АБВГДЕЁЖЗИЙКЛМНОПРСТУФХЦЧШЩЪЮЬЭЮЯ</a:t>
            </a:r>
            <a:endParaRPr lang="ru-RU"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196752"/>
            <a:ext cx="6768752" cy="4893647"/>
          </a:xfrm>
          <a:prstGeom prst="rect">
            <a:avLst/>
          </a:prstGeom>
          <a:noFill/>
        </p:spPr>
        <p:txBody>
          <a:bodyPr wrap="square" rtlCol="0">
            <a:spAutoFit/>
          </a:bodyPr>
          <a:lstStyle/>
          <a:p>
            <a:pPr>
              <a:lnSpc>
                <a:spcPct val="130000"/>
              </a:lnSpc>
            </a:pPr>
            <a:r>
              <a:rPr lang="ru-RU" sz="2400" dirty="0"/>
              <a:t>Исходная цепочка содержит четное число символов, поэтому добавляем в середину символ </a:t>
            </a:r>
            <a:r>
              <a:rPr lang="ru-RU" sz="2400" b="1" dirty="0"/>
              <a:t>А</a:t>
            </a:r>
            <a:r>
              <a:rPr lang="ru-RU" sz="2400" dirty="0"/>
              <a:t> – </a:t>
            </a:r>
            <a:r>
              <a:rPr lang="ru-RU" sz="2400" b="1" dirty="0"/>
              <a:t>ПУАСК</a:t>
            </a:r>
            <a:r>
              <a:rPr lang="ru-RU" sz="2400" dirty="0"/>
              <a:t> и </a:t>
            </a:r>
            <a:r>
              <a:rPr lang="ru-RU" sz="2400" dirty="0" smtClean="0"/>
              <a:t>после этого производим замену букв </a:t>
            </a:r>
            <a:r>
              <a:rPr lang="ru-RU" sz="2400" dirty="0"/>
              <a:t>по заданному алгоритму: </a:t>
            </a:r>
            <a:r>
              <a:rPr lang="ru-RU" sz="2400" b="1" dirty="0"/>
              <a:t>РФБТЛ</a:t>
            </a:r>
            <a:r>
              <a:rPr lang="ru-RU" sz="2400" dirty="0"/>
              <a:t>. </a:t>
            </a:r>
            <a:endParaRPr lang="ru-RU" sz="2400" dirty="0" smtClean="0"/>
          </a:p>
          <a:p>
            <a:pPr>
              <a:lnSpc>
                <a:spcPct val="130000"/>
              </a:lnSpc>
            </a:pPr>
            <a:r>
              <a:rPr lang="ru-RU" sz="2400" dirty="0" smtClean="0"/>
              <a:t>Получили </a:t>
            </a:r>
            <a:r>
              <a:rPr lang="ru-RU" sz="2400" dirty="0"/>
              <a:t>цепочку из нечетного </a:t>
            </a:r>
            <a:r>
              <a:rPr lang="ru-RU" sz="2400" dirty="0" smtClean="0"/>
              <a:t>количества символов, </a:t>
            </a:r>
            <a:r>
              <a:rPr lang="ru-RU" sz="2400" dirty="0"/>
              <a:t>поэтому добавляем в начало символ </a:t>
            </a:r>
            <a:r>
              <a:rPr lang="ru-RU" sz="2400" b="1" dirty="0"/>
              <a:t>Б</a:t>
            </a:r>
            <a:r>
              <a:rPr lang="ru-RU" sz="2400" dirty="0"/>
              <a:t> – </a:t>
            </a:r>
            <a:r>
              <a:rPr lang="ru-RU" sz="2400" b="1" dirty="0" smtClean="0"/>
              <a:t>БРФБТЛ</a:t>
            </a:r>
            <a:r>
              <a:rPr lang="ru-RU" sz="2400" dirty="0" smtClean="0"/>
              <a:t>. Далее следует заменить </a:t>
            </a:r>
            <a:r>
              <a:rPr lang="ru-RU" sz="2400" dirty="0"/>
              <a:t>символы на те, что в алфавите следуют за ними. </a:t>
            </a:r>
            <a:endParaRPr lang="ru-RU" sz="2400" dirty="0" smtClean="0"/>
          </a:p>
          <a:p>
            <a:pPr>
              <a:lnSpc>
                <a:spcPct val="130000"/>
              </a:lnSpc>
            </a:pPr>
            <a:r>
              <a:rPr lang="ru-RU" sz="2400" dirty="0" smtClean="0"/>
              <a:t>Получаем </a:t>
            </a:r>
            <a:r>
              <a:rPr lang="ru-RU" sz="2400" b="1" dirty="0"/>
              <a:t>ВСХВУМ</a:t>
            </a:r>
            <a:r>
              <a:rPr lang="ru-RU" sz="2400" dirty="0"/>
              <a:t>.</a:t>
            </a:r>
          </a:p>
          <a:p>
            <a:pPr>
              <a:lnSpc>
                <a:spcPct val="130000"/>
              </a:lnSpc>
            </a:pPr>
            <a:r>
              <a:rPr lang="ru-RU" sz="2400" b="1" dirty="0"/>
              <a:t>Ответ:</a:t>
            </a:r>
            <a:r>
              <a:rPr lang="ru-RU" sz="2400" dirty="0"/>
              <a:t> </a:t>
            </a:r>
            <a:r>
              <a:rPr lang="ru-RU" sz="2400" b="1" dirty="0" smtClean="0"/>
              <a:t>ВСХВУМ</a:t>
            </a:r>
            <a:endParaRPr lang="ru-RU" sz="2400" dirty="0"/>
          </a:p>
        </p:txBody>
      </p:sp>
      <p:sp>
        <p:nvSpPr>
          <p:cNvPr id="3" name="TextBox 2"/>
          <p:cNvSpPr txBox="1"/>
          <p:nvPr/>
        </p:nvSpPr>
        <p:spPr>
          <a:xfrm>
            <a:off x="611560" y="476672"/>
            <a:ext cx="2736304" cy="461665"/>
          </a:xfrm>
          <a:prstGeom prst="rect">
            <a:avLst/>
          </a:prstGeom>
          <a:noFill/>
        </p:spPr>
        <p:txBody>
          <a:bodyPr wrap="square" rtlCol="0">
            <a:spAutoFit/>
          </a:bodyPr>
          <a:lstStyle/>
          <a:p>
            <a:r>
              <a:rPr lang="ru-RU" sz="2400" b="1" dirty="0" smtClean="0"/>
              <a:t>Решение.</a:t>
            </a:r>
            <a:endParaRPr lang="ru-RU" sz="2400"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260648"/>
            <a:ext cx="8496944" cy="5410712"/>
          </a:xfrm>
          <a:prstGeom prst="rect">
            <a:avLst/>
          </a:prstGeom>
          <a:noFill/>
        </p:spPr>
        <p:txBody>
          <a:bodyPr wrap="square" rtlCol="0">
            <a:spAutoFit/>
          </a:bodyPr>
          <a:lstStyle/>
          <a:p>
            <a:pPr>
              <a:lnSpc>
                <a:spcPct val="120000"/>
              </a:lnSpc>
            </a:pPr>
            <a:r>
              <a:rPr lang="ru-RU" sz="2400" b="1" dirty="0"/>
              <a:t>Задание </a:t>
            </a:r>
            <a:r>
              <a:rPr lang="ru-RU" sz="2400" b="1" dirty="0" smtClean="0"/>
              <a:t>14</a:t>
            </a:r>
            <a:r>
              <a:rPr lang="ru-RU" sz="2400" b="1" dirty="0"/>
              <a:t>.</a:t>
            </a:r>
            <a:r>
              <a:rPr lang="ru-RU" sz="2400" dirty="0"/>
              <a:t> Сколько информации несет сообщение о том, что было угадано число в диапазоне от 784 до 911</a:t>
            </a:r>
            <a:r>
              <a:rPr lang="ru-RU" sz="2400" dirty="0" smtClean="0"/>
              <a:t>?</a:t>
            </a:r>
          </a:p>
          <a:p>
            <a:pPr>
              <a:lnSpc>
                <a:spcPct val="120000"/>
              </a:lnSpc>
            </a:pPr>
            <a:r>
              <a:rPr lang="ru-RU" sz="2400" b="1" dirty="0" smtClean="0"/>
              <a:t>Решение: </a:t>
            </a:r>
            <a:r>
              <a:rPr lang="ru-RU" sz="2400" dirty="0" smtClean="0"/>
              <a:t>количество угадываемых чисел </a:t>
            </a:r>
            <a:r>
              <a:rPr lang="en-US" sz="2400" dirty="0"/>
              <a:t>N</a:t>
            </a:r>
            <a:r>
              <a:rPr lang="en-US" sz="2400" b="1" dirty="0"/>
              <a:t> </a:t>
            </a:r>
            <a:r>
              <a:rPr lang="ru-RU" sz="2400" dirty="0" smtClean="0"/>
              <a:t>= 911- 784 + 1 = 128</a:t>
            </a:r>
          </a:p>
          <a:p>
            <a:pPr>
              <a:lnSpc>
                <a:spcPct val="120000"/>
              </a:lnSpc>
            </a:pPr>
            <a:r>
              <a:rPr lang="ru-RU" sz="2400" dirty="0" smtClean="0"/>
              <a:t>По формуле Хартли                находим искомое </a:t>
            </a:r>
            <a:r>
              <a:rPr lang="en-US" sz="2400" dirty="0" err="1" smtClean="0"/>
              <a:t>i</a:t>
            </a:r>
            <a:endParaRPr lang="ru-RU" sz="2400" dirty="0" smtClean="0"/>
          </a:p>
          <a:p>
            <a:pPr>
              <a:lnSpc>
                <a:spcPct val="120000"/>
              </a:lnSpc>
            </a:pPr>
            <a:r>
              <a:rPr lang="ru-RU" sz="2400" b="1" dirty="0" smtClean="0"/>
              <a:t>	</a:t>
            </a:r>
            <a:r>
              <a:rPr lang="en-US" sz="2400" dirty="0" smtClean="0"/>
              <a:t>N</a:t>
            </a:r>
            <a:r>
              <a:rPr lang="en-US" sz="2400" b="1" dirty="0" smtClean="0"/>
              <a:t> </a:t>
            </a:r>
            <a:r>
              <a:rPr lang="ru-RU" sz="2400" dirty="0" smtClean="0"/>
              <a:t>= 128  	128</a:t>
            </a:r>
            <a:r>
              <a:rPr lang="ru-RU" sz="2400" b="1" dirty="0" smtClean="0"/>
              <a:t> </a:t>
            </a:r>
            <a:r>
              <a:rPr lang="ru-RU" sz="2400" dirty="0" smtClean="0"/>
              <a:t>= 2</a:t>
            </a:r>
            <a:r>
              <a:rPr lang="ru-RU" sz="2400" baseline="30000" dirty="0" smtClean="0"/>
              <a:t>7  	 </a:t>
            </a:r>
            <a:r>
              <a:rPr lang="en-US" sz="2400" dirty="0" err="1" smtClean="0"/>
              <a:t>i</a:t>
            </a:r>
            <a:r>
              <a:rPr lang="en-US" sz="2400" dirty="0" smtClean="0"/>
              <a:t>=7</a:t>
            </a:r>
          </a:p>
          <a:p>
            <a:pPr>
              <a:lnSpc>
                <a:spcPct val="120000"/>
              </a:lnSpc>
            </a:pPr>
            <a:r>
              <a:rPr lang="ru-RU" sz="2400" b="1" dirty="0" smtClean="0"/>
              <a:t>Ответ: </a:t>
            </a:r>
            <a:r>
              <a:rPr lang="ru-RU" sz="2400" dirty="0" smtClean="0"/>
              <a:t>7 бит</a:t>
            </a:r>
          </a:p>
          <a:p>
            <a:pPr>
              <a:lnSpc>
                <a:spcPct val="120000"/>
              </a:lnSpc>
            </a:pPr>
            <a:r>
              <a:rPr lang="ru-RU" sz="2400" b="1" dirty="0"/>
              <a:t>Задание 4.</a:t>
            </a:r>
            <a:r>
              <a:rPr lang="ru-RU" sz="2400" dirty="0"/>
              <a:t> Одноклассник </a:t>
            </a:r>
            <a:r>
              <a:rPr lang="ru-RU" sz="2400" dirty="0" smtClean="0"/>
              <a:t>рассказал, что семья переехала  в новый дом и теперь он живет на 11-ом этаже шестнадцатиэтажного дома во втором подъезде. Эта новость содержит 6 бит информации. Сколько подъездов в доме одноклассника?</a:t>
            </a:r>
          </a:p>
          <a:p>
            <a:pPr>
              <a:lnSpc>
                <a:spcPct val="120000"/>
              </a:lnSpc>
            </a:pPr>
            <a:r>
              <a:rPr lang="ru-RU" sz="2400" b="1" dirty="0" smtClean="0"/>
              <a:t>Решение:</a:t>
            </a:r>
            <a:r>
              <a:rPr lang="ru-RU" sz="2400" dirty="0" smtClean="0"/>
              <a:t> </a:t>
            </a:r>
            <a:endParaRPr lang="ru-RU" sz="2400" dirty="0"/>
          </a:p>
        </p:txBody>
      </p:sp>
      <p:sp>
        <p:nvSpPr>
          <p:cNvPr id="5" name="TextBox 4"/>
          <p:cNvSpPr txBox="1"/>
          <p:nvPr/>
        </p:nvSpPr>
        <p:spPr>
          <a:xfrm>
            <a:off x="3059832" y="1583982"/>
            <a:ext cx="1080120" cy="523220"/>
          </a:xfrm>
          <a:prstGeom prst="rect">
            <a:avLst/>
          </a:prstGeom>
          <a:noFill/>
        </p:spPr>
        <p:txBody>
          <a:bodyPr wrap="square" rtlCol="0">
            <a:spAutoFit/>
          </a:bodyPr>
          <a:lstStyle/>
          <a:p>
            <a:r>
              <a:rPr lang="en-US" sz="2800" dirty="0" smtClean="0"/>
              <a:t>N</a:t>
            </a:r>
            <a:r>
              <a:rPr lang="ru-RU" sz="2800" dirty="0" smtClean="0"/>
              <a:t> = 2</a:t>
            </a:r>
            <a:r>
              <a:rPr lang="en-US" sz="2800" baseline="30000" dirty="0" err="1" smtClean="0"/>
              <a:t>i</a:t>
            </a:r>
            <a:endParaRPr lang="ru-RU" sz="2800" dirty="0"/>
          </a:p>
        </p:txBody>
      </p:sp>
      <p:sp>
        <p:nvSpPr>
          <p:cNvPr id="6" name="TextBox 5"/>
          <p:cNvSpPr txBox="1"/>
          <p:nvPr/>
        </p:nvSpPr>
        <p:spPr>
          <a:xfrm>
            <a:off x="1979712" y="5085184"/>
            <a:ext cx="2808312" cy="523220"/>
          </a:xfrm>
          <a:prstGeom prst="rect">
            <a:avLst/>
          </a:prstGeom>
          <a:noFill/>
        </p:spPr>
        <p:txBody>
          <a:bodyPr wrap="square" rtlCol="0">
            <a:spAutoFit/>
          </a:bodyPr>
          <a:lstStyle/>
          <a:p>
            <a:r>
              <a:rPr lang="en-US" sz="2800" dirty="0" smtClean="0"/>
              <a:t>N</a:t>
            </a:r>
            <a:r>
              <a:rPr lang="ru-RU" sz="2800" baseline="-25000" dirty="0" smtClean="0"/>
              <a:t>подъездов</a:t>
            </a:r>
            <a:r>
              <a:rPr lang="ru-RU" sz="2800" dirty="0" smtClean="0"/>
              <a:t> = 2</a:t>
            </a:r>
            <a:r>
              <a:rPr lang="en-US" sz="2800" baseline="30000" dirty="0" err="1" smtClean="0"/>
              <a:t>i</a:t>
            </a:r>
            <a:r>
              <a:rPr lang="ru-RU" sz="2800" baseline="8000" dirty="0" smtClean="0"/>
              <a:t>под</a:t>
            </a:r>
            <a:endParaRPr lang="ru-RU" sz="2800" baseline="8000" dirty="0"/>
          </a:p>
        </p:txBody>
      </p:sp>
      <p:sp>
        <p:nvSpPr>
          <p:cNvPr id="7" name="TextBox 6"/>
          <p:cNvSpPr txBox="1"/>
          <p:nvPr/>
        </p:nvSpPr>
        <p:spPr>
          <a:xfrm>
            <a:off x="539552" y="5627109"/>
            <a:ext cx="2232248" cy="523220"/>
          </a:xfrm>
          <a:prstGeom prst="rect">
            <a:avLst/>
          </a:prstGeom>
          <a:noFill/>
        </p:spPr>
        <p:txBody>
          <a:bodyPr wrap="square" rtlCol="0">
            <a:spAutoFit/>
          </a:bodyPr>
          <a:lstStyle/>
          <a:p>
            <a:r>
              <a:rPr lang="en-US" sz="2800" dirty="0"/>
              <a:t>N</a:t>
            </a:r>
            <a:r>
              <a:rPr lang="ru-RU" sz="2800" baseline="-25000" dirty="0"/>
              <a:t>подъездов</a:t>
            </a:r>
            <a:r>
              <a:rPr lang="ru-RU" sz="2800" dirty="0"/>
              <a:t> </a:t>
            </a:r>
            <a:r>
              <a:rPr lang="ru-RU" sz="2800" dirty="0" smtClean="0"/>
              <a:t>= 16</a:t>
            </a:r>
            <a:endParaRPr lang="ru-RU" sz="2800" dirty="0"/>
          </a:p>
        </p:txBody>
      </p:sp>
      <p:sp>
        <p:nvSpPr>
          <p:cNvPr id="8" name="TextBox 7"/>
          <p:cNvSpPr txBox="1"/>
          <p:nvPr/>
        </p:nvSpPr>
        <p:spPr>
          <a:xfrm>
            <a:off x="5292080" y="5079429"/>
            <a:ext cx="2808312" cy="523220"/>
          </a:xfrm>
          <a:prstGeom prst="rect">
            <a:avLst/>
          </a:prstGeom>
          <a:noFill/>
        </p:spPr>
        <p:txBody>
          <a:bodyPr wrap="square" rtlCol="0">
            <a:spAutoFit/>
          </a:bodyPr>
          <a:lstStyle/>
          <a:p>
            <a:r>
              <a:rPr lang="en-US" sz="2800" dirty="0" smtClean="0"/>
              <a:t>N</a:t>
            </a:r>
            <a:r>
              <a:rPr lang="ru-RU" sz="2800" baseline="-25000" dirty="0" smtClean="0"/>
              <a:t>этажей</a:t>
            </a:r>
            <a:r>
              <a:rPr lang="ru-RU" sz="2800" dirty="0" smtClean="0"/>
              <a:t> = 2</a:t>
            </a:r>
            <a:r>
              <a:rPr lang="en-US" sz="2800" baseline="30000" dirty="0" err="1" smtClean="0"/>
              <a:t>i</a:t>
            </a:r>
            <a:r>
              <a:rPr lang="ru-RU" sz="2800" baseline="8000" dirty="0" smtClean="0"/>
              <a:t>этаж</a:t>
            </a:r>
            <a:endParaRPr lang="ru-RU" sz="2800" baseline="8000" dirty="0"/>
          </a:p>
        </p:txBody>
      </p:sp>
      <p:sp>
        <p:nvSpPr>
          <p:cNvPr id="10" name="TextBox 9"/>
          <p:cNvSpPr txBox="1"/>
          <p:nvPr/>
        </p:nvSpPr>
        <p:spPr>
          <a:xfrm>
            <a:off x="3069641" y="5601560"/>
            <a:ext cx="1430351" cy="523220"/>
          </a:xfrm>
          <a:prstGeom prst="rect">
            <a:avLst/>
          </a:prstGeom>
          <a:noFill/>
        </p:spPr>
        <p:txBody>
          <a:bodyPr wrap="square" rtlCol="0">
            <a:spAutoFit/>
          </a:bodyPr>
          <a:lstStyle/>
          <a:p>
            <a:r>
              <a:rPr lang="en-US" sz="2800" dirty="0" err="1" smtClean="0"/>
              <a:t>i</a:t>
            </a:r>
            <a:r>
              <a:rPr lang="ru-RU" sz="2800" baseline="-25000" dirty="0" smtClean="0"/>
              <a:t>под</a:t>
            </a:r>
            <a:r>
              <a:rPr lang="ru-RU" sz="2800" dirty="0" smtClean="0"/>
              <a:t> = </a:t>
            </a:r>
            <a:r>
              <a:rPr lang="en-US" sz="2800" dirty="0" smtClean="0"/>
              <a:t>4</a:t>
            </a:r>
            <a:endParaRPr lang="ru-RU" sz="2800" dirty="0"/>
          </a:p>
        </p:txBody>
      </p:sp>
      <p:sp>
        <p:nvSpPr>
          <p:cNvPr id="11" name="TextBox 10"/>
          <p:cNvSpPr txBox="1"/>
          <p:nvPr/>
        </p:nvSpPr>
        <p:spPr>
          <a:xfrm>
            <a:off x="4499992" y="5590403"/>
            <a:ext cx="2880320" cy="523220"/>
          </a:xfrm>
          <a:prstGeom prst="rect">
            <a:avLst/>
          </a:prstGeom>
          <a:noFill/>
        </p:spPr>
        <p:txBody>
          <a:bodyPr wrap="square" rtlCol="0">
            <a:spAutoFit/>
          </a:bodyPr>
          <a:lstStyle/>
          <a:p>
            <a:r>
              <a:rPr lang="en-US" sz="2800" dirty="0" err="1" smtClean="0"/>
              <a:t>i</a:t>
            </a:r>
            <a:r>
              <a:rPr lang="ru-RU" sz="2800" baseline="-25000" dirty="0" err="1" smtClean="0"/>
              <a:t>суммар</a:t>
            </a:r>
            <a:r>
              <a:rPr lang="ru-RU" sz="2800" dirty="0" smtClean="0"/>
              <a:t> = </a:t>
            </a:r>
            <a:r>
              <a:rPr lang="en-US" sz="2800" dirty="0" err="1"/>
              <a:t>i</a:t>
            </a:r>
            <a:r>
              <a:rPr lang="ru-RU" sz="2800" baseline="-25000" dirty="0"/>
              <a:t>под</a:t>
            </a:r>
            <a:r>
              <a:rPr lang="ru-RU" sz="2800" dirty="0"/>
              <a:t> </a:t>
            </a:r>
            <a:r>
              <a:rPr lang="ru-RU" sz="2800" dirty="0" smtClean="0"/>
              <a:t>+ </a:t>
            </a:r>
            <a:r>
              <a:rPr lang="en-US" sz="2800" dirty="0" err="1" smtClean="0"/>
              <a:t>i</a:t>
            </a:r>
            <a:r>
              <a:rPr lang="ru-RU" sz="2800" baseline="-25000" dirty="0" smtClean="0"/>
              <a:t>этаж</a:t>
            </a:r>
            <a:endParaRPr lang="ru-RU" sz="2800" dirty="0"/>
          </a:p>
        </p:txBody>
      </p:sp>
      <p:sp>
        <p:nvSpPr>
          <p:cNvPr id="13" name="TextBox 12"/>
          <p:cNvSpPr txBox="1"/>
          <p:nvPr/>
        </p:nvSpPr>
        <p:spPr>
          <a:xfrm>
            <a:off x="539552" y="6090277"/>
            <a:ext cx="4536682" cy="523220"/>
          </a:xfrm>
          <a:prstGeom prst="rect">
            <a:avLst/>
          </a:prstGeom>
          <a:noFill/>
        </p:spPr>
        <p:txBody>
          <a:bodyPr wrap="square" rtlCol="0">
            <a:spAutoFit/>
          </a:bodyPr>
          <a:lstStyle/>
          <a:p>
            <a:r>
              <a:rPr lang="en-US" sz="2800" dirty="0" smtClean="0"/>
              <a:t>I</a:t>
            </a:r>
            <a:r>
              <a:rPr lang="ru-RU" sz="2800" baseline="-25000" dirty="0" err="1" smtClean="0"/>
              <a:t>суммар</a:t>
            </a:r>
            <a:r>
              <a:rPr lang="ru-RU" sz="2800" dirty="0" smtClean="0"/>
              <a:t> </a:t>
            </a:r>
            <a:r>
              <a:rPr lang="en-US" sz="2800" dirty="0" err="1"/>
              <a:t>i</a:t>
            </a:r>
            <a:r>
              <a:rPr lang="ru-RU" sz="2800" baseline="-25000" dirty="0"/>
              <a:t>этаж</a:t>
            </a:r>
            <a:r>
              <a:rPr lang="ru-RU" sz="2800" dirty="0" smtClean="0"/>
              <a:t>= </a:t>
            </a:r>
            <a:r>
              <a:rPr lang="en-US" sz="2800" dirty="0" err="1"/>
              <a:t>i</a:t>
            </a:r>
            <a:r>
              <a:rPr lang="ru-RU" sz="2800" baseline="-25000" dirty="0" err="1"/>
              <a:t>суммар</a:t>
            </a:r>
            <a:r>
              <a:rPr lang="ru-RU" sz="2800" dirty="0"/>
              <a:t> </a:t>
            </a:r>
            <a:r>
              <a:rPr lang="en-US" sz="2800" dirty="0" smtClean="0"/>
              <a:t>- </a:t>
            </a:r>
            <a:r>
              <a:rPr lang="en-US" sz="2800" dirty="0" err="1" smtClean="0"/>
              <a:t>i</a:t>
            </a:r>
            <a:r>
              <a:rPr lang="ru-RU" sz="2800" baseline="-25000" dirty="0"/>
              <a:t>под</a:t>
            </a:r>
            <a:r>
              <a:rPr lang="ru-RU" sz="2800" dirty="0"/>
              <a:t> </a:t>
            </a:r>
          </a:p>
        </p:txBody>
      </p:sp>
    </p:spTree>
    <p:extLst>
      <p:ext uri="{BB962C8B-B14F-4D97-AF65-F5344CB8AC3E}">
        <p14:creationId xmlns:p14="http://schemas.microsoft.com/office/powerpoint/2010/main" xmlns="" val="25350149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6045" y="445499"/>
            <a:ext cx="8321008" cy="1569660"/>
          </a:xfrm>
          <a:prstGeom prst="rect">
            <a:avLst/>
          </a:prstGeom>
          <a:noFill/>
        </p:spPr>
        <p:txBody>
          <a:bodyPr wrap="square" rtlCol="0">
            <a:spAutoFit/>
          </a:bodyPr>
          <a:lstStyle/>
          <a:p>
            <a:r>
              <a:rPr lang="ru-RU" sz="2400" dirty="0"/>
              <a:t>Имеются 2 мешка с монетами, в одном из них есть фальшивая (более легкая). Для ее нахождения понадобилось 1-й мешок взвесить на рычажных весах </a:t>
            </a:r>
            <a:r>
              <a:rPr lang="ru-RU" sz="2400" dirty="0" smtClean="0"/>
              <a:t>6 </a:t>
            </a:r>
            <a:r>
              <a:rPr lang="ru-RU" sz="2400" dirty="0"/>
              <a:t>раз, а 2-й – 4 раза. Сколько всего монет в обоих мешках?</a:t>
            </a:r>
          </a:p>
        </p:txBody>
      </p:sp>
      <p:sp>
        <p:nvSpPr>
          <p:cNvPr id="4" name="TextBox 3"/>
          <p:cNvSpPr txBox="1"/>
          <p:nvPr/>
        </p:nvSpPr>
        <p:spPr>
          <a:xfrm>
            <a:off x="394238" y="1942894"/>
            <a:ext cx="8821644" cy="4893647"/>
          </a:xfrm>
          <a:prstGeom prst="rect">
            <a:avLst/>
          </a:prstGeom>
          <a:noFill/>
        </p:spPr>
        <p:txBody>
          <a:bodyPr wrap="square" rtlCol="0">
            <a:spAutoFit/>
          </a:bodyPr>
          <a:lstStyle/>
          <a:p>
            <a:r>
              <a:rPr lang="ru-RU" sz="2400" b="1" dirty="0" smtClean="0"/>
              <a:t>Решение:</a:t>
            </a:r>
            <a:r>
              <a:rPr lang="ru-RU" sz="2400" dirty="0" smtClean="0"/>
              <a:t> рычажные весы позволяют нам определить, на какой чаше груз более легкий, т.е. в какой части находится фальшивая монета. </a:t>
            </a:r>
          </a:p>
          <a:p>
            <a:r>
              <a:rPr lang="ru-RU" sz="2400" dirty="0" smtClean="0"/>
              <a:t>Разделим на 2 части содержимое 1-ого мешка и взвесим части. Таким образом мы определим ту часть, в которой находится фальшивая (более легкая) монета. При этом неопределенность наших знаний при 1-м взвешивании уменьшилась в 2 раза, т.е. мы получили 1 бит информации.  Более легкую часть вновь делим пополам и взвешиваем, получаем вновь уменьшение вдвое неопределенности знаний и добавление 1 бит информации. Таким образом, после всех 6 взвешиваний мы найдем фальшивую монету и получим 6 бит информации, т.е. </a:t>
            </a:r>
            <a:r>
              <a:rPr lang="en-US" sz="2400" dirty="0" smtClean="0"/>
              <a:t>i</a:t>
            </a:r>
            <a:r>
              <a:rPr lang="en-US" sz="2400" baseline="-25000" dirty="0" smtClean="0"/>
              <a:t>1</a:t>
            </a:r>
            <a:r>
              <a:rPr lang="ru-RU" sz="2400" dirty="0" smtClean="0"/>
              <a:t>=6.  </a:t>
            </a:r>
          </a:p>
        </p:txBody>
      </p:sp>
      <p:sp>
        <p:nvSpPr>
          <p:cNvPr id="7" name="Заголовок 1"/>
          <p:cNvSpPr txBox="1">
            <a:spLocks/>
          </p:cNvSpPr>
          <p:nvPr/>
        </p:nvSpPr>
        <p:spPr>
          <a:xfrm>
            <a:off x="394238" y="88309"/>
            <a:ext cx="1785951" cy="35719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400" b="1" dirty="0"/>
              <a:t>Задание </a:t>
            </a:r>
            <a:r>
              <a:rPr lang="ru-RU" sz="2400" b="1" dirty="0" smtClean="0"/>
              <a:t>15.</a:t>
            </a:r>
            <a:endParaRPr lang="ru-RU" sz="2400" dirty="0"/>
          </a:p>
        </p:txBody>
      </p:sp>
    </p:spTree>
    <p:extLst>
      <p:ext uri="{BB962C8B-B14F-4D97-AF65-F5344CB8AC3E}">
        <p14:creationId xmlns:p14="http://schemas.microsoft.com/office/powerpoint/2010/main" xmlns="" val="10451843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7139" y="2165369"/>
            <a:ext cx="8413333" cy="4431983"/>
          </a:xfrm>
          <a:prstGeom prst="rect">
            <a:avLst/>
          </a:prstGeom>
          <a:noFill/>
        </p:spPr>
        <p:txBody>
          <a:bodyPr wrap="square" rtlCol="0">
            <a:spAutoFit/>
          </a:bodyPr>
          <a:lstStyle/>
          <a:p>
            <a:r>
              <a:rPr lang="ru-RU" sz="2400" dirty="0" smtClean="0"/>
              <a:t>Второй мешок взвесили 4 раза, получая каждый раз по 1 биту информации, т.е. </a:t>
            </a:r>
            <a:r>
              <a:rPr lang="en-US" sz="2400" dirty="0" smtClean="0"/>
              <a:t>i</a:t>
            </a:r>
            <a:r>
              <a:rPr lang="en-US" sz="2400" baseline="-25000" dirty="0" smtClean="0"/>
              <a:t>2</a:t>
            </a:r>
            <a:r>
              <a:rPr lang="ru-RU" sz="2400" dirty="0" smtClean="0"/>
              <a:t>=4.</a:t>
            </a:r>
            <a:endParaRPr lang="en-US" sz="2400" dirty="0" smtClean="0"/>
          </a:p>
          <a:p>
            <a:r>
              <a:rPr lang="ru-RU" sz="2400" dirty="0" smtClean="0"/>
              <a:t>Находим количество монет в каждом мешке, используя формулу Хартли </a:t>
            </a:r>
            <a:r>
              <a:rPr lang="en-US" sz="2400" dirty="0" smtClean="0"/>
              <a:t> N=2</a:t>
            </a:r>
            <a:r>
              <a:rPr lang="en-US" sz="2400" baseline="30000" dirty="0" smtClean="0"/>
              <a:t>i</a:t>
            </a:r>
            <a:r>
              <a:rPr lang="ru-RU" sz="2400" baseline="30000" dirty="0" smtClean="0"/>
              <a:t> </a:t>
            </a:r>
            <a:r>
              <a:rPr lang="ru-RU" sz="2400" dirty="0" smtClean="0"/>
              <a:t> (</a:t>
            </a:r>
            <a:r>
              <a:rPr lang="en-US" sz="2400" dirty="0" smtClean="0"/>
              <a:t>N – </a:t>
            </a:r>
            <a:r>
              <a:rPr lang="ru-RU" sz="2400" dirty="0" smtClean="0"/>
              <a:t>количество вариантов событий, </a:t>
            </a:r>
            <a:r>
              <a:rPr lang="en-US" sz="2400" dirty="0" err="1" smtClean="0"/>
              <a:t>i</a:t>
            </a:r>
            <a:r>
              <a:rPr lang="ru-RU" sz="2400" dirty="0" smtClean="0"/>
              <a:t> - количество информации в битах, содержащееся в одном событии из </a:t>
            </a:r>
            <a:r>
              <a:rPr lang="en-US" sz="2400" dirty="0"/>
              <a:t>N </a:t>
            </a:r>
            <a:r>
              <a:rPr lang="ru-RU" sz="2400" dirty="0" smtClean="0"/>
              <a:t>возможных).</a:t>
            </a:r>
            <a:endParaRPr lang="ru-RU" sz="2400" baseline="30000" dirty="0" smtClean="0"/>
          </a:p>
          <a:p>
            <a:endParaRPr lang="ru-RU" sz="2400" baseline="30000" dirty="0" smtClean="0"/>
          </a:p>
          <a:p>
            <a:r>
              <a:rPr lang="ru-RU" sz="2400" baseline="30000" dirty="0" smtClean="0"/>
              <a:t> </a:t>
            </a:r>
            <a:r>
              <a:rPr lang="en-US" sz="2400" dirty="0" smtClean="0"/>
              <a:t>N</a:t>
            </a:r>
            <a:r>
              <a:rPr lang="en-US" sz="2400" baseline="-25000" dirty="0" smtClean="0"/>
              <a:t>1</a:t>
            </a:r>
            <a:r>
              <a:rPr lang="en-US" sz="2400" dirty="0" smtClean="0"/>
              <a:t>=2</a:t>
            </a:r>
            <a:r>
              <a:rPr lang="en-US" sz="2400" baseline="30000" dirty="0" smtClean="0"/>
              <a:t>i</a:t>
            </a:r>
            <a:r>
              <a:rPr lang="en-US" sz="2400" baseline="8000" dirty="0" smtClean="0"/>
              <a:t>1</a:t>
            </a:r>
            <a:r>
              <a:rPr lang="en-US" sz="2400" dirty="0" smtClean="0"/>
              <a:t> 	</a:t>
            </a:r>
            <a:r>
              <a:rPr lang="ru-RU" sz="2400" dirty="0" smtClean="0"/>
              <a:t>	</a:t>
            </a:r>
            <a:r>
              <a:rPr lang="en-US" sz="2400" dirty="0" smtClean="0"/>
              <a:t>N</a:t>
            </a:r>
            <a:r>
              <a:rPr lang="en-US" sz="2400" baseline="-25000" dirty="0" smtClean="0"/>
              <a:t>1</a:t>
            </a:r>
            <a:r>
              <a:rPr lang="en-US" sz="2400" dirty="0" smtClean="0"/>
              <a:t>=2</a:t>
            </a:r>
            <a:r>
              <a:rPr lang="en-US" sz="2400" baseline="30000" dirty="0" smtClean="0"/>
              <a:t>6	</a:t>
            </a:r>
            <a:r>
              <a:rPr lang="ru-RU" sz="2400" baseline="30000" dirty="0" smtClean="0"/>
              <a:t>	</a:t>
            </a:r>
            <a:r>
              <a:rPr lang="en-US" sz="2400" dirty="0" smtClean="0"/>
              <a:t>N</a:t>
            </a:r>
            <a:r>
              <a:rPr lang="en-US" sz="2400" baseline="-25000" dirty="0" smtClean="0"/>
              <a:t>1</a:t>
            </a:r>
            <a:r>
              <a:rPr lang="en-US" sz="2400" dirty="0" smtClean="0"/>
              <a:t>=64	 </a:t>
            </a:r>
            <a:endParaRPr lang="ru-RU" sz="2400" dirty="0" smtClean="0"/>
          </a:p>
          <a:p>
            <a:r>
              <a:rPr lang="ru-RU" sz="2400" dirty="0" smtClean="0"/>
              <a:t> </a:t>
            </a:r>
            <a:r>
              <a:rPr lang="en-US" sz="2400" dirty="0" smtClean="0"/>
              <a:t>N</a:t>
            </a:r>
            <a:r>
              <a:rPr lang="ru-RU" sz="2400" baseline="-25000" dirty="0" smtClean="0"/>
              <a:t>2</a:t>
            </a:r>
            <a:r>
              <a:rPr lang="en-US" sz="2400" dirty="0" smtClean="0"/>
              <a:t>=2</a:t>
            </a:r>
            <a:r>
              <a:rPr lang="en-US" sz="2400" baseline="30000" dirty="0" smtClean="0"/>
              <a:t>i</a:t>
            </a:r>
            <a:r>
              <a:rPr lang="ru-RU" sz="2400" baseline="8000" dirty="0" smtClean="0"/>
              <a:t>2</a:t>
            </a:r>
            <a:r>
              <a:rPr lang="en-US" sz="2400" baseline="8000" dirty="0" smtClean="0"/>
              <a:t> </a:t>
            </a:r>
            <a:r>
              <a:rPr lang="ru-RU" sz="2400" dirty="0" smtClean="0"/>
              <a:t>		</a:t>
            </a:r>
            <a:r>
              <a:rPr lang="en-US" sz="2400" dirty="0" smtClean="0"/>
              <a:t>N</a:t>
            </a:r>
            <a:r>
              <a:rPr lang="en-US" sz="2400" baseline="-25000" dirty="0" smtClean="0"/>
              <a:t>2</a:t>
            </a:r>
            <a:r>
              <a:rPr lang="en-US" sz="2400" dirty="0" smtClean="0"/>
              <a:t>=2</a:t>
            </a:r>
            <a:r>
              <a:rPr lang="en-US" sz="2400" baseline="30000" dirty="0" smtClean="0"/>
              <a:t>4	</a:t>
            </a:r>
            <a:r>
              <a:rPr lang="ru-RU" sz="2400" baseline="30000" dirty="0" smtClean="0"/>
              <a:t>	</a:t>
            </a:r>
            <a:r>
              <a:rPr lang="en-US" sz="2400" dirty="0" smtClean="0"/>
              <a:t>N</a:t>
            </a:r>
            <a:r>
              <a:rPr lang="ru-RU" sz="2400" baseline="-25000" dirty="0" smtClean="0"/>
              <a:t>2</a:t>
            </a:r>
            <a:r>
              <a:rPr lang="en-US" sz="2400" dirty="0" smtClean="0"/>
              <a:t>=16	</a:t>
            </a:r>
            <a:endParaRPr lang="ru-RU" sz="2400" dirty="0" smtClean="0"/>
          </a:p>
          <a:p>
            <a:pPr>
              <a:spcBef>
                <a:spcPts val="1200"/>
              </a:spcBef>
            </a:pPr>
            <a:r>
              <a:rPr lang="ru-RU" sz="2400" dirty="0"/>
              <a:t> </a:t>
            </a:r>
            <a:r>
              <a:rPr lang="en-US" sz="2400" dirty="0" smtClean="0"/>
              <a:t>N=N</a:t>
            </a:r>
            <a:r>
              <a:rPr lang="en-US" sz="2400" baseline="-25000" dirty="0" smtClean="0"/>
              <a:t>1 </a:t>
            </a:r>
            <a:r>
              <a:rPr lang="en-US" sz="2400" dirty="0" smtClean="0"/>
              <a:t>+</a:t>
            </a:r>
            <a:r>
              <a:rPr lang="en-US" sz="2400" baseline="-25000" dirty="0" smtClean="0"/>
              <a:t> </a:t>
            </a:r>
            <a:r>
              <a:rPr lang="en-US" sz="2400" dirty="0" smtClean="0"/>
              <a:t>N</a:t>
            </a:r>
            <a:r>
              <a:rPr lang="en-US" sz="2400" baseline="-25000" dirty="0" smtClean="0"/>
              <a:t>2  </a:t>
            </a:r>
            <a:r>
              <a:rPr lang="en-US" sz="2400" dirty="0" smtClean="0"/>
              <a:t> </a:t>
            </a:r>
            <a:r>
              <a:rPr lang="ru-RU" sz="2400" dirty="0" smtClean="0"/>
              <a:t>	</a:t>
            </a:r>
            <a:r>
              <a:rPr lang="en-US" sz="2400" dirty="0" smtClean="0"/>
              <a:t>N= 64+16=80</a:t>
            </a:r>
            <a:r>
              <a:rPr lang="en-US" sz="2400" baseline="-25000" dirty="0" smtClean="0"/>
              <a:t>	</a:t>
            </a:r>
            <a:endParaRPr lang="ru-RU" sz="2400" baseline="-25000" dirty="0" smtClean="0"/>
          </a:p>
          <a:p>
            <a:endParaRPr lang="en-US" sz="2400" baseline="-25000" dirty="0" smtClean="0"/>
          </a:p>
          <a:p>
            <a:r>
              <a:rPr lang="ru-RU" sz="2400" b="1" dirty="0" smtClean="0"/>
              <a:t>Ответ:</a:t>
            </a:r>
            <a:r>
              <a:rPr lang="ru-RU" sz="2400" dirty="0" smtClean="0"/>
              <a:t> 80 монет было в обоих мешках</a:t>
            </a:r>
          </a:p>
        </p:txBody>
      </p:sp>
      <p:sp>
        <p:nvSpPr>
          <p:cNvPr id="4" name="TextBox 3"/>
          <p:cNvSpPr txBox="1"/>
          <p:nvPr/>
        </p:nvSpPr>
        <p:spPr>
          <a:xfrm>
            <a:off x="376045" y="617921"/>
            <a:ext cx="8321008" cy="1569660"/>
          </a:xfrm>
          <a:prstGeom prst="rect">
            <a:avLst/>
          </a:prstGeom>
          <a:noFill/>
        </p:spPr>
        <p:txBody>
          <a:bodyPr wrap="square" rtlCol="0">
            <a:spAutoFit/>
          </a:bodyPr>
          <a:lstStyle/>
          <a:p>
            <a:r>
              <a:rPr lang="ru-RU" sz="2400" dirty="0"/>
              <a:t>Имеются 2 мешка с монетами, в одном из них есть фальшивая (более легкая). Для ее нахождения понадобилось 1-й мешок взвесить на рычажных весах </a:t>
            </a:r>
            <a:r>
              <a:rPr lang="ru-RU" sz="2400" dirty="0" smtClean="0"/>
              <a:t>6 </a:t>
            </a:r>
            <a:r>
              <a:rPr lang="ru-RU" sz="2400" dirty="0"/>
              <a:t>раз, а 2-й – 4 раза. Сколько всего монет в обоих мешках?</a:t>
            </a:r>
          </a:p>
        </p:txBody>
      </p:sp>
      <p:sp>
        <p:nvSpPr>
          <p:cNvPr id="6" name="Заголовок 1"/>
          <p:cNvSpPr txBox="1">
            <a:spLocks/>
          </p:cNvSpPr>
          <p:nvPr/>
        </p:nvSpPr>
        <p:spPr>
          <a:xfrm>
            <a:off x="394238" y="88309"/>
            <a:ext cx="1785951" cy="35719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400" b="1" dirty="0"/>
              <a:t>Задание </a:t>
            </a:r>
            <a:r>
              <a:rPr lang="ru-RU" sz="2400" b="1" dirty="0" smtClean="0"/>
              <a:t>15.</a:t>
            </a:r>
            <a:endParaRPr lang="ru-RU" sz="2400" dirty="0"/>
          </a:p>
        </p:txBody>
      </p:sp>
    </p:spTree>
    <p:extLst>
      <p:ext uri="{BB962C8B-B14F-4D97-AF65-F5344CB8AC3E}">
        <p14:creationId xmlns:p14="http://schemas.microsoft.com/office/powerpoint/2010/main" xmlns="" val="3848060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16632"/>
            <a:ext cx="9144000" cy="6494085"/>
          </a:xfrm>
          <a:prstGeom prst="rect">
            <a:avLst/>
          </a:prstGeom>
          <a:noFill/>
        </p:spPr>
        <p:txBody>
          <a:bodyPr wrap="square" rtlCol="0">
            <a:spAutoFit/>
          </a:bodyPr>
          <a:lstStyle/>
          <a:p>
            <a:r>
              <a:rPr lang="ru-RU" sz="2400" b="1" dirty="0"/>
              <a:t>Задание 1.</a:t>
            </a:r>
            <a:r>
              <a:rPr lang="ru-RU" sz="2400" dirty="0"/>
              <a:t> На числовой прямой даны два отрезка: </a:t>
            </a:r>
            <a:r>
              <a:rPr lang="en-US" sz="2400" i="1" dirty="0"/>
              <a:t>P</a:t>
            </a:r>
            <a:r>
              <a:rPr lang="ru-RU" sz="2400" dirty="0"/>
              <a:t>=[10; 18] и </a:t>
            </a:r>
            <a:r>
              <a:rPr lang="en-US" sz="2400" i="1" dirty="0"/>
              <a:t>Q</a:t>
            </a:r>
            <a:r>
              <a:rPr lang="ru-RU" sz="2400" dirty="0"/>
              <a:t>=[31; 40]. Укажите наименьшую возможную длину такого отрезка </a:t>
            </a:r>
            <a:r>
              <a:rPr lang="en-US" sz="2400" i="1" dirty="0"/>
              <a:t>A</a:t>
            </a:r>
            <a:r>
              <a:rPr lang="ru-RU" sz="2400" dirty="0"/>
              <a:t>, что </a:t>
            </a:r>
            <a:r>
              <a:rPr lang="ru-RU" sz="2400" dirty="0" smtClean="0"/>
              <a:t>формула </a:t>
            </a:r>
            <a:endParaRPr lang="ru-RU" sz="2400" dirty="0"/>
          </a:p>
          <a:p>
            <a:r>
              <a:rPr lang="ru-RU" sz="2400" dirty="0"/>
              <a:t>тождественно истинна, то есть принимает значение 1 при любом значении переменной </a:t>
            </a:r>
            <a:r>
              <a:rPr lang="en-US" sz="2400" i="1" dirty="0"/>
              <a:t>x</a:t>
            </a:r>
            <a:r>
              <a:rPr lang="ru-RU" sz="2400" dirty="0"/>
              <a:t>.</a:t>
            </a:r>
          </a:p>
          <a:p>
            <a:pPr>
              <a:spcBef>
                <a:spcPts val="1200"/>
              </a:spcBef>
            </a:pPr>
            <a:r>
              <a:rPr lang="ru-RU" sz="2400" b="1" dirty="0"/>
              <a:t>Решение.</a:t>
            </a:r>
            <a:endParaRPr lang="ru-RU" sz="2400" dirty="0"/>
          </a:p>
          <a:p>
            <a:pPr>
              <a:spcBef>
                <a:spcPts val="1200"/>
              </a:spcBef>
            </a:pPr>
            <a:r>
              <a:rPr lang="ru-RU" sz="2400" dirty="0"/>
              <a:t>Введем обозначения: 	</a:t>
            </a:r>
            <a:r>
              <a:rPr lang="en-US" sz="2400" dirty="0" smtClean="0"/>
              <a:t>P</a:t>
            </a:r>
            <a:r>
              <a:rPr lang="ru-RU" sz="2400" dirty="0"/>
              <a:t>: </a:t>
            </a:r>
            <a:r>
              <a:rPr lang="en-US" sz="2400" dirty="0"/>
              <a:t>x ϵ P</a:t>
            </a:r>
            <a:r>
              <a:rPr lang="ru-RU" sz="2400" dirty="0"/>
              <a:t>,  </a:t>
            </a:r>
            <a:r>
              <a:rPr lang="en-US" sz="2400" dirty="0"/>
              <a:t>Q</a:t>
            </a:r>
            <a:r>
              <a:rPr lang="ru-RU" sz="2400" dirty="0"/>
              <a:t>: </a:t>
            </a:r>
            <a:r>
              <a:rPr lang="en-US" sz="2400" dirty="0"/>
              <a:t>x ϵ Q</a:t>
            </a:r>
            <a:r>
              <a:rPr lang="ru-RU" sz="2400" dirty="0"/>
              <a:t>,  </a:t>
            </a:r>
            <a:r>
              <a:rPr lang="en-US" sz="2400" dirty="0"/>
              <a:t>A</a:t>
            </a:r>
            <a:r>
              <a:rPr lang="ru-RU" sz="2400" dirty="0"/>
              <a:t>: </a:t>
            </a:r>
            <a:r>
              <a:rPr lang="en-US" sz="2400" dirty="0"/>
              <a:t>x ϵ A</a:t>
            </a:r>
            <a:endParaRPr lang="ru-RU" sz="2400" dirty="0"/>
          </a:p>
          <a:p>
            <a:pPr>
              <a:spcBef>
                <a:spcPts val="1200"/>
              </a:spcBef>
            </a:pPr>
            <a:r>
              <a:rPr lang="ru-RU" sz="2400" dirty="0"/>
              <a:t>Перепишем условие задания:</a:t>
            </a:r>
          </a:p>
          <a:p>
            <a:pPr>
              <a:spcBef>
                <a:spcPts val="1200"/>
              </a:spcBef>
            </a:pPr>
            <a:r>
              <a:rPr lang="ru-RU" sz="2400" dirty="0" smtClean="0"/>
              <a:t>	¬</a:t>
            </a:r>
            <a:r>
              <a:rPr lang="en-US" sz="2400" dirty="0"/>
              <a:t>P </a:t>
            </a:r>
            <a:r>
              <a:rPr lang="ru-RU" sz="2400" dirty="0"/>
              <a:t> </a:t>
            </a:r>
            <a:r>
              <a:rPr lang="en-US" sz="2400" dirty="0" smtClean="0">
                <a:sym typeface="Wingdings 3"/>
              </a:rPr>
              <a:t></a:t>
            </a:r>
            <a:r>
              <a:rPr lang="ru-RU" sz="2400" dirty="0" smtClean="0"/>
              <a:t>  </a:t>
            </a:r>
            <a:r>
              <a:rPr lang="en-US" sz="2400" dirty="0" smtClean="0"/>
              <a:t>Q</a:t>
            </a:r>
            <a:r>
              <a:rPr lang="ru-RU" sz="2400" dirty="0" smtClean="0"/>
              <a:t> </a:t>
            </a:r>
            <a:r>
              <a:rPr lang="ru-RU" sz="2400" dirty="0"/>
              <a:t>+ ¬</a:t>
            </a:r>
            <a:r>
              <a:rPr lang="en-US" sz="2400" dirty="0"/>
              <a:t>A</a:t>
            </a:r>
            <a:r>
              <a:rPr lang="ru-RU" sz="2400" dirty="0"/>
              <a:t> </a:t>
            </a:r>
            <a:r>
              <a:rPr lang="ru-RU" sz="2400" dirty="0" smtClean="0"/>
              <a:t>  или   </a:t>
            </a:r>
            <a:r>
              <a:rPr lang="ru-RU" sz="2400" dirty="0"/>
              <a:t>¬</a:t>
            </a:r>
            <a:r>
              <a:rPr lang="en-US" sz="2400" dirty="0"/>
              <a:t>P </a:t>
            </a:r>
            <a:r>
              <a:rPr lang="en-US" sz="2400" dirty="0">
                <a:sym typeface="Wingdings 3"/>
              </a:rPr>
              <a:t></a:t>
            </a:r>
            <a:r>
              <a:rPr lang="ru-RU" sz="2400" dirty="0" smtClean="0"/>
              <a:t> ( </a:t>
            </a:r>
            <a:r>
              <a:rPr lang="en-US" sz="2400" dirty="0"/>
              <a:t>Q</a:t>
            </a:r>
            <a:r>
              <a:rPr lang="ru-RU" sz="2400" dirty="0"/>
              <a:t> + ¬</a:t>
            </a:r>
            <a:r>
              <a:rPr lang="en-US" sz="2400" dirty="0"/>
              <a:t>A</a:t>
            </a:r>
            <a:r>
              <a:rPr lang="ru-RU" sz="2400" dirty="0"/>
              <a:t>) </a:t>
            </a:r>
            <a:r>
              <a:rPr lang="ru-RU" sz="2400" dirty="0" smtClean="0"/>
              <a:t>  (</a:t>
            </a:r>
            <a:r>
              <a:rPr lang="ru-RU" sz="2400" dirty="0"/>
              <a:t>поскольку импликация имеет самый низкий приоритет и выполнится последней) </a:t>
            </a:r>
          </a:p>
          <a:p>
            <a:pPr>
              <a:spcBef>
                <a:spcPts val="1200"/>
              </a:spcBef>
            </a:pPr>
            <a:r>
              <a:rPr lang="ru-RU" sz="2400" dirty="0"/>
              <a:t>Раскрываем импликацию:</a:t>
            </a:r>
          </a:p>
          <a:p>
            <a:pPr>
              <a:spcBef>
                <a:spcPts val="1200"/>
              </a:spcBef>
            </a:pPr>
            <a:r>
              <a:rPr lang="ru-RU" sz="2400" dirty="0"/>
              <a:t>				</a:t>
            </a:r>
            <a:r>
              <a:rPr lang="en-US" sz="2400" dirty="0"/>
              <a:t>P + Q + </a:t>
            </a:r>
            <a:r>
              <a:rPr lang="ru-RU" sz="2400" dirty="0"/>
              <a:t>¬</a:t>
            </a:r>
            <a:r>
              <a:rPr lang="en-US" sz="2400" dirty="0"/>
              <a:t>A</a:t>
            </a:r>
            <a:endParaRPr lang="ru-RU" sz="2400" dirty="0"/>
          </a:p>
          <a:p>
            <a:pPr>
              <a:spcBef>
                <a:spcPts val="1200"/>
              </a:spcBef>
            </a:pPr>
            <a:r>
              <a:rPr lang="ru-RU" sz="2400" dirty="0"/>
              <a:t>Это выражение должно быть равным 1 при любом значении А:</a:t>
            </a:r>
          </a:p>
          <a:p>
            <a:pPr>
              <a:spcBef>
                <a:spcPts val="1200"/>
              </a:spcBef>
            </a:pPr>
            <a:r>
              <a:rPr lang="ru-RU" sz="2400" dirty="0" smtClean="0"/>
              <a:t>				</a:t>
            </a:r>
            <a:r>
              <a:rPr lang="en-US" sz="2400" dirty="0" smtClean="0"/>
              <a:t>P</a:t>
            </a:r>
            <a:r>
              <a:rPr lang="ru-RU" sz="2400" dirty="0" smtClean="0"/>
              <a:t> </a:t>
            </a:r>
            <a:r>
              <a:rPr lang="ru-RU" sz="2400" dirty="0"/>
              <a:t>+ </a:t>
            </a:r>
            <a:r>
              <a:rPr lang="en-US" sz="2400" dirty="0"/>
              <a:t>Q</a:t>
            </a:r>
            <a:r>
              <a:rPr lang="ru-RU" sz="2400" dirty="0"/>
              <a:t> + ¬</a:t>
            </a:r>
            <a:r>
              <a:rPr lang="en-US" sz="2400" dirty="0"/>
              <a:t>A</a:t>
            </a:r>
            <a:r>
              <a:rPr lang="ru-RU" sz="2400" dirty="0"/>
              <a:t> = 1</a:t>
            </a:r>
          </a:p>
        </p:txBody>
      </p:sp>
      <p:pic>
        <p:nvPicPr>
          <p:cNvPr id="2055" name="Picture 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67922" y="916629"/>
            <a:ext cx="3294366" cy="3600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264444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077200" cy="830997"/>
          </a:xfrm>
          <a:prstGeom prst="rect">
            <a:avLst/>
          </a:prstGeom>
          <a:noFill/>
        </p:spPr>
        <p:txBody>
          <a:bodyPr wrap="square" rtlCol="0">
            <a:spAutoFit/>
          </a:bodyPr>
          <a:lstStyle/>
          <a:p>
            <a:r>
              <a:rPr lang="ru-RU" sz="2400" dirty="0" smtClean="0"/>
              <a:t>Формулы для частного события с номером </a:t>
            </a:r>
            <a:r>
              <a:rPr lang="en-US" sz="2400" dirty="0" err="1" smtClean="0"/>
              <a:t>i</a:t>
            </a:r>
            <a:r>
              <a:rPr lang="ru-RU" sz="2400" dirty="0" smtClean="0"/>
              <a:t> для случая не равновероятных событий :</a:t>
            </a:r>
            <a:endParaRPr lang="ru-RU" sz="2400" dirty="0"/>
          </a:p>
        </p:txBody>
      </p:sp>
      <p:sp>
        <p:nvSpPr>
          <p:cNvPr id="3" name="TextBox 2"/>
          <p:cNvSpPr txBox="1"/>
          <p:nvPr/>
        </p:nvSpPr>
        <p:spPr>
          <a:xfrm>
            <a:off x="1676400" y="1600200"/>
            <a:ext cx="1828800" cy="646331"/>
          </a:xfrm>
          <a:prstGeom prst="rect">
            <a:avLst/>
          </a:prstGeom>
          <a:noFill/>
        </p:spPr>
        <p:txBody>
          <a:bodyPr wrap="square" rtlCol="0">
            <a:spAutoFit/>
          </a:bodyPr>
          <a:lstStyle/>
          <a:p>
            <a:r>
              <a:rPr lang="en-US" sz="3600" b="1" dirty="0" smtClean="0"/>
              <a:t>N</a:t>
            </a:r>
            <a:r>
              <a:rPr lang="en-US" sz="3600" b="1" baseline="-25000" dirty="0" smtClean="0"/>
              <a:t>i</a:t>
            </a:r>
            <a:r>
              <a:rPr lang="ru-RU" sz="3600" b="1" dirty="0" smtClean="0"/>
              <a:t> = 2</a:t>
            </a:r>
            <a:r>
              <a:rPr lang="en-US" sz="3600" b="1" baseline="30000" dirty="0" err="1" smtClean="0"/>
              <a:t>i</a:t>
            </a:r>
            <a:endParaRPr lang="ru-RU" sz="3600" dirty="0"/>
          </a:p>
        </p:txBody>
      </p:sp>
      <p:sp>
        <p:nvSpPr>
          <p:cNvPr id="4" name="TextBox 3"/>
          <p:cNvSpPr txBox="1"/>
          <p:nvPr/>
        </p:nvSpPr>
        <p:spPr>
          <a:xfrm>
            <a:off x="3810000" y="1600200"/>
            <a:ext cx="1371600" cy="1477328"/>
          </a:xfrm>
          <a:prstGeom prst="rect">
            <a:avLst/>
          </a:prstGeom>
          <a:noFill/>
        </p:spPr>
        <p:txBody>
          <a:bodyPr wrap="square" rtlCol="0">
            <a:spAutoFit/>
          </a:bodyPr>
          <a:lstStyle/>
          <a:p>
            <a:r>
              <a:rPr lang="en-US" sz="3600" b="1" dirty="0" smtClean="0"/>
              <a:t>N</a:t>
            </a:r>
            <a:r>
              <a:rPr lang="en-US" sz="3600" b="1" baseline="-25000" dirty="0" smtClean="0"/>
              <a:t>i</a:t>
            </a:r>
            <a:r>
              <a:rPr lang="ru-RU" sz="3600" b="1" dirty="0" smtClean="0"/>
              <a:t> = </a:t>
            </a:r>
            <a:r>
              <a:rPr lang="ru-RU" sz="3600" b="1" dirty="0" smtClean="0">
                <a:sym typeface="Symbol"/>
              </a:rPr>
              <a:t></a:t>
            </a:r>
            <a:endParaRPr lang="ru-RU" sz="3600" dirty="0" smtClean="0"/>
          </a:p>
          <a:p>
            <a:r>
              <a:rPr lang="ru-RU" sz="3600" b="1" dirty="0" smtClean="0"/>
              <a:t>          </a:t>
            </a:r>
            <a:endParaRPr lang="ru-RU" sz="3600" dirty="0" smtClean="0"/>
          </a:p>
          <a:p>
            <a:r>
              <a:rPr lang="ru-RU" b="1" dirty="0" smtClean="0"/>
              <a:t> 	</a:t>
            </a:r>
            <a:endParaRPr lang="ru-RU" dirty="0"/>
          </a:p>
        </p:txBody>
      </p:sp>
      <p:sp>
        <p:nvSpPr>
          <p:cNvPr id="5" name="TextBox 4"/>
          <p:cNvSpPr txBox="1"/>
          <p:nvPr/>
        </p:nvSpPr>
        <p:spPr>
          <a:xfrm>
            <a:off x="533400" y="2667000"/>
            <a:ext cx="8153400" cy="461665"/>
          </a:xfrm>
          <a:prstGeom prst="rect">
            <a:avLst/>
          </a:prstGeom>
          <a:noFill/>
        </p:spPr>
        <p:txBody>
          <a:bodyPr wrap="square" rtlCol="0">
            <a:spAutoFit/>
          </a:bodyPr>
          <a:lstStyle/>
          <a:p>
            <a:pPr algn="ctr"/>
            <a:r>
              <a:rPr lang="en-US" sz="2400" b="1" dirty="0" smtClean="0"/>
              <a:t>N</a:t>
            </a:r>
            <a:r>
              <a:rPr lang="en-US" sz="2400" b="1" baseline="-25000" dirty="0" smtClean="0"/>
              <a:t>i</a:t>
            </a:r>
            <a:r>
              <a:rPr lang="en-US" sz="2400" b="1" dirty="0" smtClean="0"/>
              <a:t> </a:t>
            </a:r>
            <a:r>
              <a:rPr lang="ru-RU" sz="2400" dirty="0" smtClean="0"/>
              <a:t>– количество возможных вариантов </a:t>
            </a:r>
            <a:r>
              <a:rPr lang="en-US" sz="2400" i="1" dirty="0" err="1" smtClean="0"/>
              <a:t>i</a:t>
            </a:r>
            <a:r>
              <a:rPr lang="ru-RU" sz="2400" i="1" dirty="0" smtClean="0"/>
              <a:t>-</a:t>
            </a:r>
            <a:r>
              <a:rPr lang="ru-RU" sz="2400" dirty="0" smtClean="0"/>
              <a:t>го события</a:t>
            </a:r>
            <a:endParaRPr lang="ru-RU" sz="2400" dirty="0"/>
          </a:p>
        </p:txBody>
      </p:sp>
      <p:sp>
        <p:nvSpPr>
          <p:cNvPr id="7" name="TextBox 6"/>
          <p:cNvSpPr txBox="1"/>
          <p:nvPr/>
        </p:nvSpPr>
        <p:spPr>
          <a:xfrm>
            <a:off x="4613560" y="1371600"/>
            <a:ext cx="457200" cy="707886"/>
          </a:xfrm>
          <a:prstGeom prst="rect">
            <a:avLst/>
          </a:prstGeom>
          <a:noFill/>
        </p:spPr>
        <p:txBody>
          <a:bodyPr wrap="square" rtlCol="0">
            <a:spAutoFit/>
          </a:bodyPr>
          <a:lstStyle/>
          <a:p>
            <a:r>
              <a:rPr lang="en-US" sz="4000" b="1" dirty="0" smtClean="0"/>
              <a:t>1</a:t>
            </a:r>
            <a:endParaRPr lang="ru-RU" sz="4000" dirty="0"/>
          </a:p>
        </p:txBody>
      </p:sp>
      <p:sp>
        <p:nvSpPr>
          <p:cNvPr id="8" name="TextBox 7"/>
          <p:cNvSpPr txBox="1"/>
          <p:nvPr/>
        </p:nvSpPr>
        <p:spPr>
          <a:xfrm>
            <a:off x="4627415" y="1828800"/>
            <a:ext cx="609600" cy="707886"/>
          </a:xfrm>
          <a:prstGeom prst="rect">
            <a:avLst/>
          </a:prstGeom>
          <a:noFill/>
        </p:spPr>
        <p:txBody>
          <a:bodyPr wrap="square" rtlCol="0">
            <a:spAutoFit/>
          </a:bodyPr>
          <a:lstStyle/>
          <a:p>
            <a:r>
              <a:rPr lang="en-US" sz="4000" b="1" dirty="0" smtClean="0"/>
              <a:t>p</a:t>
            </a:r>
            <a:r>
              <a:rPr lang="en-US" sz="4000" b="1" baseline="-25000" dirty="0" smtClean="0"/>
              <a:t>i</a:t>
            </a:r>
            <a:endParaRPr lang="ru-RU" sz="4000" dirty="0"/>
          </a:p>
        </p:txBody>
      </p:sp>
      <p:sp>
        <p:nvSpPr>
          <p:cNvPr id="9" name="TextBox 8"/>
          <p:cNvSpPr txBox="1"/>
          <p:nvPr/>
        </p:nvSpPr>
        <p:spPr>
          <a:xfrm>
            <a:off x="609600" y="3352800"/>
            <a:ext cx="7772400" cy="830997"/>
          </a:xfrm>
          <a:prstGeom prst="rect">
            <a:avLst/>
          </a:prstGeom>
          <a:noFill/>
        </p:spPr>
        <p:txBody>
          <a:bodyPr wrap="square" rtlCol="0">
            <a:spAutoFit/>
          </a:bodyPr>
          <a:lstStyle/>
          <a:p>
            <a:r>
              <a:rPr lang="ru-RU" sz="2400" dirty="0" smtClean="0"/>
              <a:t>При решении задач этого типа часто используется частная формула </a:t>
            </a:r>
            <a:endParaRPr lang="ru-RU" sz="2400" dirty="0"/>
          </a:p>
        </p:txBody>
      </p:sp>
      <p:sp>
        <p:nvSpPr>
          <p:cNvPr id="10" name="TextBox 9"/>
          <p:cNvSpPr txBox="1"/>
          <p:nvPr/>
        </p:nvSpPr>
        <p:spPr>
          <a:xfrm>
            <a:off x="2576945" y="3976255"/>
            <a:ext cx="3200400" cy="646331"/>
          </a:xfrm>
          <a:prstGeom prst="rect">
            <a:avLst/>
          </a:prstGeom>
          <a:noFill/>
        </p:spPr>
        <p:txBody>
          <a:bodyPr wrap="square" rtlCol="0">
            <a:spAutoFit/>
          </a:bodyPr>
          <a:lstStyle/>
          <a:p>
            <a:r>
              <a:rPr lang="en-US" sz="3600" b="1" dirty="0" err="1" smtClean="0"/>
              <a:t>i</a:t>
            </a:r>
            <a:r>
              <a:rPr lang="ru-RU" sz="3600" b="1" dirty="0" smtClean="0"/>
              <a:t> = 1о</a:t>
            </a:r>
            <a:r>
              <a:rPr lang="en-US" sz="3600" b="1" dirty="0" smtClean="0"/>
              <a:t>g</a:t>
            </a:r>
            <a:r>
              <a:rPr lang="ru-RU" sz="3600" b="1" baseline="-25000" dirty="0" smtClean="0"/>
              <a:t>2</a:t>
            </a:r>
            <a:r>
              <a:rPr lang="ru-RU" sz="3600" b="1" dirty="0" smtClean="0"/>
              <a:t>(1/</a:t>
            </a:r>
            <a:r>
              <a:rPr lang="ru-RU" sz="3600" b="1" dirty="0" err="1" smtClean="0"/>
              <a:t>р</a:t>
            </a:r>
            <a:r>
              <a:rPr lang="ru-RU" sz="3600" b="1" dirty="0" smtClean="0"/>
              <a:t>)</a:t>
            </a:r>
            <a:endParaRPr lang="ru-RU" sz="3600" b="1" dirty="0"/>
          </a:p>
        </p:txBody>
      </p:sp>
      <p:sp>
        <p:nvSpPr>
          <p:cNvPr id="11" name="TextBox 10"/>
          <p:cNvSpPr txBox="1"/>
          <p:nvPr/>
        </p:nvSpPr>
        <p:spPr>
          <a:xfrm>
            <a:off x="647700" y="4952999"/>
            <a:ext cx="8153400" cy="1200329"/>
          </a:xfrm>
          <a:prstGeom prst="rect">
            <a:avLst/>
          </a:prstGeom>
          <a:noFill/>
        </p:spPr>
        <p:txBody>
          <a:bodyPr wrap="square" rtlCol="0">
            <a:spAutoFit/>
          </a:bodyPr>
          <a:lstStyle/>
          <a:p>
            <a:r>
              <a:rPr lang="ru-RU" sz="2400" dirty="0" smtClean="0"/>
              <a:t>где </a:t>
            </a:r>
            <a:r>
              <a:rPr lang="en-US" sz="2400" dirty="0" err="1" smtClean="0"/>
              <a:t>i</a:t>
            </a:r>
            <a:r>
              <a:rPr lang="ru-RU" sz="2400" dirty="0" smtClean="0"/>
              <a:t> - это количество информации, содержащееся в одном из</a:t>
            </a:r>
            <a:r>
              <a:rPr lang="ru-RU" sz="2400" i="1" dirty="0" smtClean="0"/>
              <a:t> </a:t>
            </a:r>
            <a:r>
              <a:rPr lang="en-US" sz="2400" i="1" dirty="0" smtClean="0"/>
              <a:t>N</a:t>
            </a:r>
            <a:r>
              <a:rPr lang="ru-RU" sz="2400" dirty="0" smtClean="0"/>
              <a:t> событий, </a:t>
            </a:r>
            <a:br>
              <a:rPr lang="ru-RU" sz="2400" dirty="0" smtClean="0"/>
            </a:br>
            <a:r>
              <a:rPr lang="ru-RU" sz="2400" dirty="0" err="1" smtClean="0"/>
              <a:t>р</a:t>
            </a:r>
            <a:r>
              <a:rPr lang="ru-RU" sz="2400" dirty="0" smtClean="0"/>
              <a:t> - вероятность этого события.</a:t>
            </a:r>
            <a:endParaRPr lang="ru-RU" sz="2400" dirty="0"/>
          </a:p>
        </p:txBody>
      </p:sp>
    </p:spTree>
    <p:extLst>
      <p:ext uri="{BB962C8B-B14F-4D97-AF65-F5344CB8AC3E}">
        <p14:creationId xmlns:p14="http://schemas.microsoft.com/office/powerpoint/2010/main" xmlns="" val="15737365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8198" y="116632"/>
            <a:ext cx="8610600" cy="6524863"/>
          </a:xfrm>
          <a:prstGeom prst="rect">
            <a:avLst/>
          </a:prstGeom>
          <a:noFill/>
        </p:spPr>
        <p:txBody>
          <a:bodyPr wrap="square" rtlCol="0">
            <a:spAutoFit/>
          </a:bodyPr>
          <a:lstStyle/>
          <a:p>
            <a:r>
              <a:rPr lang="ru-RU" sz="2000" b="1" dirty="0"/>
              <a:t>Задание </a:t>
            </a:r>
            <a:r>
              <a:rPr lang="ru-RU" sz="2000" b="1" dirty="0" smtClean="0"/>
              <a:t>16.</a:t>
            </a:r>
            <a:r>
              <a:rPr lang="ru-RU" sz="2200" b="1" dirty="0" smtClean="0"/>
              <a:t> </a:t>
            </a:r>
            <a:endParaRPr lang="ru-RU" sz="2200" dirty="0" smtClean="0"/>
          </a:p>
          <a:p>
            <a:r>
              <a:rPr lang="ru-RU" sz="2200" dirty="0" smtClean="0"/>
              <a:t>В корзине лежат шары: синие, красные, белые, зеленые, всего 32 шара. Сообщение о том, что вынули синий шар, несет 2 бит информации. Синих шаров было в 2 раза меньше, чем красных, белых и зеленых – поровну. Сколько шаров каждого цвета было в корзине?</a:t>
            </a:r>
          </a:p>
          <a:p>
            <a:r>
              <a:rPr lang="ru-RU" sz="2200" b="1" dirty="0" smtClean="0"/>
              <a:t>Решение:</a:t>
            </a:r>
            <a:endParaRPr lang="ru-RU" sz="2200" dirty="0" smtClean="0"/>
          </a:p>
          <a:p>
            <a:r>
              <a:rPr lang="ru-RU" sz="2200" dirty="0" smtClean="0"/>
              <a:t>В задаче имеют место события не равновероятностные. Используем следующие формулы: 	</a:t>
            </a:r>
            <a:r>
              <a:rPr lang="en-US" sz="2200" b="1" dirty="0" smtClean="0"/>
              <a:t>N</a:t>
            </a:r>
            <a:r>
              <a:rPr lang="en-US" sz="2200" b="1" baseline="-25000" dirty="0" smtClean="0"/>
              <a:t>i</a:t>
            </a:r>
            <a:r>
              <a:rPr lang="ru-RU" sz="2200" b="1" dirty="0" smtClean="0"/>
              <a:t> = 2</a:t>
            </a:r>
            <a:r>
              <a:rPr lang="en-US" sz="2200" b="1" baseline="30000" dirty="0" err="1" smtClean="0"/>
              <a:t>i</a:t>
            </a:r>
            <a:r>
              <a:rPr lang="ru-RU" sz="2200" b="1" dirty="0" smtClean="0"/>
              <a:t> </a:t>
            </a:r>
            <a:r>
              <a:rPr lang="ru-RU" sz="2200" b="1" baseline="-25000" dirty="0" smtClean="0"/>
              <a:t>	</a:t>
            </a:r>
            <a:r>
              <a:rPr lang="en-US" sz="2200" b="1" dirty="0" smtClean="0"/>
              <a:t>N</a:t>
            </a:r>
            <a:r>
              <a:rPr lang="en-US" sz="2200" b="1" baseline="-25000" dirty="0" smtClean="0"/>
              <a:t>i</a:t>
            </a:r>
            <a:r>
              <a:rPr lang="ru-RU" sz="2200" b="1" dirty="0" smtClean="0"/>
              <a:t> = </a:t>
            </a:r>
            <a:r>
              <a:rPr lang="en-US" sz="2200" b="1" i="1" dirty="0" smtClean="0"/>
              <a:t>1</a:t>
            </a:r>
            <a:r>
              <a:rPr lang="ru-RU" sz="2200" b="1" i="1" dirty="0" smtClean="0"/>
              <a:t> /</a:t>
            </a:r>
            <a:r>
              <a:rPr lang="en-US" sz="2200" b="1" dirty="0" smtClean="0"/>
              <a:t>p</a:t>
            </a:r>
            <a:r>
              <a:rPr lang="en-US" sz="2200" b="1" baseline="-25000" dirty="0" smtClean="0"/>
              <a:t>i</a:t>
            </a:r>
            <a:endParaRPr lang="ru-RU" sz="2200" b="1" i="1" dirty="0" smtClean="0"/>
          </a:p>
          <a:p>
            <a:r>
              <a:rPr lang="ru-RU" sz="2200" b="1" dirty="0" smtClean="0"/>
              <a:t>		</a:t>
            </a:r>
            <a:br>
              <a:rPr lang="ru-RU" sz="2200" b="1" dirty="0" smtClean="0"/>
            </a:br>
            <a:r>
              <a:rPr lang="ru-RU" sz="2200" dirty="0" smtClean="0"/>
              <a:t>Из условия задачи </a:t>
            </a:r>
            <a:r>
              <a:rPr lang="en-US" sz="2200" dirty="0" err="1" smtClean="0"/>
              <a:t>i</a:t>
            </a:r>
            <a:r>
              <a:rPr lang="en-US" sz="2200" baseline="-25000" dirty="0" err="1" smtClean="0"/>
              <a:t>c</a:t>
            </a:r>
            <a:r>
              <a:rPr lang="ru-RU" sz="2200" dirty="0" smtClean="0"/>
              <a:t> = 2 бит. Находим </a:t>
            </a:r>
            <a:r>
              <a:rPr lang="ru-RU" sz="2200" dirty="0" err="1" smtClean="0"/>
              <a:t>р</a:t>
            </a:r>
            <a:r>
              <a:rPr lang="en-US" sz="2200" baseline="-25000" dirty="0" smtClean="0"/>
              <a:t>c</a:t>
            </a:r>
            <a:r>
              <a:rPr lang="ru-RU" sz="2200" dirty="0" smtClean="0"/>
              <a:t>. </a:t>
            </a:r>
          </a:p>
          <a:p>
            <a:r>
              <a:rPr lang="ru-RU" sz="2200" dirty="0" smtClean="0"/>
              <a:t>	</a:t>
            </a:r>
            <a:r>
              <a:rPr lang="ru-RU" sz="2200" dirty="0" err="1" smtClean="0"/>
              <a:t>р</a:t>
            </a:r>
            <a:r>
              <a:rPr lang="en-US" sz="2200" baseline="-25000" dirty="0" smtClean="0"/>
              <a:t>c</a:t>
            </a:r>
            <a:r>
              <a:rPr lang="ru-RU" sz="2200" dirty="0" smtClean="0"/>
              <a:t> = 1 / </a:t>
            </a:r>
            <a:r>
              <a:rPr lang="en-US" sz="2200" dirty="0" err="1" smtClean="0"/>
              <a:t>N</a:t>
            </a:r>
            <a:r>
              <a:rPr lang="en-US" sz="2200" baseline="-25000" dirty="0" err="1" smtClean="0"/>
              <a:t>c</a:t>
            </a:r>
            <a:r>
              <a:rPr lang="ru-RU" sz="2200" dirty="0" smtClean="0"/>
              <a:t>	</a:t>
            </a:r>
            <a:r>
              <a:rPr lang="en-US" sz="2200" dirty="0" err="1" smtClean="0"/>
              <a:t>N</a:t>
            </a:r>
            <a:r>
              <a:rPr lang="en-US" sz="2200" baseline="-25000" dirty="0" err="1" smtClean="0"/>
              <a:t>c</a:t>
            </a:r>
            <a:r>
              <a:rPr lang="en-US" sz="2200" baseline="-25000" dirty="0" smtClean="0"/>
              <a:t> </a:t>
            </a:r>
            <a:r>
              <a:rPr lang="ru-RU" sz="2200" dirty="0" smtClean="0"/>
              <a:t>= 2</a:t>
            </a:r>
            <a:r>
              <a:rPr lang="en-US" sz="2200" baseline="30000" dirty="0" err="1" smtClean="0"/>
              <a:t>ic</a:t>
            </a:r>
            <a:r>
              <a:rPr lang="ru-RU" sz="2200" dirty="0" smtClean="0"/>
              <a:t>		</a:t>
            </a:r>
            <a:r>
              <a:rPr lang="en-US" sz="2200" dirty="0" err="1" smtClean="0"/>
              <a:t>N</a:t>
            </a:r>
            <a:r>
              <a:rPr lang="en-US" sz="2200" baseline="-25000" dirty="0" err="1" smtClean="0"/>
              <a:t>c</a:t>
            </a:r>
            <a:r>
              <a:rPr lang="ru-RU" sz="2200" dirty="0" smtClean="0"/>
              <a:t> = 2</a:t>
            </a:r>
            <a:r>
              <a:rPr lang="ru-RU" sz="2200" baseline="30000" dirty="0" smtClean="0"/>
              <a:t>2</a:t>
            </a:r>
            <a:r>
              <a:rPr lang="ru-RU" sz="2200" dirty="0" smtClean="0"/>
              <a:t> = 4	</a:t>
            </a:r>
            <a:r>
              <a:rPr lang="ru-RU" sz="2200" dirty="0" err="1" smtClean="0"/>
              <a:t>р</a:t>
            </a:r>
            <a:r>
              <a:rPr lang="en-US" sz="2200" baseline="-25000" dirty="0" smtClean="0"/>
              <a:t>c</a:t>
            </a:r>
            <a:r>
              <a:rPr lang="ru-RU" sz="2200" dirty="0" smtClean="0"/>
              <a:t> = 1 /4</a:t>
            </a:r>
          </a:p>
          <a:p>
            <a:r>
              <a:rPr lang="ru-RU" sz="2200" dirty="0" smtClean="0"/>
              <a:t>С другой стороны вероятность того, что вынули синий шар, равна р</a:t>
            </a:r>
            <a:r>
              <a:rPr lang="en-US" sz="2200" baseline="-25000" dirty="0" smtClean="0"/>
              <a:t>c</a:t>
            </a:r>
            <a:r>
              <a:rPr lang="ru-RU" sz="2200" dirty="0" smtClean="0"/>
              <a:t> = </a:t>
            </a:r>
            <a:r>
              <a:rPr lang="en-US" sz="2200" dirty="0" err="1" smtClean="0"/>
              <a:t>k</a:t>
            </a:r>
            <a:r>
              <a:rPr lang="en-US" sz="2200" baseline="-25000" dirty="0" err="1" smtClean="0"/>
              <a:t>c</a:t>
            </a:r>
            <a:r>
              <a:rPr lang="ru-RU" sz="2200" dirty="0" smtClean="0"/>
              <a:t> / </a:t>
            </a:r>
            <a:r>
              <a:rPr lang="en-US" sz="2200" dirty="0" smtClean="0"/>
              <a:t>N</a:t>
            </a:r>
            <a:r>
              <a:rPr lang="ru-RU" sz="2200" dirty="0" smtClean="0"/>
              <a:t> (</a:t>
            </a:r>
            <a:r>
              <a:rPr lang="en-US" sz="2200" dirty="0" err="1" smtClean="0"/>
              <a:t>k</a:t>
            </a:r>
            <a:r>
              <a:rPr lang="en-US" sz="2200" baseline="-25000" dirty="0" err="1" smtClean="0"/>
              <a:t>c</a:t>
            </a:r>
            <a:r>
              <a:rPr lang="ru-RU" sz="2200" dirty="0" smtClean="0"/>
              <a:t> – количество синих шаров, </a:t>
            </a:r>
            <a:r>
              <a:rPr lang="en-US" sz="2200" dirty="0" smtClean="0"/>
              <a:t>N</a:t>
            </a:r>
            <a:r>
              <a:rPr lang="ru-RU" sz="2200" dirty="0" smtClean="0"/>
              <a:t> – всего шаров в корзине).</a:t>
            </a:r>
          </a:p>
          <a:p>
            <a:r>
              <a:rPr lang="ru-RU" sz="2200" dirty="0" smtClean="0"/>
              <a:t>Находим </a:t>
            </a:r>
            <a:r>
              <a:rPr lang="en-US" sz="2200" dirty="0" err="1" smtClean="0"/>
              <a:t>k</a:t>
            </a:r>
            <a:r>
              <a:rPr lang="en-US" sz="2200" baseline="-25000" dirty="0" err="1" smtClean="0"/>
              <a:t>c</a:t>
            </a:r>
            <a:r>
              <a:rPr lang="ru-RU" sz="2200" dirty="0" smtClean="0"/>
              <a:t>. Затем определяем количества остальных шаров.</a:t>
            </a:r>
          </a:p>
          <a:p>
            <a:r>
              <a:rPr lang="en-US" sz="2200" dirty="0" err="1" smtClean="0"/>
              <a:t>k</a:t>
            </a:r>
            <a:r>
              <a:rPr lang="en-US" sz="2200" baseline="-25000" dirty="0" err="1" smtClean="0"/>
              <a:t>c</a:t>
            </a:r>
            <a:r>
              <a:rPr lang="ru-RU" sz="2200" dirty="0" smtClean="0"/>
              <a:t> / 32 = 1 / 4  	</a:t>
            </a:r>
            <a:r>
              <a:rPr lang="en-US" sz="2200" dirty="0" err="1" smtClean="0"/>
              <a:t>k</a:t>
            </a:r>
            <a:r>
              <a:rPr lang="en-US" sz="2200" baseline="-25000" dirty="0" err="1" smtClean="0"/>
              <a:t>c</a:t>
            </a:r>
            <a:r>
              <a:rPr lang="ru-RU" sz="2200" dirty="0" smtClean="0"/>
              <a:t> = 8 	</a:t>
            </a:r>
            <a:r>
              <a:rPr lang="en-US" sz="2200" dirty="0" smtClean="0"/>
              <a:t>k</a:t>
            </a:r>
            <a:r>
              <a:rPr lang="ru-RU" sz="2200" baseline="-25000" dirty="0" err="1" smtClean="0"/>
              <a:t>кр</a:t>
            </a:r>
            <a:r>
              <a:rPr lang="ru-RU" sz="2200" dirty="0" smtClean="0"/>
              <a:t> = 2 * </a:t>
            </a:r>
            <a:r>
              <a:rPr lang="en-US" sz="2200" dirty="0" err="1" smtClean="0"/>
              <a:t>k</a:t>
            </a:r>
            <a:r>
              <a:rPr lang="en-US" sz="2200" baseline="-25000" dirty="0" err="1" smtClean="0"/>
              <a:t>c</a:t>
            </a:r>
            <a:r>
              <a:rPr lang="ru-RU" sz="2200" dirty="0" smtClean="0"/>
              <a:t> = 16	</a:t>
            </a:r>
            <a:r>
              <a:rPr lang="en-US" sz="2200" dirty="0" smtClean="0"/>
              <a:t>k</a:t>
            </a:r>
            <a:r>
              <a:rPr lang="ru-RU" sz="2200" baseline="-25000" dirty="0" err="1" smtClean="0"/>
              <a:t>з</a:t>
            </a:r>
            <a:r>
              <a:rPr lang="ru-RU" sz="2200" dirty="0" smtClean="0"/>
              <a:t> = </a:t>
            </a:r>
            <a:r>
              <a:rPr lang="en-US" sz="2200" dirty="0" smtClean="0"/>
              <a:t>k</a:t>
            </a:r>
            <a:r>
              <a:rPr lang="ru-RU" sz="2200" baseline="-25000" dirty="0" smtClean="0"/>
              <a:t>б</a:t>
            </a:r>
            <a:r>
              <a:rPr lang="ru-RU" sz="2200" dirty="0" smtClean="0"/>
              <a:t> = (32 – 16 – 8) / 2 = 4</a:t>
            </a:r>
          </a:p>
          <a:p>
            <a:endParaRPr lang="ru-RU" sz="2200" b="1" dirty="0" smtClean="0"/>
          </a:p>
          <a:p>
            <a:r>
              <a:rPr lang="ru-RU" sz="2200" b="1" dirty="0" smtClean="0"/>
              <a:t>Ответ: </a:t>
            </a:r>
            <a:r>
              <a:rPr lang="ru-RU" sz="2200" dirty="0" smtClean="0"/>
              <a:t>в корзине синих шаров – 8, красных – 16, белых и зеленых – по 4 шт.</a:t>
            </a:r>
            <a:endParaRPr lang="ru-RU" sz="2200" dirty="0"/>
          </a:p>
        </p:txBody>
      </p:sp>
    </p:spTree>
    <p:extLst>
      <p:ext uri="{BB962C8B-B14F-4D97-AF65-F5344CB8AC3E}">
        <p14:creationId xmlns:p14="http://schemas.microsoft.com/office/powerpoint/2010/main" xmlns="" val="237469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33137"/>
            <a:ext cx="8686800" cy="6524863"/>
          </a:xfrm>
          <a:prstGeom prst="rect">
            <a:avLst/>
          </a:prstGeom>
          <a:noFill/>
        </p:spPr>
        <p:txBody>
          <a:bodyPr wrap="square" rtlCol="0">
            <a:spAutoFit/>
          </a:bodyPr>
          <a:lstStyle/>
          <a:p>
            <a:r>
              <a:rPr lang="ru-RU" sz="2000" b="1" dirty="0"/>
              <a:t>Задание </a:t>
            </a:r>
            <a:r>
              <a:rPr lang="ru-RU" sz="2000" b="1" dirty="0" smtClean="0"/>
              <a:t>17.</a:t>
            </a:r>
            <a:r>
              <a:rPr lang="ru-RU" sz="2000" dirty="0" smtClean="0"/>
              <a:t> </a:t>
            </a:r>
            <a:r>
              <a:rPr lang="ru-RU" sz="2200" dirty="0" smtClean="0"/>
              <a:t>На уроке математики Незнайку вызывают к доске в 4 раза реже, чем Винтика. Определить количество информации в сообщении о том, что к доске вызвали Винтика, если сообщение о том, что вызвали Незнайку, несет 8 бит информации.</a:t>
            </a:r>
          </a:p>
          <a:p>
            <a:r>
              <a:rPr lang="ru-RU" sz="2200" b="1" dirty="0" smtClean="0"/>
              <a:t>Решение.</a:t>
            </a:r>
          </a:p>
          <a:p>
            <a:r>
              <a:rPr lang="ru-RU" sz="2200" dirty="0" smtClean="0"/>
              <a:t>По условию задачи дано: 	</a:t>
            </a:r>
            <a:r>
              <a:rPr lang="en-US" sz="2200" dirty="0" err="1" smtClean="0"/>
              <a:t>i</a:t>
            </a:r>
            <a:r>
              <a:rPr lang="ru-RU" sz="2200" baseline="-25000" dirty="0" err="1" smtClean="0"/>
              <a:t>н</a:t>
            </a:r>
            <a:r>
              <a:rPr lang="ru-RU" sz="2200" dirty="0" smtClean="0"/>
              <a:t> = 8 бит		</a:t>
            </a:r>
            <a:r>
              <a:rPr lang="ru-RU" sz="2200" dirty="0" err="1" smtClean="0"/>
              <a:t>Р</a:t>
            </a:r>
            <a:r>
              <a:rPr lang="ru-RU" sz="2200" baseline="-25000" dirty="0" err="1" smtClean="0"/>
              <a:t>в</a:t>
            </a:r>
            <a:r>
              <a:rPr lang="ru-RU" sz="2200" dirty="0" smtClean="0"/>
              <a:t> = 4 * </a:t>
            </a:r>
            <a:r>
              <a:rPr lang="ru-RU" sz="2200" dirty="0" err="1" smtClean="0"/>
              <a:t>р</a:t>
            </a:r>
            <a:r>
              <a:rPr lang="ru-RU" sz="2200" baseline="-25000" dirty="0" err="1" smtClean="0"/>
              <a:t>н</a:t>
            </a:r>
            <a:endParaRPr lang="ru-RU" sz="2200" dirty="0" smtClean="0"/>
          </a:p>
          <a:p>
            <a:endParaRPr lang="ru-RU" sz="2200" dirty="0" smtClean="0"/>
          </a:p>
          <a:p>
            <a:r>
              <a:rPr lang="ru-RU" sz="2200" dirty="0" smtClean="0"/>
              <a:t>Находим вероятность того, что к доске вызвали Незнайку: </a:t>
            </a:r>
          </a:p>
          <a:p>
            <a:r>
              <a:rPr lang="ru-RU" sz="2200" dirty="0" smtClean="0"/>
              <a:t>	</a:t>
            </a:r>
            <a:r>
              <a:rPr lang="en-US" sz="2200" dirty="0" smtClean="0"/>
              <a:t>N</a:t>
            </a:r>
            <a:r>
              <a:rPr lang="ru-RU" sz="2200" baseline="-25000" dirty="0" err="1" smtClean="0"/>
              <a:t>н</a:t>
            </a:r>
            <a:r>
              <a:rPr lang="ru-RU" sz="2200" baseline="-25000" dirty="0" smtClean="0"/>
              <a:t> </a:t>
            </a:r>
            <a:r>
              <a:rPr lang="ru-RU" sz="2200" dirty="0" smtClean="0"/>
              <a:t>= 2</a:t>
            </a:r>
            <a:r>
              <a:rPr lang="en-US" sz="2200" baseline="30000" dirty="0" err="1" smtClean="0"/>
              <a:t>i</a:t>
            </a:r>
            <a:r>
              <a:rPr lang="ru-RU" sz="2200" baseline="30000" dirty="0" err="1" smtClean="0"/>
              <a:t>н</a:t>
            </a:r>
            <a:r>
              <a:rPr lang="ru-RU" sz="2200" dirty="0" smtClean="0"/>
              <a:t> 		</a:t>
            </a:r>
            <a:r>
              <a:rPr lang="en-US" sz="2200" dirty="0" smtClean="0"/>
              <a:t>N</a:t>
            </a:r>
            <a:r>
              <a:rPr lang="ru-RU" sz="2200" baseline="-25000" dirty="0" err="1" smtClean="0"/>
              <a:t>н</a:t>
            </a:r>
            <a:r>
              <a:rPr lang="ru-RU" sz="2200" baseline="-25000" dirty="0" smtClean="0"/>
              <a:t> </a:t>
            </a:r>
            <a:r>
              <a:rPr lang="ru-RU" sz="2200" dirty="0" smtClean="0"/>
              <a:t>= 2</a:t>
            </a:r>
            <a:r>
              <a:rPr lang="ru-RU" sz="2200" baseline="30000" dirty="0" smtClean="0"/>
              <a:t>8</a:t>
            </a:r>
            <a:r>
              <a:rPr lang="ru-RU" sz="2200" dirty="0" smtClean="0"/>
              <a:t> = 256		</a:t>
            </a:r>
            <a:r>
              <a:rPr lang="ru-RU" sz="2200" dirty="0" err="1" smtClean="0"/>
              <a:t>р</a:t>
            </a:r>
            <a:r>
              <a:rPr lang="ru-RU" sz="2200" baseline="-25000" dirty="0" err="1" smtClean="0"/>
              <a:t>н</a:t>
            </a:r>
            <a:r>
              <a:rPr lang="ru-RU" sz="2200" dirty="0" smtClean="0"/>
              <a:t> = 1 / 256	</a:t>
            </a:r>
          </a:p>
          <a:p>
            <a:endParaRPr lang="ru-RU" sz="2200" dirty="0" smtClean="0"/>
          </a:p>
          <a:p>
            <a:r>
              <a:rPr lang="ru-RU" sz="2200" dirty="0" smtClean="0"/>
              <a:t>Находим вероятность того, что к доске вызвали Винтика, а затем - количество информации, содержащееся в сообщении о том, что к доске вызвали Винтика:</a:t>
            </a:r>
          </a:p>
          <a:p>
            <a:r>
              <a:rPr lang="ru-RU" sz="2200" dirty="0" smtClean="0"/>
              <a:t>	</a:t>
            </a:r>
            <a:r>
              <a:rPr lang="ru-RU" sz="2200" dirty="0" err="1" smtClean="0"/>
              <a:t>Р</a:t>
            </a:r>
            <a:r>
              <a:rPr lang="ru-RU" sz="2200" baseline="-25000" dirty="0" err="1" smtClean="0"/>
              <a:t>в</a:t>
            </a:r>
            <a:r>
              <a:rPr lang="ru-RU" sz="2200" dirty="0" smtClean="0"/>
              <a:t> = 4 * </a:t>
            </a:r>
            <a:r>
              <a:rPr lang="ru-RU" sz="2200" dirty="0" err="1" smtClean="0"/>
              <a:t>р</a:t>
            </a:r>
            <a:r>
              <a:rPr lang="ru-RU" sz="2200" baseline="-25000" dirty="0" err="1" smtClean="0"/>
              <a:t>н</a:t>
            </a:r>
            <a:r>
              <a:rPr lang="ru-RU" sz="2200" dirty="0" smtClean="0"/>
              <a:t>	</a:t>
            </a:r>
            <a:r>
              <a:rPr lang="ru-RU" sz="2200" dirty="0" err="1" smtClean="0"/>
              <a:t>Р</a:t>
            </a:r>
            <a:r>
              <a:rPr lang="ru-RU" sz="2200" baseline="-25000" dirty="0" err="1" smtClean="0"/>
              <a:t>в</a:t>
            </a:r>
            <a:r>
              <a:rPr lang="ru-RU" sz="2200" dirty="0" smtClean="0"/>
              <a:t> = 4 * 1 / 256 = 1 / 64 	 </a:t>
            </a:r>
          </a:p>
          <a:p>
            <a:endParaRPr lang="ru-RU" sz="2200" dirty="0" smtClean="0"/>
          </a:p>
          <a:p>
            <a:r>
              <a:rPr lang="ru-RU" sz="2200" dirty="0" smtClean="0"/>
              <a:t>	</a:t>
            </a:r>
            <a:r>
              <a:rPr lang="en-US" sz="2200" dirty="0" smtClean="0"/>
              <a:t>N</a:t>
            </a:r>
            <a:r>
              <a:rPr lang="ru-RU" sz="2200" baseline="-25000" dirty="0" smtClean="0"/>
              <a:t>в</a:t>
            </a:r>
            <a:r>
              <a:rPr lang="ru-RU" sz="2200" dirty="0" smtClean="0"/>
              <a:t> = 1 / </a:t>
            </a:r>
            <a:r>
              <a:rPr lang="ru-RU" sz="2200" dirty="0" err="1" smtClean="0"/>
              <a:t>Р</a:t>
            </a:r>
            <a:r>
              <a:rPr lang="ru-RU" sz="2200" baseline="-25000" dirty="0" err="1" smtClean="0"/>
              <a:t>в</a:t>
            </a:r>
            <a:r>
              <a:rPr lang="ru-RU" sz="2200" baseline="-25000" dirty="0" smtClean="0"/>
              <a:t>	</a:t>
            </a:r>
            <a:r>
              <a:rPr lang="en-US" sz="2200" dirty="0" smtClean="0"/>
              <a:t>N</a:t>
            </a:r>
            <a:r>
              <a:rPr lang="ru-RU" sz="2200" baseline="-25000" dirty="0" smtClean="0"/>
              <a:t>в</a:t>
            </a:r>
            <a:r>
              <a:rPr lang="ru-RU" sz="2200" dirty="0" smtClean="0"/>
              <a:t> = 1 / (1 / 64) = 64 = 2 </a:t>
            </a:r>
            <a:r>
              <a:rPr lang="ru-RU" sz="2200" baseline="30000" dirty="0" smtClean="0"/>
              <a:t>6</a:t>
            </a:r>
            <a:r>
              <a:rPr lang="ru-RU" sz="2200" dirty="0" smtClean="0"/>
              <a:t> 	</a:t>
            </a:r>
            <a:r>
              <a:rPr lang="en-US" sz="2200" dirty="0" err="1" smtClean="0"/>
              <a:t>i</a:t>
            </a:r>
            <a:r>
              <a:rPr lang="ru-RU" sz="2200" baseline="-25000" dirty="0" smtClean="0"/>
              <a:t>в</a:t>
            </a:r>
            <a:r>
              <a:rPr lang="ru-RU" sz="2200" dirty="0" smtClean="0"/>
              <a:t> = 6 (бит)</a:t>
            </a:r>
          </a:p>
          <a:p>
            <a:endParaRPr lang="ru-RU" sz="2200" dirty="0" smtClean="0"/>
          </a:p>
          <a:p>
            <a:r>
              <a:rPr lang="ru-RU" sz="2200" b="1" dirty="0" smtClean="0"/>
              <a:t>Ответ: </a:t>
            </a:r>
            <a:r>
              <a:rPr lang="ru-RU" sz="2200" dirty="0" smtClean="0"/>
              <a:t>количество информации в сообщении о том, что к доске вызвали Винтика, равно 6 бит.</a:t>
            </a:r>
            <a:endParaRPr lang="ru-RU" sz="2200" dirty="0"/>
          </a:p>
        </p:txBody>
      </p:sp>
    </p:spTree>
    <p:extLst>
      <p:ext uri="{BB962C8B-B14F-4D97-AF65-F5344CB8AC3E}">
        <p14:creationId xmlns:p14="http://schemas.microsoft.com/office/powerpoint/2010/main" xmlns="" val="290379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04664"/>
            <a:ext cx="7920880" cy="1902059"/>
          </a:xfrm>
          <a:prstGeom prst="rect">
            <a:avLst/>
          </a:prstGeom>
          <a:noFill/>
        </p:spPr>
        <p:txBody>
          <a:bodyPr wrap="square" rtlCol="0">
            <a:spAutoFit/>
          </a:bodyPr>
          <a:lstStyle/>
          <a:p>
            <a:r>
              <a:rPr lang="ru-RU" sz="2400" b="1" dirty="0"/>
              <a:t>Задание </a:t>
            </a:r>
            <a:r>
              <a:rPr lang="ru-RU" sz="2400" b="1" dirty="0" smtClean="0"/>
              <a:t>18.</a:t>
            </a:r>
            <a:r>
              <a:rPr lang="ru-RU" sz="2400" dirty="0" smtClean="0"/>
              <a:t> </a:t>
            </a:r>
            <a:endParaRPr lang="ru-RU" sz="800" dirty="0" smtClean="0"/>
          </a:p>
          <a:p>
            <a:pPr>
              <a:lnSpc>
                <a:spcPct val="130000"/>
              </a:lnSpc>
            </a:pPr>
            <a:r>
              <a:rPr lang="ru-RU" sz="2400" dirty="0" smtClean="0"/>
              <a:t>Число 110 нужно перевести из десятичной системы счисления в двоичную систему счисления. Сколько единиц будет содержать полученное число?</a:t>
            </a:r>
            <a:endParaRPr lang="ru-RU" dirty="0"/>
          </a:p>
        </p:txBody>
      </p:sp>
      <p:sp>
        <p:nvSpPr>
          <p:cNvPr id="4" name="TextBox 3"/>
          <p:cNvSpPr txBox="1"/>
          <p:nvPr/>
        </p:nvSpPr>
        <p:spPr>
          <a:xfrm>
            <a:off x="497213" y="3283527"/>
            <a:ext cx="7920880" cy="2973122"/>
          </a:xfrm>
          <a:prstGeom prst="rect">
            <a:avLst/>
          </a:prstGeom>
          <a:noFill/>
        </p:spPr>
        <p:txBody>
          <a:bodyPr wrap="square" rtlCol="0">
            <a:spAutoFit/>
          </a:bodyPr>
          <a:lstStyle/>
          <a:p>
            <a:pPr>
              <a:lnSpc>
                <a:spcPct val="130000"/>
              </a:lnSpc>
            </a:pPr>
            <a:r>
              <a:rPr lang="ru-RU" sz="2400" dirty="0"/>
              <a:t>Вспоминаем алгоритм перевода чисел из десятичной </a:t>
            </a:r>
            <a:r>
              <a:rPr lang="ru-RU" sz="2400" dirty="0" smtClean="0"/>
              <a:t>системы счисления </a:t>
            </a:r>
            <a:r>
              <a:rPr lang="ru-RU" sz="2400" dirty="0"/>
              <a:t>в двоичную: нужно число и получаемые далее частные делить на 2 до тех пор, пока не получим частное, равное 1. Затем выписываем в обратном порядке остатки от деления, начиная запись с последнего частного, равного 1.</a:t>
            </a:r>
          </a:p>
        </p:txBody>
      </p:sp>
      <p:sp>
        <p:nvSpPr>
          <p:cNvPr id="5" name="TextBox 4"/>
          <p:cNvSpPr txBox="1"/>
          <p:nvPr/>
        </p:nvSpPr>
        <p:spPr>
          <a:xfrm>
            <a:off x="539552" y="2738537"/>
            <a:ext cx="2736304" cy="461665"/>
          </a:xfrm>
          <a:prstGeom prst="rect">
            <a:avLst/>
          </a:prstGeom>
          <a:noFill/>
        </p:spPr>
        <p:txBody>
          <a:bodyPr wrap="square" rtlCol="0">
            <a:spAutoFit/>
          </a:bodyPr>
          <a:lstStyle/>
          <a:p>
            <a:r>
              <a:rPr lang="ru-RU" sz="2400" b="1" dirty="0" smtClean="0"/>
              <a:t>Решение:</a:t>
            </a:r>
            <a:endParaRPr lang="ru-RU" sz="2400"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052736"/>
            <a:ext cx="7992888" cy="3046988"/>
          </a:xfrm>
          <a:prstGeom prst="rect">
            <a:avLst/>
          </a:prstGeom>
          <a:noFill/>
        </p:spPr>
        <p:txBody>
          <a:bodyPr wrap="square" rtlCol="0">
            <a:spAutoFit/>
          </a:bodyPr>
          <a:lstStyle/>
          <a:p>
            <a:r>
              <a:rPr lang="ru-RU" sz="2400" dirty="0"/>
              <a:t>При делении частных на 2 в остатке получается либо 0 (если частное четное), либо 1 (если частное нечетное). </a:t>
            </a:r>
          </a:p>
          <a:p>
            <a:r>
              <a:rPr lang="ru-RU" sz="2400" dirty="0"/>
              <a:t>Для решения задачи перевод числа не нужен. Достаточно выписать цепочку частных от деления на 2 и посчитать количество частных, которые окажутся нечетными. (Хотя при наличии свободного времени на экзамене можно сделать проверку переводом исходного числа в двоичную </a:t>
            </a:r>
            <a:r>
              <a:rPr lang="ru-RU" sz="2400" dirty="0" smtClean="0"/>
              <a:t>систему счисления.)</a:t>
            </a:r>
            <a:endParaRPr lang="ru-RU" sz="2400" dirty="0"/>
          </a:p>
        </p:txBody>
      </p:sp>
      <p:grpSp>
        <p:nvGrpSpPr>
          <p:cNvPr id="25" name="Группа 24"/>
          <p:cNvGrpSpPr/>
          <p:nvPr/>
        </p:nvGrpSpPr>
        <p:grpSpPr>
          <a:xfrm>
            <a:off x="1907704" y="4869160"/>
            <a:ext cx="288032" cy="382141"/>
            <a:chOff x="1835696" y="5157192"/>
            <a:chExt cx="288032" cy="382141"/>
          </a:xfrm>
        </p:grpSpPr>
        <p:cxnSp>
          <p:nvCxnSpPr>
            <p:cNvPr id="34819" name="AutoShape 3"/>
            <p:cNvCxnSpPr>
              <a:cxnSpLocks noChangeShapeType="1"/>
            </p:cNvCxnSpPr>
            <p:nvPr/>
          </p:nvCxnSpPr>
          <p:spPr bwMode="auto">
            <a:xfrm>
              <a:off x="1835696" y="5157192"/>
              <a:ext cx="288032" cy="0"/>
            </a:xfrm>
            <a:prstGeom prst="straightConnector1">
              <a:avLst/>
            </a:prstGeom>
            <a:noFill/>
            <a:ln w="9525">
              <a:solidFill>
                <a:srgbClr val="000000"/>
              </a:solidFill>
              <a:round/>
              <a:headEnd/>
              <a:tailEnd type="triangle" w="med" len="med"/>
            </a:ln>
          </p:spPr>
        </p:cxnSp>
        <p:grpSp>
          <p:nvGrpSpPr>
            <p:cNvPr id="34821" name="Group 5"/>
            <p:cNvGrpSpPr>
              <a:grpSpLocks/>
            </p:cNvGrpSpPr>
            <p:nvPr/>
          </p:nvGrpSpPr>
          <p:grpSpPr bwMode="auto">
            <a:xfrm>
              <a:off x="1835696" y="5245919"/>
              <a:ext cx="247650" cy="293414"/>
              <a:chOff x="3990" y="2550"/>
              <a:chExt cx="390" cy="375"/>
            </a:xfrm>
          </p:grpSpPr>
          <p:sp>
            <p:nvSpPr>
              <p:cNvPr id="34822" name="Text Box 6"/>
              <p:cNvSpPr txBox="1">
                <a:spLocks noChangeArrowheads="1"/>
              </p:cNvSpPr>
              <p:nvPr/>
            </p:nvSpPr>
            <p:spPr bwMode="auto">
              <a:xfrm>
                <a:off x="3990" y="2550"/>
                <a:ext cx="390" cy="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ru-RU" sz="1100" b="0" i="0" u="none" strike="noStrike" cap="none" normalizeH="0" baseline="0" dirty="0" smtClean="0">
                    <a:ln>
                      <a:noFill/>
                    </a:ln>
                    <a:solidFill>
                      <a:schemeClr val="tx1"/>
                    </a:solidFill>
                    <a:effectLst/>
                    <a:latin typeface="Calibri" pitchFamily="34" charset="0"/>
                    <a:cs typeface="Arial" pitchFamily="34" charset="0"/>
                  </a:rPr>
                  <a:t>1</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823" name="Oval 7"/>
              <p:cNvSpPr>
                <a:spLocks noChangeArrowheads="1"/>
              </p:cNvSpPr>
              <p:nvPr/>
            </p:nvSpPr>
            <p:spPr bwMode="auto">
              <a:xfrm>
                <a:off x="3990" y="2550"/>
                <a:ext cx="390" cy="375"/>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sp>
        <p:nvSpPr>
          <p:cNvPr id="34824" name="Oval 8"/>
          <p:cNvSpPr>
            <a:spLocks noChangeArrowheads="1"/>
          </p:cNvSpPr>
          <p:nvPr/>
        </p:nvSpPr>
        <p:spPr bwMode="auto">
          <a:xfrm>
            <a:off x="8783960" y="4725144"/>
            <a:ext cx="360040" cy="360040"/>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0" name="TextBox 19"/>
          <p:cNvSpPr txBox="1"/>
          <p:nvPr/>
        </p:nvSpPr>
        <p:spPr>
          <a:xfrm>
            <a:off x="359024" y="4653136"/>
            <a:ext cx="8784976" cy="430887"/>
          </a:xfrm>
          <a:prstGeom prst="rect">
            <a:avLst/>
          </a:prstGeom>
          <a:noFill/>
        </p:spPr>
        <p:txBody>
          <a:bodyPr wrap="square" rtlCol="0">
            <a:spAutoFit/>
          </a:bodyPr>
          <a:lstStyle/>
          <a:p>
            <a:r>
              <a:rPr lang="ru-RU" sz="2200" dirty="0" smtClean="0"/>
              <a:t>110 / 2 = 55        54 / 2 = 27        26 / 2 = 13       12 / 2 = 6 / 2 = 3        2 / 2 =  1</a:t>
            </a:r>
            <a:endParaRPr lang="ru-RU" sz="2200" dirty="0"/>
          </a:p>
        </p:txBody>
      </p:sp>
      <p:sp>
        <p:nvSpPr>
          <p:cNvPr id="21" name="TextBox 20"/>
          <p:cNvSpPr txBox="1"/>
          <p:nvPr/>
        </p:nvSpPr>
        <p:spPr>
          <a:xfrm>
            <a:off x="467544" y="5661248"/>
            <a:ext cx="1368152" cy="461665"/>
          </a:xfrm>
          <a:prstGeom prst="rect">
            <a:avLst/>
          </a:prstGeom>
          <a:noFill/>
        </p:spPr>
        <p:txBody>
          <a:bodyPr wrap="square" rtlCol="0">
            <a:spAutoFit/>
          </a:bodyPr>
          <a:lstStyle/>
          <a:p>
            <a:r>
              <a:rPr lang="ru-RU" sz="2400" b="1" dirty="0"/>
              <a:t>Ответ: </a:t>
            </a:r>
            <a:r>
              <a:rPr lang="ru-RU" sz="2400" dirty="0" smtClean="0"/>
              <a:t>5</a:t>
            </a:r>
            <a:endParaRPr lang="ru-RU" sz="2400" dirty="0"/>
          </a:p>
        </p:txBody>
      </p:sp>
      <p:sp>
        <p:nvSpPr>
          <p:cNvPr id="22" name="TextBox 21"/>
          <p:cNvSpPr txBox="1"/>
          <p:nvPr/>
        </p:nvSpPr>
        <p:spPr>
          <a:xfrm>
            <a:off x="395536" y="260648"/>
            <a:ext cx="2736304" cy="461665"/>
          </a:xfrm>
          <a:prstGeom prst="rect">
            <a:avLst/>
          </a:prstGeom>
          <a:noFill/>
        </p:spPr>
        <p:txBody>
          <a:bodyPr wrap="square" rtlCol="0">
            <a:spAutoFit/>
          </a:bodyPr>
          <a:lstStyle/>
          <a:p>
            <a:r>
              <a:rPr lang="ru-RU" sz="2400" b="1" dirty="0" smtClean="0"/>
              <a:t>Решение</a:t>
            </a:r>
            <a:r>
              <a:rPr lang="ru-RU" sz="2400" dirty="0"/>
              <a:t>.</a:t>
            </a:r>
          </a:p>
        </p:txBody>
      </p:sp>
      <p:grpSp>
        <p:nvGrpSpPr>
          <p:cNvPr id="26" name="Группа 25"/>
          <p:cNvGrpSpPr/>
          <p:nvPr/>
        </p:nvGrpSpPr>
        <p:grpSpPr>
          <a:xfrm>
            <a:off x="3635896" y="4869160"/>
            <a:ext cx="288032" cy="382141"/>
            <a:chOff x="1835696" y="5157192"/>
            <a:chExt cx="288032" cy="382141"/>
          </a:xfrm>
        </p:grpSpPr>
        <p:cxnSp>
          <p:nvCxnSpPr>
            <p:cNvPr id="27" name="AutoShape 3"/>
            <p:cNvCxnSpPr>
              <a:cxnSpLocks noChangeShapeType="1"/>
            </p:cNvCxnSpPr>
            <p:nvPr/>
          </p:nvCxnSpPr>
          <p:spPr bwMode="auto">
            <a:xfrm>
              <a:off x="1835696" y="5157192"/>
              <a:ext cx="288032" cy="0"/>
            </a:xfrm>
            <a:prstGeom prst="straightConnector1">
              <a:avLst/>
            </a:prstGeom>
            <a:noFill/>
            <a:ln w="9525">
              <a:solidFill>
                <a:srgbClr val="000000"/>
              </a:solidFill>
              <a:round/>
              <a:headEnd/>
              <a:tailEnd type="triangle" w="med" len="med"/>
            </a:ln>
          </p:spPr>
        </p:cxnSp>
        <p:grpSp>
          <p:nvGrpSpPr>
            <p:cNvPr id="28" name="Group 5"/>
            <p:cNvGrpSpPr>
              <a:grpSpLocks/>
            </p:cNvGrpSpPr>
            <p:nvPr/>
          </p:nvGrpSpPr>
          <p:grpSpPr bwMode="auto">
            <a:xfrm>
              <a:off x="1835696" y="5245919"/>
              <a:ext cx="247650" cy="293414"/>
              <a:chOff x="3990" y="2550"/>
              <a:chExt cx="390" cy="375"/>
            </a:xfrm>
          </p:grpSpPr>
          <p:sp>
            <p:nvSpPr>
              <p:cNvPr id="29" name="Text Box 6"/>
              <p:cNvSpPr txBox="1">
                <a:spLocks noChangeArrowheads="1"/>
              </p:cNvSpPr>
              <p:nvPr/>
            </p:nvSpPr>
            <p:spPr bwMode="auto">
              <a:xfrm>
                <a:off x="3990" y="2550"/>
                <a:ext cx="390" cy="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ru-RU" sz="1100" b="0" i="0" u="none" strike="noStrike" cap="none" normalizeH="0" baseline="0" dirty="0" smtClean="0">
                    <a:ln>
                      <a:noFill/>
                    </a:ln>
                    <a:solidFill>
                      <a:schemeClr val="tx1"/>
                    </a:solidFill>
                    <a:effectLst/>
                    <a:latin typeface="Calibri" pitchFamily="34" charset="0"/>
                    <a:cs typeface="Arial" pitchFamily="34" charset="0"/>
                  </a:rPr>
                  <a:t>1</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 name="Oval 7"/>
              <p:cNvSpPr>
                <a:spLocks noChangeArrowheads="1"/>
              </p:cNvSpPr>
              <p:nvPr/>
            </p:nvSpPr>
            <p:spPr bwMode="auto">
              <a:xfrm>
                <a:off x="3990" y="2550"/>
                <a:ext cx="390" cy="375"/>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grpSp>
        <p:nvGrpSpPr>
          <p:cNvPr id="31" name="Группа 30"/>
          <p:cNvGrpSpPr/>
          <p:nvPr/>
        </p:nvGrpSpPr>
        <p:grpSpPr>
          <a:xfrm>
            <a:off x="5292080" y="4869160"/>
            <a:ext cx="288032" cy="382141"/>
            <a:chOff x="1835696" y="5157192"/>
            <a:chExt cx="288032" cy="382141"/>
          </a:xfrm>
        </p:grpSpPr>
        <p:cxnSp>
          <p:nvCxnSpPr>
            <p:cNvPr id="32" name="AutoShape 3"/>
            <p:cNvCxnSpPr>
              <a:cxnSpLocks noChangeShapeType="1"/>
            </p:cNvCxnSpPr>
            <p:nvPr/>
          </p:nvCxnSpPr>
          <p:spPr bwMode="auto">
            <a:xfrm>
              <a:off x="1835696" y="5157192"/>
              <a:ext cx="288032" cy="0"/>
            </a:xfrm>
            <a:prstGeom prst="straightConnector1">
              <a:avLst/>
            </a:prstGeom>
            <a:noFill/>
            <a:ln w="9525">
              <a:solidFill>
                <a:srgbClr val="000000"/>
              </a:solidFill>
              <a:round/>
              <a:headEnd/>
              <a:tailEnd type="triangle" w="med" len="med"/>
            </a:ln>
          </p:spPr>
        </p:cxnSp>
        <p:grpSp>
          <p:nvGrpSpPr>
            <p:cNvPr id="33" name="Group 5"/>
            <p:cNvGrpSpPr>
              <a:grpSpLocks/>
            </p:cNvGrpSpPr>
            <p:nvPr/>
          </p:nvGrpSpPr>
          <p:grpSpPr bwMode="auto">
            <a:xfrm>
              <a:off x="1835696" y="5245919"/>
              <a:ext cx="247650" cy="293414"/>
              <a:chOff x="3990" y="2550"/>
              <a:chExt cx="390" cy="375"/>
            </a:xfrm>
          </p:grpSpPr>
          <p:sp>
            <p:nvSpPr>
              <p:cNvPr id="34" name="Text Box 6"/>
              <p:cNvSpPr txBox="1">
                <a:spLocks noChangeArrowheads="1"/>
              </p:cNvSpPr>
              <p:nvPr/>
            </p:nvSpPr>
            <p:spPr bwMode="auto">
              <a:xfrm>
                <a:off x="3990" y="2550"/>
                <a:ext cx="390" cy="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ru-RU" sz="1100" b="0" i="0" u="none" strike="noStrike" cap="none" normalizeH="0" baseline="0" dirty="0" smtClean="0">
                    <a:ln>
                      <a:noFill/>
                    </a:ln>
                    <a:solidFill>
                      <a:schemeClr val="tx1"/>
                    </a:solidFill>
                    <a:effectLst/>
                    <a:latin typeface="Calibri" pitchFamily="34" charset="0"/>
                    <a:cs typeface="Arial" pitchFamily="34" charset="0"/>
                  </a:rPr>
                  <a:t>1</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5" name="Oval 7"/>
              <p:cNvSpPr>
                <a:spLocks noChangeArrowheads="1"/>
              </p:cNvSpPr>
              <p:nvPr/>
            </p:nvSpPr>
            <p:spPr bwMode="auto">
              <a:xfrm>
                <a:off x="3990" y="2550"/>
                <a:ext cx="390" cy="375"/>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grpSp>
        <p:nvGrpSpPr>
          <p:cNvPr id="36" name="Группа 35"/>
          <p:cNvGrpSpPr/>
          <p:nvPr/>
        </p:nvGrpSpPr>
        <p:grpSpPr>
          <a:xfrm>
            <a:off x="7668344" y="4869160"/>
            <a:ext cx="288032" cy="382141"/>
            <a:chOff x="1835696" y="5157192"/>
            <a:chExt cx="288032" cy="382141"/>
          </a:xfrm>
        </p:grpSpPr>
        <p:cxnSp>
          <p:nvCxnSpPr>
            <p:cNvPr id="37" name="AutoShape 3"/>
            <p:cNvCxnSpPr>
              <a:cxnSpLocks noChangeShapeType="1"/>
            </p:cNvCxnSpPr>
            <p:nvPr/>
          </p:nvCxnSpPr>
          <p:spPr bwMode="auto">
            <a:xfrm>
              <a:off x="1835696" y="5157192"/>
              <a:ext cx="288032" cy="0"/>
            </a:xfrm>
            <a:prstGeom prst="straightConnector1">
              <a:avLst/>
            </a:prstGeom>
            <a:noFill/>
            <a:ln w="9525">
              <a:solidFill>
                <a:srgbClr val="000000"/>
              </a:solidFill>
              <a:round/>
              <a:headEnd/>
              <a:tailEnd type="triangle" w="med" len="med"/>
            </a:ln>
          </p:spPr>
        </p:cxnSp>
        <p:grpSp>
          <p:nvGrpSpPr>
            <p:cNvPr id="38" name="Group 5"/>
            <p:cNvGrpSpPr>
              <a:grpSpLocks/>
            </p:cNvGrpSpPr>
            <p:nvPr/>
          </p:nvGrpSpPr>
          <p:grpSpPr bwMode="auto">
            <a:xfrm>
              <a:off x="1835696" y="5245919"/>
              <a:ext cx="247650" cy="293414"/>
              <a:chOff x="3990" y="2550"/>
              <a:chExt cx="390" cy="375"/>
            </a:xfrm>
          </p:grpSpPr>
          <p:sp>
            <p:nvSpPr>
              <p:cNvPr id="39" name="Text Box 6"/>
              <p:cNvSpPr txBox="1">
                <a:spLocks noChangeArrowheads="1"/>
              </p:cNvSpPr>
              <p:nvPr/>
            </p:nvSpPr>
            <p:spPr bwMode="auto">
              <a:xfrm>
                <a:off x="3990" y="2550"/>
                <a:ext cx="390" cy="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ru-RU" sz="1100" b="0" i="0" u="none" strike="noStrike" cap="none" normalizeH="0" baseline="0" dirty="0" smtClean="0">
                    <a:ln>
                      <a:noFill/>
                    </a:ln>
                    <a:solidFill>
                      <a:schemeClr val="tx1"/>
                    </a:solidFill>
                    <a:effectLst/>
                    <a:latin typeface="Calibri" pitchFamily="34" charset="0"/>
                    <a:cs typeface="Arial" pitchFamily="34" charset="0"/>
                  </a:rPr>
                  <a:t>1</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 name="Oval 7"/>
              <p:cNvSpPr>
                <a:spLocks noChangeArrowheads="1"/>
              </p:cNvSpPr>
              <p:nvPr/>
            </p:nvSpPr>
            <p:spPr bwMode="auto">
              <a:xfrm>
                <a:off x="3990" y="2550"/>
                <a:ext cx="390" cy="375"/>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1763688" y="5301208"/>
            <a:ext cx="432048" cy="36004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Овал 4"/>
          <p:cNvSpPr/>
          <p:nvPr/>
        </p:nvSpPr>
        <p:spPr>
          <a:xfrm>
            <a:off x="2843808" y="5301208"/>
            <a:ext cx="432048" cy="36004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7740352" y="4941168"/>
            <a:ext cx="432048" cy="36004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вал 2"/>
          <p:cNvSpPr/>
          <p:nvPr/>
        </p:nvSpPr>
        <p:spPr>
          <a:xfrm>
            <a:off x="755576" y="5301208"/>
            <a:ext cx="432048" cy="36004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179512" y="260648"/>
            <a:ext cx="8352928" cy="6309420"/>
          </a:xfrm>
          <a:prstGeom prst="rect">
            <a:avLst/>
          </a:prstGeom>
          <a:noFill/>
        </p:spPr>
        <p:txBody>
          <a:bodyPr wrap="square" rtlCol="0">
            <a:spAutoFit/>
          </a:bodyPr>
          <a:lstStyle/>
          <a:p>
            <a:r>
              <a:rPr lang="ru-RU" sz="2400" b="1" dirty="0"/>
              <a:t>Задание </a:t>
            </a:r>
            <a:r>
              <a:rPr lang="ru-RU" sz="2400" b="1" dirty="0" smtClean="0"/>
              <a:t>19. </a:t>
            </a:r>
            <a:r>
              <a:rPr lang="ru-RU" sz="2400" dirty="0" smtClean="0"/>
              <a:t>(</a:t>
            </a:r>
            <a:r>
              <a:rPr lang="ru-RU" sz="2400" dirty="0"/>
              <a:t>Демо-2015, задание 4</a:t>
            </a:r>
            <a:r>
              <a:rPr lang="ru-RU" sz="2400" dirty="0" smtClean="0"/>
              <a:t>) </a:t>
            </a:r>
          </a:p>
          <a:p>
            <a:r>
              <a:rPr lang="ru-RU" sz="2400" i="1" dirty="0" smtClean="0"/>
              <a:t>Сколько </a:t>
            </a:r>
            <a:r>
              <a:rPr lang="ru-RU" sz="2400" i="1" dirty="0"/>
              <a:t>единиц в двоичной записи числа 519?</a:t>
            </a:r>
            <a:r>
              <a:rPr lang="ru-RU" sz="2400" dirty="0"/>
              <a:t> </a:t>
            </a:r>
          </a:p>
          <a:p>
            <a:pPr>
              <a:spcBef>
                <a:spcPts val="1200"/>
              </a:spcBef>
            </a:pPr>
            <a:r>
              <a:rPr lang="ru-RU" sz="2400" dirty="0" smtClean="0"/>
              <a:t>Вариант 1</a:t>
            </a:r>
            <a:r>
              <a:rPr lang="ru-RU" sz="2400" b="1" dirty="0" smtClean="0"/>
              <a:t> </a:t>
            </a:r>
            <a:r>
              <a:rPr lang="ru-RU" sz="2400" dirty="0" smtClean="0"/>
              <a:t>(</a:t>
            </a:r>
            <a:r>
              <a:rPr lang="ru-RU" sz="2400" i="1" dirty="0" smtClean="0"/>
              <a:t>прямой </a:t>
            </a:r>
            <a:r>
              <a:rPr lang="ru-RU" sz="2400" i="1" dirty="0"/>
              <a:t>перевод</a:t>
            </a:r>
            <a:r>
              <a:rPr lang="ru-RU" sz="2400" dirty="0"/>
              <a:t>):</a:t>
            </a:r>
          </a:p>
          <a:p>
            <a:r>
              <a:rPr lang="ru-RU" sz="2400" dirty="0"/>
              <a:t>переводим число 519 в двоичную систему: 519 = </a:t>
            </a:r>
            <a:r>
              <a:rPr lang="ru-RU" sz="2400" dirty="0" smtClean="0"/>
              <a:t>1000000111</a:t>
            </a:r>
            <a:r>
              <a:rPr lang="ru-RU" sz="2400" baseline="-25000" dirty="0" smtClean="0"/>
              <a:t>2</a:t>
            </a:r>
            <a:endParaRPr lang="ru-RU" sz="2400" dirty="0"/>
          </a:p>
          <a:p>
            <a:r>
              <a:rPr lang="ru-RU" sz="2400" dirty="0"/>
              <a:t>Ответ: 4</a:t>
            </a:r>
          </a:p>
          <a:p>
            <a:pPr>
              <a:spcBef>
                <a:spcPts val="1200"/>
              </a:spcBef>
            </a:pPr>
            <a:r>
              <a:rPr lang="ru-RU" sz="2400" dirty="0" smtClean="0"/>
              <a:t>Вариант 2</a:t>
            </a:r>
            <a:r>
              <a:rPr lang="ru-RU" sz="2400" b="1" dirty="0" smtClean="0"/>
              <a:t> </a:t>
            </a:r>
            <a:r>
              <a:rPr lang="ru-RU" sz="2400" dirty="0" smtClean="0"/>
              <a:t>(</a:t>
            </a:r>
            <a:r>
              <a:rPr lang="ru-RU" sz="2400" i="1" dirty="0" smtClean="0"/>
              <a:t>разложение </a:t>
            </a:r>
            <a:r>
              <a:rPr lang="ru-RU" sz="2400" i="1" dirty="0"/>
              <a:t>на сумму степеней двойки</a:t>
            </a:r>
            <a:r>
              <a:rPr lang="ru-RU" sz="2400" dirty="0"/>
              <a:t>):</a:t>
            </a:r>
          </a:p>
          <a:p>
            <a:r>
              <a:rPr lang="ru-RU" sz="2400" dirty="0"/>
              <a:t>519 = 512 + 4 + 2 + 1 = 2</a:t>
            </a:r>
            <a:r>
              <a:rPr lang="ru-RU" sz="2400" baseline="30000" dirty="0"/>
              <a:t>9</a:t>
            </a:r>
            <a:r>
              <a:rPr lang="ru-RU" sz="2400" dirty="0"/>
              <a:t> + 2</a:t>
            </a:r>
            <a:r>
              <a:rPr lang="ru-RU" sz="2400" baseline="30000" dirty="0"/>
              <a:t>2</a:t>
            </a:r>
            <a:r>
              <a:rPr lang="ru-RU" sz="2400" dirty="0"/>
              <a:t> + 2</a:t>
            </a:r>
            <a:r>
              <a:rPr lang="ru-RU" sz="2400" baseline="30000" dirty="0"/>
              <a:t>1</a:t>
            </a:r>
            <a:r>
              <a:rPr lang="ru-RU" sz="2400" dirty="0"/>
              <a:t> + 2</a:t>
            </a:r>
            <a:r>
              <a:rPr lang="ru-RU" sz="2400" baseline="30000" dirty="0"/>
              <a:t>0</a:t>
            </a:r>
            <a:r>
              <a:rPr lang="ru-RU" sz="2400" dirty="0"/>
              <a:t> </a:t>
            </a:r>
          </a:p>
          <a:p>
            <a:r>
              <a:rPr lang="ru-RU" sz="2400" dirty="0"/>
              <a:t>Ответ: 4</a:t>
            </a:r>
          </a:p>
          <a:p>
            <a:pPr>
              <a:spcBef>
                <a:spcPts val="1200"/>
              </a:spcBef>
            </a:pPr>
            <a:r>
              <a:rPr lang="ru-RU" sz="2400" dirty="0" smtClean="0"/>
              <a:t>Вариант 3 (</a:t>
            </a:r>
            <a:r>
              <a:rPr lang="ru-RU" sz="2400" i="1" dirty="0" smtClean="0"/>
              <a:t>определение </a:t>
            </a:r>
            <a:r>
              <a:rPr lang="ru-RU" sz="2400" i="1" dirty="0"/>
              <a:t>количества нечетных чисел при последовательном делении на 2 исходного числа и получаемых частных</a:t>
            </a:r>
            <a:r>
              <a:rPr lang="ru-RU" sz="2400" b="1" dirty="0"/>
              <a:t>):</a:t>
            </a:r>
            <a:endParaRPr lang="ru-RU" sz="2400" dirty="0"/>
          </a:p>
          <a:p>
            <a:pPr>
              <a:spcBef>
                <a:spcPts val="1200"/>
              </a:spcBef>
            </a:pPr>
            <a:r>
              <a:rPr lang="ru-RU" sz="2400" dirty="0"/>
              <a:t>519 </a:t>
            </a:r>
            <a:r>
              <a:rPr lang="ru-RU" sz="2400" dirty="0" smtClean="0"/>
              <a:t> </a:t>
            </a:r>
            <a:r>
              <a:rPr lang="ru-RU" sz="2400" b="1" dirty="0" smtClean="0"/>
              <a:t>→</a:t>
            </a:r>
            <a:r>
              <a:rPr lang="ru-RU" sz="2400" dirty="0" smtClean="0"/>
              <a:t>  259  </a:t>
            </a:r>
            <a:r>
              <a:rPr lang="ru-RU" sz="2400" b="1" dirty="0" smtClean="0"/>
              <a:t>→</a:t>
            </a:r>
            <a:r>
              <a:rPr lang="ru-RU" sz="2400" dirty="0" smtClean="0"/>
              <a:t>  129  </a:t>
            </a:r>
            <a:r>
              <a:rPr lang="ru-RU" sz="2400" b="1" dirty="0" smtClean="0"/>
              <a:t>→ </a:t>
            </a:r>
            <a:r>
              <a:rPr lang="ru-RU" sz="2400" dirty="0" smtClean="0"/>
              <a:t> 64  </a:t>
            </a:r>
            <a:r>
              <a:rPr lang="ru-RU" sz="2400" b="1" dirty="0"/>
              <a:t>→</a:t>
            </a:r>
            <a:r>
              <a:rPr lang="ru-RU" sz="2400" dirty="0"/>
              <a:t> </a:t>
            </a:r>
            <a:r>
              <a:rPr lang="ru-RU" sz="2400" dirty="0" smtClean="0"/>
              <a:t> 32  </a:t>
            </a:r>
            <a:r>
              <a:rPr lang="ru-RU" sz="2400" b="1" dirty="0"/>
              <a:t>→ </a:t>
            </a:r>
            <a:r>
              <a:rPr lang="ru-RU" sz="2400" b="1" dirty="0" smtClean="0"/>
              <a:t> </a:t>
            </a:r>
            <a:r>
              <a:rPr lang="ru-RU" sz="2400" dirty="0" smtClean="0"/>
              <a:t>16  </a:t>
            </a:r>
            <a:r>
              <a:rPr lang="ru-RU" sz="2400" b="1" dirty="0" smtClean="0"/>
              <a:t>→</a:t>
            </a:r>
            <a:r>
              <a:rPr lang="ru-RU" sz="2400" dirty="0" smtClean="0"/>
              <a:t>  8  </a:t>
            </a:r>
            <a:r>
              <a:rPr lang="ru-RU" sz="2400" b="1" dirty="0"/>
              <a:t>→</a:t>
            </a:r>
            <a:r>
              <a:rPr lang="ru-RU" sz="2400" dirty="0"/>
              <a:t> </a:t>
            </a:r>
            <a:r>
              <a:rPr lang="ru-RU" sz="2400" dirty="0" smtClean="0"/>
              <a:t>4  </a:t>
            </a:r>
            <a:r>
              <a:rPr lang="ru-RU" sz="2400" b="1" dirty="0" smtClean="0"/>
              <a:t>→ </a:t>
            </a:r>
            <a:r>
              <a:rPr lang="ru-RU" sz="2400" dirty="0" smtClean="0"/>
              <a:t> </a:t>
            </a:r>
            <a:r>
              <a:rPr lang="ru-RU" sz="2400" dirty="0"/>
              <a:t>2 </a:t>
            </a:r>
            <a:r>
              <a:rPr lang="ru-RU" sz="2400" b="1" dirty="0"/>
              <a:t>→  </a:t>
            </a:r>
            <a:r>
              <a:rPr lang="ru-RU" sz="2400" dirty="0"/>
              <a:t> 1 </a:t>
            </a:r>
            <a:br>
              <a:rPr lang="ru-RU" sz="2400" dirty="0"/>
            </a:br>
            <a:r>
              <a:rPr lang="ru-RU" sz="2400" dirty="0"/>
              <a:t>         1          </a:t>
            </a:r>
            <a:r>
              <a:rPr lang="ru-RU" sz="2400" dirty="0" smtClean="0"/>
              <a:t>   1             1</a:t>
            </a:r>
            <a:endParaRPr lang="ru-RU" sz="2400" dirty="0"/>
          </a:p>
          <a:p>
            <a:pPr>
              <a:spcBef>
                <a:spcPts val="1200"/>
              </a:spcBef>
            </a:pPr>
            <a:r>
              <a:rPr lang="ru-RU" sz="2400" b="1" dirty="0" smtClean="0"/>
              <a:t>Ответ</a:t>
            </a:r>
            <a:r>
              <a:rPr lang="ru-RU" sz="2400" b="1" dirty="0"/>
              <a:t>: </a:t>
            </a:r>
            <a:r>
              <a:rPr lang="ru-RU" sz="2400" dirty="0"/>
              <a:t>4</a:t>
            </a:r>
          </a:p>
          <a:p>
            <a:endParaRPr lang="ru-RU" dirty="0"/>
          </a:p>
        </p:txBody>
      </p:sp>
    </p:spTree>
    <p:extLst>
      <p:ext uri="{BB962C8B-B14F-4D97-AF65-F5344CB8AC3E}">
        <p14:creationId xmlns:p14="http://schemas.microsoft.com/office/powerpoint/2010/main" xmlns="" val="31426257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908720"/>
            <a:ext cx="8784976" cy="5201424"/>
          </a:xfrm>
          <a:prstGeom prst="rect">
            <a:avLst/>
          </a:prstGeom>
          <a:noFill/>
        </p:spPr>
        <p:txBody>
          <a:bodyPr wrap="square" rtlCol="0">
            <a:spAutoFit/>
          </a:bodyPr>
          <a:lstStyle/>
          <a:p>
            <a:r>
              <a:rPr lang="ru-RU" sz="2400" b="1" dirty="0"/>
              <a:t>Задание </a:t>
            </a:r>
            <a:r>
              <a:rPr lang="ru-RU" sz="2400" b="1" dirty="0" smtClean="0"/>
              <a:t>20. (</a:t>
            </a:r>
            <a:r>
              <a:rPr lang="ru-RU" sz="2400" b="1" dirty="0">
                <a:hlinkClick r:id="rId2"/>
              </a:rPr>
              <a:t>http://ege.yandex.ru</a:t>
            </a:r>
            <a:r>
              <a:rPr lang="ru-RU" sz="2400" b="1" dirty="0"/>
              <a:t>) </a:t>
            </a:r>
            <a:endParaRPr lang="ru-RU" sz="2400" b="1" dirty="0" smtClean="0"/>
          </a:p>
          <a:p>
            <a:endParaRPr lang="ru-RU" sz="2400" b="1" i="1" dirty="0"/>
          </a:p>
          <a:p>
            <a:r>
              <a:rPr lang="ru-RU" sz="2400" i="1" dirty="0" smtClean="0"/>
              <a:t>Даны </a:t>
            </a:r>
            <a:r>
              <a:rPr lang="ru-RU" sz="2400" i="1" dirty="0"/>
              <a:t>4 числа, они записаны с использованием различных систем счисления. Укажите среди этих чисел то, в двоичной записи которого содержится ровно 5 единиц. Если таких чисел несколько, укажите наибольшее из них. </a:t>
            </a:r>
            <a:endParaRPr lang="ru-RU" sz="2400" dirty="0"/>
          </a:p>
          <a:p>
            <a:r>
              <a:rPr lang="ru-RU" sz="2400" dirty="0"/>
              <a:t>1) 15</a:t>
            </a:r>
            <a:r>
              <a:rPr lang="ru-RU" sz="2400" baseline="-25000" dirty="0"/>
              <a:t>10</a:t>
            </a:r>
            <a:r>
              <a:rPr lang="ru-RU" sz="2400" dirty="0"/>
              <a:t>		2) 77</a:t>
            </a:r>
            <a:r>
              <a:rPr lang="ru-RU" sz="2400" baseline="-25000" dirty="0"/>
              <a:t>8</a:t>
            </a:r>
            <a:r>
              <a:rPr lang="ru-RU" sz="2400" dirty="0"/>
              <a:t>		3) 345</a:t>
            </a:r>
            <a:r>
              <a:rPr lang="ru-RU" sz="2400" baseline="-25000" dirty="0"/>
              <a:t>8</a:t>
            </a:r>
            <a:r>
              <a:rPr lang="ru-RU" sz="2400" dirty="0"/>
              <a:t>		4) </a:t>
            </a:r>
            <a:r>
              <a:rPr lang="en-US" sz="2400" dirty="0"/>
              <a:t>FA</a:t>
            </a:r>
            <a:r>
              <a:rPr lang="ru-RU" sz="2400" baseline="-25000" dirty="0"/>
              <a:t>16</a:t>
            </a:r>
            <a:endParaRPr lang="ru-RU" sz="2400" dirty="0"/>
          </a:p>
          <a:p>
            <a:pPr>
              <a:spcBef>
                <a:spcPts val="1200"/>
              </a:spcBef>
            </a:pPr>
            <a:r>
              <a:rPr lang="ru-RU" sz="2400" b="1" dirty="0"/>
              <a:t>Решение:</a:t>
            </a:r>
            <a:endParaRPr lang="ru-RU" sz="2400" dirty="0"/>
          </a:p>
          <a:p>
            <a:r>
              <a:rPr lang="ru-RU" sz="2400" dirty="0"/>
              <a:t>Для решения задачи необходимо перевести в двоичную систему счисления все числа. </a:t>
            </a:r>
          </a:p>
          <a:p>
            <a:pPr>
              <a:spcBef>
                <a:spcPts val="1200"/>
              </a:spcBef>
            </a:pPr>
            <a:r>
              <a:rPr lang="ru-RU" sz="2400" dirty="0"/>
              <a:t>Первое число переводим любым методом, поскольку оно небольшое. Например, разложим его на сумму степеней двойки: </a:t>
            </a:r>
          </a:p>
          <a:p>
            <a:r>
              <a:rPr lang="ru-RU" sz="2400" dirty="0"/>
              <a:t>15 = 8 + 4 +2 + 1 =2</a:t>
            </a:r>
            <a:r>
              <a:rPr lang="ru-RU" sz="2400" baseline="30000" dirty="0"/>
              <a:t>3</a:t>
            </a:r>
            <a:r>
              <a:rPr lang="ru-RU" sz="2400" dirty="0"/>
              <a:t> + 2</a:t>
            </a:r>
            <a:r>
              <a:rPr lang="ru-RU" sz="2400" baseline="30000" dirty="0"/>
              <a:t>2</a:t>
            </a:r>
            <a:r>
              <a:rPr lang="ru-RU" sz="2400" dirty="0"/>
              <a:t> +2</a:t>
            </a:r>
            <a:r>
              <a:rPr lang="ru-RU" sz="2400" baseline="30000" dirty="0"/>
              <a:t>1</a:t>
            </a:r>
            <a:r>
              <a:rPr lang="ru-RU" sz="2400" dirty="0"/>
              <a:t> + 2</a:t>
            </a:r>
            <a:r>
              <a:rPr lang="ru-RU" sz="2400" baseline="30000" dirty="0"/>
              <a:t>0 </a:t>
            </a:r>
            <a:r>
              <a:rPr lang="ru-RU" sz="2400" dirty="0"/>
              <a:t>= 1111</a:t>
            </a:r>
            <a:r>
              <a:rPr lang="ru-RU" sz="2400" baseline="-25000" dirty="0"/>
              <a:t>2</a:t>
            </a:r>
            <a:r>
              <a:rPr lang="ru-RU" sz="2400" dirty="0"/>
              <a:t> </a:t>
            </a:r>
          </a:p>
        </p:txBody>
      </p:sp>
    </p:spTree>
    <p:extLst>
      <p:ext uri="{BB962C8B-B14F-4D97-AF65-F5344CB8AC3E}">
        <p14:creationId xmlns:p14="http://schemas.microsoft.com/office/powerpoint/2010/main" xmlns="" val="41433942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8416" y="836712"/>
            <a:ext cx="8418040" cy="4985980"/>
          </a:xfrm>
          <a:prstGeom prst="rect">
            <a:avLst/>
          </a:prstGeom>
          <a:noFill/>
        </p:spPr>
        <p:txBody>
          <a:bodyPr wrap="square" rtlCol="0">
            <a:spAutoFit/>
          </a:bodyPr>
          <a:lstStyle/>
          <a:p>
            <a:pPr>
              <a:spcBef>
                <a:spcPts val="1200"/>
              </a:spcBef>
            </a:pPr>
            <a:r>
              <a:rPr lang="ru-RU" dirty="0"/>
              <a:t> </a:t>
            </a:r>
            <a:r>
              <a:rPr lang="ru-RU" sz="2400" dirty="0" smtClean="0"/>
              <a:t>Три </a:t>
            </a:r>
            <a:r>
              <a:rPr lang="ru-RU" sz="2400" dirty="0"/>
              <a:t>следующих числа переводим, используя таблицы соответствия </a:t>
            </a:r>
            <a:r>
              <a:rPr lang="ru-RU" sz="2400" dirty="0" err="1"/>
              <a:t>двоичной-восьмиричной</a:t>
            </a:r>
            <a:r>
              <a:rPr lang="ru-RU" sz="2400" dirty="0"/>
              <a:t> и </a:t>
            </a:r>
            <a:r>
              <a:rPr lang="ru-RU" sz="2400" dirty="0" err="1"/>
              <a:t>двоичной-шестнадцатиричной</a:t>
            </a:r>
            <a:r>
              <a:rPr lang="ru-RU" sz="2400" dirty="0"/>
              <a:t> (таблицы соответствия систем счисления, родственных двоичной).</a:t>
            </a:r>
          </a:p>
          <a:p>
            <a:pPr>
              <a:spcBef>
                <a:spcPts val="1200"/>
              </a:spcBef>
            </a:pPr>
            <a:r>
              <a:rPr lang="ru-RU" sz="2400" dirty="0"/>
              <a:t> </a:t>
            </a:r>
            <a:r>
              <a:rPr lang="ru-RU" sz="2400" dirty="0" smtClean="0"/>
              <a:t>77</a:t>
            </a:r>
            <a:r>
              <a:rPr lang="ru-RU" sz="2400" baseline="-25000" dirty="0" smtClean="0"/>
              <a:t>8  </a:t>
            </a:r>
            <a:r>
              <a:rPr lang="ru-RU" sz="2400" dirty="0"/>
              <a:t>= 111 111</a:t>
            </a:r>
            <a:r>
              <a:rPr lang="ru-RU" sz="2400" baseline="-25000" dirty="0"/>
              <a:t>2</a:t>
            </a:r>
            <a:endParaRPr lang="ru-RU" sz="2400" dirty="0"/>
          </a:p>
          <a:p>
            <a:r>
              <a:rPr lang="ru-RU" sz="2400" dirty="0"/>
              <a:t>345</a:t>
            </a:r>
            <a:r>
              <a:rPr lang="ru-RU" sz="2400" baseline="-25000" dirty="0"/>
              <a:t>8 </a:t>
            </a:r>
            <a:r>
              <a:rPr lang="ru-RU" sz="2400" dirty="0"/>
              <a:t>= 11 100 101</a:t>
            </a:r>
            <a:r>
              <a:rPr lang="ru-RU" sz="2400" baseline="-25000" dirty="0"/>
              <a:t>2</a:t>
            </a:r>
            <a:endParaRPr lang="ru-RU" sz="2400" dirty="0"/>
          </a:p>
          <a:p>
            <a:r>
              <a:rPr lang="en-US" sz="2400" dirty="0"/>
              <a:t>FA</a:t>
            </a:r>
            <a:r>
              <a:rPr lang="ru-RU" sz="2400" baseline="-25000" dirty="0"/>
              <a:t>16 </a:t>
            </a:r>
            <a:r>
              <a:rPr lang="ru-RU" sz="2400" dirty="0"/>
              <a:t> = 1111 1010</a:t>
            </a:r>
            <a:r>
              <a:rPr lang="ru-RU" sz="2400" baseline="-25000" dirty="0"/>
              <a:t>2</a:t>
            </a:r>
            <a:endParaRPr lang="ru-RU" sz="2400" dirty="0"/>
          </a:p>
          <a:p>
            <a:pPr>
              <a:spcBef>
                <a:spcPts val="1200"/>
              </a:spcBef>
            </a:pPr>
            <a:r>
              <a:rPr lang="ru-RU" sz="2400" dirty="0"/>
              <a:t> </a:t>
            </a:r>
            <a:r>
              <a:rPr lang="ru-RU" sz="2400" dirty="0" smtClean="0"/>
              <a:t>Как </a:t>
            </a:r>
            <a:r>
              <a:rPr lang="ru-RU" sz="2400" dirty="0"/>
              <a:t>видим, два числа имеют в двоичной системе счисления 5 единиц – число  15</a:t>
            </a:r>
            <a:r>
              <a:rPr lang="ru-RU" sz="2400" baseline="-25000" dirty="0"/>
              <a:t>10</a:t>
            </a:r>
            <a:r>
              <a:rPr lang="ru-RU" sz="2400" dirty="0"/>
              <a:t> = </a:t>
            </a:r>
            <a:r>
              <a:rPr lang="ru-RU" sz="2400" baseline="-25000" dirty="0"/>
              <a:t> </a:t>
            </a:r>
            <a:r>
              <a:rPr lang="ru-RU" sz="2400" dirty="0"/>
              <a:t>1111</a:t>
            </a:r>
            <a:r>
              <a:rPr lang="ru-RU" sz="2400" baseline="-25000" dirty="0"/>
              <a:t>2 </a:t>
            </a:r>
            <a:r>
              <a:rPr lang="ru-RU" sz="2400" dirty="0"/>
              <a:t>и число 345</a:t>
            </a:r>
            <a:r>
              <a:rPr lang="ru-RU" sz="2400" baseline="-25000" dirty="0"/>
              <a:t>8 </a:t>
            </a:r>
            <a:r>
              <a:rPr lang="ru-RU" sz="2400" dirty="0"/>
              <a:t>= 11 100 101</a:t>
            </a:r>
            <a:r>
              <a:rPr lang="ru-RU" sz="2400" baseline="-25000" dirty="0"/>
              <a:t>2</a:t>
            </a:r>
            <a:r>
              <a:rPr lang="ru-RU" sz="2400" dirty="0"/>
              <a:t>. </a:t>
            </a:r>
            <a:r>
              <a:rPr lang="ru-RU" sz="2400" dirty="0" smtClean="0"/>
              <a:t/>
            </a:r>
            <a:br>
              <a:rPr lang="ru-RU" sz="2400" dirty="0" smtClean="0"/>
            </a:br>
            <a:r>
              <a:rPr lang="ru-RU" sz="2400" dirty="0" smtClean="0"/>
              <a:t>В </a:t>
            </a:r>
            <a:r>
              <a:rPr lang="ru-RU" sz="2400" dirty="0"/>
              <a:t>нашем случае в ответе требуется указать наибольшее из них – это число 345</a:t>
            </a:r>
            <a:r>
              <a:rPr lang="ru-RU" sz="2400" baseline="-25000" dirty="0"/>
              <a:t>8</a:t>
            </a:r>
            <a:endParaRPr lang="ru-RU" sz="2400" dirty="0"/>
          </a:p>
          <a:p>
            <a:pPr>
              <a:spcBef>
                <a:spcPts val="1200"/>
              </a:spcBef>
            </a:pPr>
            <a:r>
              <a:rPr lang="ru-RU" sz="2400" b="1" dirty="0"/>
              <a:t>Ответ: </a:t>
            </a:r>
            <a:r>
              <a:rPr lang="ru-RU" sz="2400" dirty="0"/>
              <a:t>3</a:t>
            </a:r>
            <a:r>
              <a:rPr lang="ru-RU" sz="2400" dirty="0" smtClean="0"/>
              <a:t>)</a:t>
            </a:r>
            <a:endParaRPr lang="ru-RU" sz="2400" dirty="0"/>
          </a:p>
        </p:txBody>
      </p:sp>
    </p:spTree>
    <p:extLst>
      <p:ext uri="{BB962C8B-B14F-4D97-AF65-F5344CB8AC3E}">
        <p14:creationId xmlns:p14="http://schemas.microsoft.com/office/powerpoint/2010/main" xmlns="" val="31400942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04664"/>
            <a:ext cx="8352928" cy="5878532"/>
          </a:xfrm>
          <a:prstGeom prst="rect">
            <a:avLst/>
          </a:prstGeom>
          <a:noFill/>
        </p:spPr>
        <p:txBody>
          <a:bodyPr wrap="square" rtlCol="0">
            <a:spAutoFit/>
          </a:bodyPr>
          <a:lstStyle/>
          <a:p>
            <a:r>
              <a:rPr lang="ru-RU" sz="2400" b="1" dirty="0"/>
              <a:t>Задание </a:t>
            </a:r>
            <a:r>
              <a:rPr lang="ru-RU" sz="2400" b="1" dirty="0" smtClean="0"/>
              <a:t>21.</a:t>
            </a:r>
            <a:r>
              <a:rPr lang="ru-RU" sz="2400" dirty="0" smtClean="0"/>
              <a:t>(ФИПИ, открытый </a:t>
            </a:r>
            <a:r>
              <a:rPr lang="ru-RU" sz="2400" dirty="0"/>
              <a:t>банк заданий</a:t>
            </a:r>
            <a:r>
              <a:rPr lang="ru-RU" sz="2400" dirty="0" smtClean="0"/>
              <a:t>) </a:t>
            </a:r>
          </a:p>
          <a:p>
            <a:r>
              <a:rPr lang="ru-RU" sz="2400" i="1" dirty="0" smtClean="0"/>
              <a:t>Укажите </a:t>
            </a:r>
            <a:r>
              <a:rPr lang="ru-RU" sz="2400" i="1" dirty="0"/>
              <a:t>наибольшее основание системы счисления, в которой запись числа 15 имеет ровно 3 значащих разряда.</a:t>
            </a:r>
            <a:endParaRPr lang="ru-RU" sz="2400" dirty="0"/>
          </a:p>
          <a:p>
            <a:pPr>
              <a:spcBef>
                <a:spcPts val="1200"/>
              </a:spcBef>
            </a:pPr>
            <a:r>
              <a:rPr lang="ru-RU" sz="2400" b="1" dirty="0"/>
              <a:t>Решение:</a:t>
            </a:r>
            <a:endParaRPr lang="ru-RU" sz="2400" dirty="0"/>
          </a:p>
          <a:p>
            <a:r>
              <a:rPr lang="ru-RU" sz="2400" dirty="0"/>
              <a:t>Поскольку по условию задачи запись числа 15 в системе счисления с основанием </a:t>
            </a:r>
            <a:r>
              <a:rPr lang="ru-RU" sz="2400" b="1" i="1" dirty="0" err="1"/>
              <a:t>р</a:t>
            </a:r>
            <a:r>
              <a:rPr lang="ru-RU" sz="2400" dirty="0"/>
              <a:t> имеет три значащих разряда, то можно записать </a:t>
            </a:r>
            <a:endParaRPr lang="ru-RU" sz="2400" dirty="0" smtClean="0"/>
          </a:p>
          <a:p>
            <a:r>
              <a:rPr lang="ru-RU" sz="2400" dirty="0" smtClean="0"/>
              <a:t>	100</a:t>
            </a:r>
            <a:r>
              <a:rPr lang="ru-RU" sz="2400" i="1" baseline="-25000" dirty="0" smtClean="0"/>
              <a:t>р </a:t>
            </a:r>
            <a:r>
              <a:rPr lang="ru-RU" sz="2400" i="1" dirty="0" smtClean="0"/>
              <a:t>  </a:t>
            </a:r>
            <a:r>
              <a:rPr lang="ru-RU" sz="2400" i="1" dirty="0" smtClean="0">
                <a:latin typeface="Times New Roman"/>
                <a:cs typeface="Times New Roman"/>
              </a:rPr>
              <a:t>≤ 15 </a:t>
            </a:r>
            <a:r>
              <a:rPr lang="en-US" sz="2400" b="1" i="1" dirty="0" smtClean="0">
                <a:latin typeface="Times New Roman"/>
                <a:cs typeface="Times New Roman"/>
              </a:rPr>
              <a:t>&lt; </a:t>
            </a:r>
            <a:r>
              <a:rPr lang="ru-RU" sz="2400" dirty="0" smtClean="0"/>
              <a:t>1</a:t>
            </a:r>
            <a:r>
              <a:rPr lang="en-US" sz="2400" dirty="0" smtClean="0"/>
              <a:t>0</a:t>
            </a:r>
            <a:r>
              <a:rPr lang="ru-RU" sz="2400" dirty="0" smtClean="0"/>
              <a:t>00</a:t>
            </a:r>
            <a:r>
              <a:rPr lang="ru-RU" sz="2400" i="1" baseline="-25000" dirty="0" smtClean="0"/>
              <a:t>р</a:t>
            </a:r>
            <a:r>
              <a:rPr lang="en-US" sz="2400" i="1" baseline="-25000" dirty="0" smtClean="0"/>
              <a:t>    </a:t>
            </a:r>
            <a:r>
              <a:rPr lang="en-US" sz="2400" i="1" dirty="0" smtClean="0"/>
              <a:t> </a:t>
            </a:r>
            <a:r>
              <a:rPr lang="ru-RU" sz="2400" dirty="0" smtClean="0"/>
              <a:t>или</a:t>
            </a:r>
            <a:r>
              <a:rPr lang="ru-RU" sz="2400" i="1" dirty="0" smtClean="0"/>
              <a:t>    р</a:t>
            </a:r>
            <a:r>
              <a:rPr lang="ru-RU" sz="2400" baseline="30000" dirty="0" smtClean="0"/>
              <a:t>2</a:t>
            </a:r>
            <a:r>
              <a:rPr lang="ru-RU" sz="2400" dirty="0" smtClean="0"/>
              <a:t>≤ 15</a:t>
            </a:r>
            <a:r>
              <a:rPr lang="en-US" sz="2400" b="1" i="1" dirty="0" smtClean="0">
                <a:latin typeface="Times New Roman"/>
                <a:cs typeface="Times New Roman"/>
              </a:rPr>
              <a:t>&lt;</a:t>
            </a:r>
            <a:r>
              <a:rPr lang="ru-RU" sz="2400" i="1" dirty="0" smtClean="0"/>
              <a:t>р</a:t>
            </a:r>
            <a:r>
              <a:rPr lang="ru-RU" sz="2400" baseline="30000" dirty="0" smtClean="0"/>
              <a:t>3</a:t>
            </a:r>
            <a:endParaRPr lang="ru-RU" sz="2400" b="1" i="1" baseline="-25000" dirty="0"/>
          </a:p>
          <a:p>
            <a:pPr>
              <a:spcBef>
                <a:spcPts val="1200"/>
              </a:spcBef>
            </a:pPr>
            <a:r>
              <a:rPr lang="ru-RU" sz="2400" dirty="0"/>
              <a:t>Решаем первую часть неравенства: </a:t>
            </a:r>
            <a:r>
              <a:rPr lang="ru-RU" sz="2400" i="1" dirty="0"/>
              <a:t>р</a:t>
            </a:r>
            <a:r>
              <a:rPr lang="ru-RU" sz="2400" baseline="30000" dirty="0"/>
              <a:t>2</a:t>
            </a:r>
            <a:r>
              <a:rPr lang="ru-RU" sz="2400" dirty="0"/>
              <a:t>≤ 15. Получаем: </a:t>
            </a:r>
            <a:r>
              <a:rPr lang="ru-RU" sz="2400" i="1" dirty="0"/>
              <a:t> </a:t>
            </a:r>
            <a:r>
              <a:rPr lang="ru-RU" sz="2400" i="1" dirty="0" err="1"/>
              <a:t>р</a:t>
            </a:r>
            <a:r>
              <a:rPr lang="ru-RU" sz="2400" i="1" dirty="0"/>
              <a:t> </a:t>
            </a:r>
            <a:r>
              <a:rPr lang="ru-RU" sz="2400" dirty="0"/>
              <a:t>&lt; 4. Поскольку имеем строгое неравенство, ответом не может быть </a:t>
            </a:r>
            <a:r>
              <a:rPr lang="ru-RU" sz="2400" i="1" dirty="0"/>
              <a:t>р</a:t>
            </a:r>
            <a:r>
              <a:rPr lang="ru-RU" sz="2400" dirty="0"/>
              <a:t>=4. Поэтому ответом будет  </a:t>
            </a:r>
            <a:r>
              <a:rPr lang="ru-RU" sz="2400" i="1" dirty="0"/>
              <a:t>р</a:t>
            </a:r>
            <a:r>
              <a:rPr lang="ru-RU" sz="2400" dirty="0"/>
              <a:t>=3.</a:t>
            </a:r>
          </a:p>
          <a:p>
            <a:pPr>
              <a:spcBef>
                <a:spcPts val="1200"/>
              </a:spcBef>
            </a:pPr>
            <a:r>
              <a:rPr lang="ru-RU" sz="2400" dirty="0"/>
              <a:t>Проверяем вторую </a:t>
            </a:r>
            <a:r>
              <a:rPr lang="ru-RU" sz="2400" dirty="0" smtClean="0"/>
              <a:t>часть  неравенства для </a:t>
            </a:r>
            <a:r>
              <a:rPr lang="ru-RU" sz="2400" i="1" dirty="0" smtClean="0"/>
              <a:t>р</a:t>
            </a:r>
            <a:r>
              <a:rPr lang="ru-RU" sz="2400" dirty="0" smtClean="0"/>
              <a:t>=3:  </a:t>
            </a:r>
            <a:br>
              <a:rPr lang="ru-RU" sz="2400" dirty="0" smtClean="0"/>
            </a:br>
            <a:r>
              <a:rPr lang="ru-RU" sz="2400" dirty="0" smtClean="0"/>
              <a:t>	</a:t>
            </a:r>
            <a:r>
              <a:rPr lang="ru-RU" sz="2400" i="1" dirty="0" smtClean="0"/>
              <a:t>р</a:t>
            </a:r>
            <a:r>
              <a:rPr lang="ru-RU" sz="2400" baseline="30000" dirty="0" smtClean="0"/>
              <a:t>3</a:t>
            </a:r>
            <a:r>
              <a:rPr lang="ru-RU" sz="2400" dirty="0" smtClean="0"/>
              <a:t> </a:t>
            </a:r>
            <a:r>
              <a:rPr lang="ru-RU" sz="2400" dirty="0"/>
              <a:t>&gt; 15	</a:t>
            </a:r>
            <a:r>
              <a:rPr lang="ru-RU" sz="2400" dirty="0" smtClean="0"/>
              <a:t>	3</a:t>
            </a:r>
            <a:r>
              <a:rPr lang="ru-RU" sz="2400" baseline="30000" dirty="0" smtClean="0"/>
              <a:t>3</a:t>
            </a:r>
            <a:r>
              <a:rPr lang="ru-RU" sz="2400" dirty="0" smtClean="0"/>
              <a:t>&gt;15   </a:t>
            </a:r>
            <a:r>
              <a:rPr lang="ru-RU" sz="2400" dirty="0"/>
              <a:t>	27&gt;15</a:t>
            </a:r>
          </a:p>
          <a:p>
            <a:pPr>
              <a:spcBef>
                <a:spcPts val="1200"/>
              </a:spcBef>
            </a:pPr>
            <a:r>
              <a:rPr lang="ru-RU" sz="2400" b="1" dirty="0"/>
              <a:t>Ответ:   </a:t>
            </a:r>
            <a:r>
              <a:rPr lang="ru-RU" sz="2400" dirty="0" smtClean="0"/>
              <a:t>3</a:t>
            </a:r>
            <a:endParaRPr lang="ru-RU" sz="2400" dirty="0"/>
          </a:p>
        </p:txBody>
      </p:sp>
    </p:spTree>
    <p:extLst>
      <p:ext uri="{BB962C8B-B14F-4D97-AF65-F5344CB8AC3E}">
        <p14:creationId xmlns:p14="http://schemas.microsoft.com/office/powerpoint/2010/main" xmlns="" val="34792298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60648"/>
            <a:ext cx="8352928" cy="6032421"/>
          </a:xfrm>
          <a:prstGeom prst="rect">
            <a:avLst/>
          </a:prstGeom>
          <a:noFill/>
        </p:spPr>
        <p:txBody>
          <a:bodyPr wrap="square" rtlCol="0">
            <a:spAutoFit/>
          </a:bodyPr>
          <a:lstStyle/>
          <a:p>
            <a:r>
              <a:rPr lang="ru-RU" sz="2400" b="1" dirty="0"/>
              <a:t>Задание </a:t>
            </a:r>
            <a:r>
              <a:rPr lang="ru-RU" sz="2400" b="1" dirty="0" smtClean="0"/>
              <a:t>22.</a:t>
            </a:r>
            <a:r>
              <a:rPr lang="ru-RU" sz="2400" dirty="0" smtClean="0"/>
              <a:t>  </a:t>
            </a:r>
            <a:r>
              <a:rPr lang="ru-RU" sz="2400" i="1" dirty="0" smtClean="0"/>
              <a:t>Десятичное </a:t>
            </a:r>
            <a:r>
              <a:rPr lang="ru-RU" sz="2400" i="1" dirty="0"/>
              <a:t>число 65 в некоторой системе  счисления записывается как 230. Определите основание системы  счисления.</a:t>
            </a:r>
            <a:endParaRPr lang="ru-RU" sz="2400" dirty="0"/>
          </a:p>
          <a:p>
            <a:endParaRPr lang="ru-RU" sz="2400" b="1" dirty="0" smtClean="0"/>
          </a:p>
          <a:p>
            <a:r>
              <a:rPr lang="ru-RU" sz="2400" b="1" dirty="0" smtClean="0"/>
              <a:t>Решение</a:t>
            </a:r>
            <a:endParaRPr lang="ru-RU" sz="2400" dirty="0"/>
          </a:p>
          <a:p>
            <a:pPr>
              <a:spcAft>
                <a:spcPts val="1200"/>
              </a:spcAft>
            </a:pPr>
            <a:r>
              <a:rPr lang="ru-RU" sz="2400" dirty="0" smtClean="0"/>
              <a:t>По условию задачи: </a:t>
            </a:r>
            <a:r>
              <a:rPr lang="ru-RU" sz="2400" dirty="0"/>
              <a:t>65 = 230</a:t>
            </a:r>
            <a:r>
              <a:rPr lang="ru-RU" sz="2400" baseline="-25000" dirty="0"/>
              <a:t>р</a:t>
            </a:r>
            <a:r>
              <a:rPr lang="ru-RU" sz="2400" dirty="0"/>
              <a:t>, где </a:t>
            </a:r>
            <a:r>
              <a:rPr lang="ru-RU" sz="2400" dirty="0" err="1"/>
              <a:t>р</a:t>
            </a:r>
            <a:r>
              <a:rPr lang="ru-RU" sz="2400" dirty="0"/>
              <a:t> – искомое основание системы  счисления. </a:t>
            </a:r>
            <a:endParaRPr lang="ru-RU" sz="2400" dirty="0" smtClean="0"/>
          </a:p>
          <a:p>
            <a:pPr>
              <a:spcAft>
                <a:spcPts val="1200"/>
              </a:spcAft>
            </a:pPr>
            <a:r>
              <a:rPr lang="ru-RU" sz="2400" dirty="0" smtClean="0"/>
              <a:t>Представим это равенство в десятичной </a:t>
            </a:r>
            <a:r>
              <a:rPr lang="ru-RU" sz="2400" dirty="0"/>
              <a:t>системе  счисления: </a:t>
            </a:r>
            <a:r>
              <a:rPr lang="ru-RU" sz="2400" dirty="0" smtClean="0"/>
              <a:t>	65 </a:t>
            </a:r>
            <a:r>
              <a:rPr lang="ru-RU" sz="2400" dirty="0"/>
              <a:t>= 2*р</a:t>
            </a:r>
            <a:r>
              <a:rPr lang="ru-RU" sz="2400" baseline="30000" dirty="0"/>
              <a:t>2</a:t>
            </a:r>
            <a:r>
              <a:rPr lang="ru-RU" sz="2400" dirty="0"/>
              <a:t> + 3*</a:t>
            </a:r>
            <a:r>
              <a:rPr lang="ru-RU" sz="2400" dirty="0" err="1"/>
              <a:t>р</a:t>
            </a:r>
            <a:r>
              <a:rPr lang="ru-RU" sz="2400" dirty="0"/>
              <a:t>  </a:t>
            </a:r>
          </a:p>
          <a:p>
            <a:pPr>
              <a:spcAft>
                <a:spcPts val="1200"/>
              </a:spcAft>
            </a:pPr>
            <a:r>
              <a:rPr lang="ru-RU" sz="2400" dirty="0"/>
              <a:t>Получаем квадратное уравнение 2р</a:t>
            </a:r>
            <a:r>
              <a:rPr lang="ru-RU" sz="2400" baseline="30000" dirty="0"/>
              <a:t>2</a:t>
            </a:r>
            <a:r>
              <a:rPr lang="ru-RU" sz="2400" dirty="0"/>
              <a:t> + 3р - 65 = 0 </a:t>
            </a:r>
          </a:p>
          <a:p>
            <a:pPr>
              <a:spcAft>
                <a:spcPts val="1200"/>
              </a:spcAft>
            </a:pPr>
            <a:r>
              <a:rPr lang="ru-RU" sz="2400" dirty="0"/>
              <a:t>Находим его корни, учитывая, что основание системы  счисления </a:t>
            </a:r>
            <a:r>
              <a:rPr lang="ru-RU" sz="2400" dirty="0" err="1"/>
              <a:t>р</a:t>
            </a:r>
            <a:r>
              <a:rPr lang="ru-RU" sz="2400" dirty="0"/>
              <a:t> – натуральное число (</a:t>
            </a:r>
            <a:r>
              <a:rPr lang="ru-RU" sz="2400" dirty="0" err="1"/>
              <a:t>p</a:t>
            </a:r>
            <a:r>
              <a:rPr lang="ru-RU" sz="2400" dirty="0"/>
              <a:t>&gt;=2). </a:t>
            </a:r>
            <a:endParaRPr lang="ru-RU" sz="2400" dirty="0" smtClean="0"/>
          </a:p>
          <a:p>
            <a:pPr>
              <a:spcAft>
                <a:spcPts val="1200"/>
              </a:spcAft>
            </a:pPr>
            <a:r>
              <a:rPr lang="ru-RU" sz="2400" dirty="0" smtClean="0"/>
              <a:t>Получаем </a:t>
            </a:r>
            <a:r>
              <a:rPr lang="ru-RU" sz="2400" dirty="0"/>
              <a:t>р=5.</a:t>
            </a:r>
          </a:p>
          <a:p>
            <a:r>
              <a:rPr lang="ru-RU" sz="2400" b="1" dirty="0" smtClean="0"/>
              <a:t>Ответ</a:t>
            </a:r>
            <a:r>
              <a:rPr lang="ru-RU" sz="2400" b="1" dirty="0"/>
              <a:t>: </a:t>
            </a:r>
            <a:r>
              <a:rPr lang="ru-RU" sz="2400" dirty="0" smtClean="0"/>
              <a:t>5</a:t>
            </a:r>
            <a:endParaRPr lang="ru-RU" dirty="0"/>
          </a:p>
        </p:txBody>
      </p:sp>
    </p:spTree>
    <p:extLst>
      <p:ext uri="{BB962C8B-B14F-4D97-AF65-F5344CB8AC3E}">
        <p14:creationId xmlns:p14="http://schemas.microsoft.com/office/powerpoint/2010/main" xmlns="" val="127945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8136904" cy="461665"/>
          </a:xfrm>
          <a:prstGeom prst="rect">
            <a:avLst/>
          </a:prstGeom>
          <a:noFill/>
        </p:spPr>
        <p:txBody>
          <a:bodyPr wrap="square" rtlCol="0">
            <a:spAutoFit/>
          </a:bodyPr>
          <a:lstStyle/>
          <a:p>
            <a:r>
              <a:rPr lang="ru-RU" sz="2400" dirty="0" smtClean="0"/>
              <a:t>Рассмотрим </a:t>
            </a:r>
            <a:r>
              <a:rPr lang="ru-RU" sz="2400" dirty="0"/>
              <a:t>числовую ось с нашими отрезками </a:t>
            </a:r>
            <a:r>
              <a:rPr lang="en-US" sz="2400" dirty="0"/>
              <a:t>P</a:t>
            </a:r>
            <a:r>
              <a:rPr lang="ru-RU" sz="2400" dirty="0"/>
              <a:t> и </a:t>
            </a:r>
            <a:r>
              <a:rPr lang="en-US" sz="2400" dirty="0"/>
              <a:t>Q</a:t>
            </a:r>
            <a:r>
              <a:rPr lang="ru-RU" sz="2400" dirty="0"/>
              <a:t>.</a:t>
            </a:r>
          </a:p>
        </p:txBody>
      </p:sp>
      <p:sp>
        <p:nvSpPr>
          <p:cNvPr id="3" name="TextBox 2"/>
          <p:cNvSpPr txBox="1"/>
          <p:nvPr/>
        </p:nvSpPr>
        <p:spPr>
          <a:xfrm>
            <a:off x="755576" y="2348880"/>
            <a:ext cx="3456384" cy="369332"/>
          </a:xfrm>
          <a:prstGeom prst="rect">
            <a:avLst/>
          </a:prstGeom>
          <a:noFill/>
        </p:spPr>
        <p:txBody>
          <a:bodyPr wrap="square" rtlCol="0">
            <a:spAutoFit/>
          </a:bodyPr>
          <a:lstStyle/>
          <a:p>
            <a:endParaRPr lang="ru-RU"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09611" y="794321"/>
            <a:ext cx="4055713" cy="108508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467544" y="2533546"/>
            <a:ext cx="8280920" cy="3785652"/>
          </a:xfrm>
          <a:prstGeom prst="rect">
            <a:avLst/>
          </a:prstGeom>
          <a:noFill/>
        </p:spPr>
        <p:txBody>
          <a:bodyPr wrap="square" rtlCol="0">
            <a:spAutoFit/>
          </a:bodyPr>
          <a:lstStyle/>
          <a:p>
            <a:r>
              <a:rPr lang="ru-RU" sz="2400" dirty="0"/>
              <a:t>Рассмотрим отдельно все три отрезка.</a:t>
            </a:r>
          </a:p>
          <a:p>
            <a:r>
              <a:rPr lang="ru-RU" sz="2400" dirty="0"/>
              <a:t>Отрезок 10‒18: выражение истинно, т.к. Р=1 (</a:t>
            </a:r>
            <a:r>
              <a:rPr lang="en-US" sz="2400" dirty="0"/>
              <a:t>x ϵ P</a:t>
            </a:r>
            <a:r>
              <a:rPr lang="ru-RU" sz="2400" dirty="0"/>
              <a:t>)</a:t>
            </a:r>
          </a:p>
          <a:p>
            <a:r>
              <a:rPr lang="ru-RU" sz="2400" dirty="0"/>
              <a:t>Отрезок 31‒ 40: выражение истинно, т.к. </a:t>
            </a:r>
            <a:r>
              <a:rPr lang="en-US" sz="2400" dirty="0"/>
              <a:t>Q</a:t>
            </a:r>
            <a:r>
              <a:rPr lang="ru-RU" sz="2400" dirty="0"/>
              <a:t>=1 (</a:t>
            </a:r>
            <a:r>
              <a:rPr lang="en-US" sz="2400" dirty="0"/>
              <a:t>x ϵ Q</a:t>
            </a:r>
            <a:r>
              <a:rPr lang="ru-RU" sz="2400" dirty="0"/>
              <a:t>)</a:t>
            </a:r>
          </a:p>
          <a:p>
            <a:r>
              <a:rPr lang="ru-RU" sz="2400" dirty="0"/>
              <a:t>Отрезок 18‒31: выражение будет истинным в случае ¬</a:t>
            </a:r>
            <a:r>
              <a:rPr lang="en-US" sz="2400" dirty="0"/>
              <a:t>A</a:t>
            </a:r>
            <a:r>
              <a:rPr lang="ru-RU" sz="2400" dirty="0"/>
              <a:t> = 1, или  А=0. Это значит, что А не принадлежит отрезку </a:t>
            </a:r>
            <a:r>
              <a:rPr lang="en-US" sz="2400" dirty="0" smtClean="0"/>
              <a:t>[</a:t>
            </a:r>
            <a:r>
              <a:rPr lang="ru-RU" sz="2400" dirty="0" smtClean="0"/>
              <a:t>18</a:t>
            </a:r>
            <a:r>
              <a:rPr lang="en-US" sz="2400" dirty="0" smtClean="0"/>
              <a:t>;</a:t>
            </a:r>
            <a:r>
              <a:rPr lang="ru-RU" sz="2400" dirty="0" smtClean="0"/>
              <a:t>31</a:t>
            </a:r>
            <a:r>
              <a:rPr lang="en-US" sz="2400" dirty="0" smtClean="0"/>
              <a:t>]</a:t>
            </a:r>
            <a:r>
              <a:rPr lang="ru-RU" sz="2400" dirty="0" smtClean="0"/>
              <a:t>, </a:t>
            </a:r>
            <a:r>
              <a:rPr lang="ru-RU" sz="2400" dirty="0"/>
              <a:t>значение А  должно быть совпадающим либо с отрезком Р, либо с отрезком </a:t>
            </a:r>
            <a:r>
              <a:rPr lang="en-US" sz="2400" dirty="0"/>
              <a:t>Q</a:t>
            </a:r>
            <a:r>
              <a:rPr lang="ru-RU" sz="2400" dirty="0"/>
              <a:t>. </a:t>
            </a:r>
            <a:endParaRPr lang="ru-RU" sz="2400" dirty="0" smtClean="0"/>
          </a:p>
          <a:p>
            <a:r>
              <a:rPr lang="ru-RU" sz="2400" dirty="0" smtClean="0"/>
              <a:t>Поскольку </a:t>
            </a:r>
            <a:r>
              <a:rPr lang="ru-RU" sz="2400" dirty="0"/>
              <a:t>в задании спрашивается наименьшая длина отрезка, то это будет отрезок (18-10)=8</a:t>
            </a:r>
          </a:p>
          <a:p>
            <a:r>
              <a:rPr lang="ru-RU" sz="2400" b="1" dirty="0"/>
              <a:t>Ответ: </a:t>
            </a:r>
            <a:r>
              <a:rPr lang="ru-RU" sz="2400" dirty="0" smtClean="0"/>
              <a:t>8</a:t>
            </a:r>
            <a:endParaRPr lang="ru-RU" sz="2400" dirty="0"/>
          </a:p>
        </p:txBody>
      </p:sp>
    </p:spTree>
    <p:extLst>
      <p:ext uri="{BB962C8B-B14F-4D97-AF65-F5344CB8AC3E}">
        <p14:creationId xmlns:p14="http://schemas.microsoft.com/office/powerpoint/2010/main" xmlns="" val="18043631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156" y="404664"/>
            <a:ext cx="8928992" cy="6247864"/>
          </a:xfrm>
          <a:prstGeom prst="rect">
            <a:avLst/>
          </a:prstGeom>
          <a:noFill/>
        </p:spPr>
        <p:txBody>
          <a:bodyPr wrap="square" rtlCol="0">
            <a:spAutoFit/>
          </a:bodyPr>
          <a:lstStyle/>
          <a:p>
            <a:r>
              <a:rPr lang="ru-RU" sz="2400" b="1" dirty="0" smtClean="0"/>
              <a:t>Задание 23. </a:t>
            </a:r>
            <a:r>
              <a:rPr lang="ru-RU" sz="2400" dirty="0"/>
              <a:t>(ФИПИ открытый банк заданий) </a:t>
            </a:r>
            <a:endParaRPr lang="ru-RU" sz="2400" dirty="0" smtClean="0"/>
          </a:p>
          <a:p>
            <a:r>
              <a:rPr lang="ru-RU" sz="2400" i="1" dirty="0" smtClean="0"/>
              <a:t>В </a:t>
            </a:r>
            <a:r>
              <a:rPr lang="ru-RU" sz="2400" i="1" dirty="0"/>
              <a:t>системе счисления с некоторым основанием десятичное число 16 записывается как 100. Укажите это </a:t>
            </a:r>
            <a:r>
              <a:rPr lang="ru-RU" sz="2400" i="1" dirty="0" smtClean="0"/>
              <a:t>основание.</a:t>
            </a:r>
            <a:endParaRPr lang="ru-RU" sz="2400" dirty="0"/>
          </a:p>
          <a:p>
            <a:r>
              <a:rPr lang="ru-RU" sz="2400" dirty="0"/>
              <a:t> </a:t>
            </a:r>
            <a:endParaRPr lang="ru-RU" sz="2400" dirty="0" smtClean="0"/>
          </a:p>
          <a:p>
            <a:r>
              <a:rPr lang="ru-RU" sz="2400" b="1" dirty="0" smtClean="0"/>
              <a:t>Решение</a:t>
            </a:r>
            <a:r>
              <a:rPr lang="ru-RU" sz="2400" b="1" dirty="0"/>
              <a:t>:</a:t>
            </a:r>
            <a:endParaRPr lang="ru-RU" sz="2400" dirty="0"/>
          </a:p>
          <a:p>
            <a:r>
              <a:rPr lang="ru-RU" sz="2400" dirty="0"/>
              <a:t>Запишем условие задачи: </a:t>
            </a:r>
            <a:endParaRPr lang="ru-RU" sz="2400" dirty="0" smtClean="0"/>
          </a:p>
          <a:p>
            <a:r>
              <a:rPr lang="ru-RU" sz="2400" dirty="0" smtClean="0"/>
              <a:t>16 </a:t>
            </a:r>
            <a:r>
              <a:rPr lang="ru-RU" sz="2400" dirty="0"/>
              <a:t>= 100</a:t>
            </a:r>
            <a:r>
              <a:rPr lang="ru-RU" sz="2400" baseline="-25000" dirty="0"/>
              <a:t>р  </a:t>
            </a:r>
            <a:r>
              <a:rPr lang="ru-RU" sz="2400" dirty="0"/>
              <a:t>(р – искомое основание системы счисления</a:t>
            </a:r>
            <a:r>
              <a:rPr lang="ru-RU" sz="2400" dirty="0" smtClean="0"/>
              <a:t>).</a:t>
            </a:r>
          </a:p>
          <a:p>
            <a:endParaRPr lang="ru-RU" sz="2400" dirty="0" smtClean="0"/>
          </a:p>
          <a:p>
            <a:r>
              <a:rPr lang="ru-RU" sz="2400" dirty="0"/>
              <a:t>Представим это равенство в десятичной системе  счисления:</a:t>
            </a:r>
          </a:p>
          <a:p>
            <a:r>
              <a:rPr lang="ru-RU" sz="2400" dirty="0" smtClean="0"/>
              <a:t>			16 </a:t>
            </a:r>
            <a:r>
              <a:rPr lang="ru-RU" sz="2400" dirty="0"/>
              <a:t>= р</a:t>
            </a:r>
            <a:r>
              <a:rPr lang="ru-RU" sz="2400" baseline="30000" dirty="0"/>
              <a:t>2  </a:t>
            </a:r>
            <a:endParaRPr lang="ru-RU" sz="2400" baseline="30000" dirty="0" smtClean="0"/>
          </a:p>
          <a:p>
            <a:endParaRPr lang="ru-RU" sz="2400" baseline="30000" dirty="0"/>
          </a:p>
          <a:p>
            <a:r>
              <a:rPr lang="ru-RU" sz="2400" dirty="0"/>
              <a:t>Решаем </a:t>
            </a:r>
            <a:r>
              <a:rPr lang="ru-RU" sz="2400" dirty="0" smtClean="0"/>
              <a:t>уравнение, </a:t>
            </a:r>
            <a:r>
              <a:rPr lang="ru-RU" sz="2400" dirty="0"/>
              <a:t>получаем </a:t>
            </a:r>
            <a:r>
              <a:rPr lang="ru-RU" sz="2400" baseline="30000" dirty="0"/>
              <a:t> </a:t>
            </a:r>
            <a:r>
              <a:rPr lang="ru-RU" sz="2400" dirty="0" smtClean="0"/>
              <a:t>два корня:	 р</a:t>
            </a:r>
            <a:r>
              <a:rPr lang="ru-RU" sz="2400" baseline="-25000" dirty="0" smtClean="0"/>
              <a:t>1</a:t>
            </a:r>
            <a:r>
              <a:rPr lang="ru-RU" sz="2400" dirty="0" smtClean="0"/>
              <a:t>=4</a:t>
            </a:r>
            <a:r>
              <a:rPr lang="ru-RU" sz="2400" dirty="0"/>
              <a:t>	 </a:t>
            </a:r>
            <a:r>
              <a:rPr lang="ru-RU" sz="2400" dirty="0" smtClean="0"/>
              <a:t>р</a:t>
            </a:r>
            <a:r>
              <a:rPr lang="ru-RU" sz="2400" baseline="-25000" dirty="0" smtClean="0"/>
              <a:t>2</a:t>
            </a:r>
            <a:r>
              <a:rPr lang="ru-RU" sz="2400" dirty="0" smtClean="0"/>
              <a:t>=‒4</a:t>
            </a:r>
          </a:p>
          <a:p>
            <a:endParaRPr lang="ru-RU" sz="2400" dirty="0"/>
          </a:p>
          <a:p>
            <a:r>
              <a:rPr lang="ru-RU" sz="2400" dirty="0" smtClean="0"/>
              <a:t>Основание системы счисления не может быть числом отрицательным, поэтому  р</a:t>
            </a:r>
            <a:r>
              <a:rPr lang="ru-RU" sz="2400" baseline="-25000" dirty="0" smtClean="0"/>
              <a:t>2</a:t>
            </a:r>
            <a:r>
              <a:rPr lang="ru-RU" sz="2400" dirty="0"/>
              <a:t>=‒</a:t>
            </a:r>
            <a:r>
              <a:rPr lang="ru-RU" sz="2400" dirty="0" smtClean="0"/>
              <a:t>4 не удовлетворяет условию задачи.</a:t>
            </a:r>
            <a:endParaRPr lang="ru-RU" sz="2400" dirty="0"/>
          </a:p>
          <a:p>
            <a:r>
              <a:rPr lang="ru-RU" sz="2400" dirty="0"/>
              <a:t> </a:t>
            </a:r>
            <a:endParaRPr lang="ru-RU" sz="2400" dirty="0" smtClean="0"/>
          </a:p>
          <a:p>
            <a:r>
              <a:rPr lang="ru-RU" sz="2400" b="1" dirty="0" smtClean="0"/>
              <a:t>Ответ</a:t>
            </a:r>
            <a:r>
              <a:rPr lang="ru-RU" sz="2400" b="1" dirty="0"/>
              <a:t>:   </a:t>
            </a:r>
            <a:r>
              <a:rPr lang="ru-RU" sz="2400" dirty="0" smtClean="0"/>
              <a:t>4</a:t>
            </a:r>
            <a:endParaRPr lang="ru-RU" sz="2400" dirty="0"/>
          </a:p>
        </p:txBody>
      </p:sp>
    </p:spTree>
    <p:extLst>
      <p:ext uri="{BB962C8B-B14F-4D97-AF65-F5344CB8AC3E}">
        <p14:creationId xmlns:p14="http://schemas.microsoft.com/office/powerpoint/2010/main" xmlns="" val="12475520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60648"/>
            <a:ext cx="8640960" cy="6440225"/>
          </a:xfrm>
          <a:prstGeom prst="rect">
            <a:avLst/>
          </a:prstGeom>
          <a:noFill/>
        </p:spPr>
        <p:txBody>
          <a:bodyPr wrap="square" rtlCol="0">
            <a:spAutoFit/>
          </a:bodyPr>
          <a:lstStyle/>
          <a:p>
            <a:r>
              <a:rPr lang="ru-RU" sz="2400" b="1" dirty="0"/>
              <a:t>Задание </a:t>
            </a:r>
            <a:r>
              <a:rPr lang="ru-RU" sz="2400" b="1" dirty="0" smtClean="0"/>
              <a:t>24. </a:t>
            </a:r>
          </a:p>
          <a:p>
            <a:r>
              <a:rPr lang="ru-RU" sz="2400" i="1" dirty="0" smtClean="0"/>
              <a:t>Решите </a:t>
            </a:r>
            <a:r>
              <a:rPr lang="ru-RU" sz="2400" i="1" dirty="0"/>
              <a:t>уравнение 1D</a:t>
            </a:r>
            <a:r>
              <a:rPr lang="ru-RU" sz="2400" i="1" baseline="-25000" dirty="0"/>
              <a:t>16</a:t>
            </a:r>
            <a:r>
              <a:rPr lang="ru-RU" sz="2400" i="1" dirty="0"/>
              <a:t> + 72</a:t>
            </a:r>
            <a:r>
              <a:rPr lang="ru-RU" sz="2400" i="1" baseline="-25000" dirty="0"/>
              <a:t>8</a:t>
            </a:r>
            <a:r>
              <a:rPr lang="ru-RU" sz="2400" i="1" dirty="0"/>
              <a:t> = X</a:t>
            </a:r>
            <a:r>
              <a:rPr lang="ru-RU" sz="2400" i="1" baseline="-25000" dirty="0"/>
              <a:t>2</a:t>
            </a:r>
            <a:r>
              <a:rPr lang="ru-RU" sz="2400" i="1" dirty="0"/>
              <a:t>. Основание системы счисления в ответе не указывать.</a:t>
            </a:r>
            <a:endParaRPr lang="ru-RU" sz="2400" dirty="0"/>
          </a:p>
          <a:p>
            <a:pPr>
              <a:spcAft>
                <a:spcPts val="900"/>
              </a:spcAft>
            </a:pPr>
            <a:r>
              <a:rPr lang="ru-RU" sz="2400" b="1" dirty="0" smtClean="0"/>
              <a:t>Решение.</a:t>
            </a:r>
            <a:endParaRPr lang="ru-RU" sz="2400" dirty="0"/>
          </a:p>
          <a:p>
            <a:pPr lvl="0">
              <a:spcAft>
                <a:spcPts val="900"/>
              </a:spcAft>
            </a:pPr>
            <a:r>
              <a:rPr lang="ru-RU" sz="2400" dirty="0" smtClean="0"/>
              <a:t>Как видно из условия, </a:t>
            </a:r>
            <a:r>
              <a:rPr lang="ru-RU" sz="2400" dirty="0"/>
              <a:t>все числа в задании представлены в системах счисления, родственных двоичной (8-ричной и 16-ричной). </a:t>
            </a:r>
            <a:endParaRPr lang="ru-RU" sz="2400" dirty="0" smtClean="0"/>
          </a:p>
          <a:p>
            <a:pPr lvl="0">
              <a:spcAft>
                <a:spcPts val="900"/>
              </a:spcAft>
            </a:pPr>
            <a:r>
              <a:rPr lang="ru-RU" sz="2400" dirty="0" smtClean="0"/>
              <a:t>Искомое </a:t>
            </a:r>
            <a:r>
              <a:rPr lang="ru-RU" sz="2400" dirty="0"/>
              <a:t>число записано в двоичной системе счисления, поэтому для решения нужно все числа записать в двоичной системе счисления, затем выполнить их сложение.</a:t>
            </a:r>
          </a:p>
          <a:p>
            <a:pPr lvl="0">
              <a:spcAft>
                <a:spcPts val="900"/>
              </a:spcAft>
            </a:pPr>
            <a:r>
              <a:rPr lang="ru-RU" sz="2400" i="1" dirty="0"/>
              <a:t>1D</a:t>
            </a:r>
            <a:r>
              <a:rPr lang="ru-RU" sz="2400" i="1" baseline="-25000" dirty="0"/>
              <a:t>16  </a:t>
            </a:r>
            <a:r>
              <a:rPr lang="ru-RU" sz="2400" i="1" dirty="0"/>
              <a:t>=  11101</a:t>
            </a:r>
            <a:r>
              <a:rPr lang="ru-RU" sz="2400" i="1" baseline="-25000" dirty="0"/>
              <a:t>2</a:t>
            </a:r>
            <a:r>
              <a:rPr lang="ru-RU" sz="2400" i="1" dirty="0"/>
              <a:t>        72</a:t>
            </a:r>
            <a:r>
              <a:rPr lang="ru-RU" sz="2400" i="1" baseline="-25000" dirty="0"/>
              <a:t>8</a:t>
            </a:r>
            <a:r>
              <a:rPr lang="ru-RU" sz="2400" i="1" dirty="0"/>
              <a:t> =111010</a:t>
            </a:r>
            <a:r>
              <a:rPr lang="ru-RU" sz="2400" i="1" baseline="-25000" dirty="0"/>
              <a:t>2</a:t>
            </a:r>
            <a:endParaRPr lang="ru-RU" sz="2400" dirty="0"/>
          </a:p>
          <a:p>
            <a:pPr lvl="0">
              <a:spcAft>
                <a:spcPts val="900"/>
              </a:spcAft>
            </a:pPr>
            <a:r>
              <a:rPr lang="ru-RU" sz="2400" dirty="0" smtClean="0"/>
              <a:t>Собирая </a:t>
            </a:r>
            <a:r>
              <a:rPr lang="ru-RU" sz="2400" dirty="0"/>
              <a:t>всё в одно уравнение, получаем</a:t>
            </a:r>
          </a:p>
          <a:p>
            <a:pPr>
              <a:spcAft>
                <a:spcPts val="900"/>
              </a:spcAft>
            </a:pPr>
            <a:r>
              <a:rPr lang="ru-RU" sz="2400" i="1" dirty="0"/>
              <a:t>X</a:t>
            </a:r>
            <a:r>
              <a:rPr lang="ru-RU" sz="2400" i="1" baseline="-25000" dirty="0"/>
              <a:t>2 </a:t>
            </a:r>
            <a:r>
              <a:rPr lang="ru-RU" sz="2400" i="1" dirty="0"/>
              <a:t>= 11101</a:t>
            </a:r>
            <a:r>
              <a:rPr lang="ru-RU" sz="2400" i="1" baseline="-25000" dirty="0"/>
              <a:t>2  </a:t>
            </a:r>
            <a:r>
              <a:rPr lang="ru-RU" sz="2400" i="1" dirty="0"/>
              <a:t>+111010</a:t>
            </a:r>
            <a:r>
              <a:rPr lang="ru-RU" sz="2400" i="1" baseline="-25000" dirty="0"/>
              <a:t>2</a:t>
            </a:r>
            <a:endParaRPr lang="ru-RU" sz="2400" dirty="0"/>
          </a:p>
          <a:p>
            <a:pPr lvl="0">
              <a:spcAft>
                <a:spcPts val="900"/>
              </a:spcAft>
            </a:pPr>
            <a:r>
              <a:rPr lang="ru-RU" sz="2400" dirty="0" smtClean="0"/>
              <a:t>Выполняем </a:t>
            </a:r>
            <a:r>
              <a:rPr lang="ru-RU" sz="2400" dirty="0"/>
              <a:t>сложение, получаем результат: </a:t>
            </a:r>
            <a:r>
              <a:rPr lang="ru-RU" sz="2400" i="1" dirty="0"/>
              <a:t>X</a:t>
            </a:r>
            <a:r>
              <a:rPr lang="ru-RU" sz="2400" i="1" baseline="-25000" dirty="0"/>
              <a:t>2 </a:t>
            </a:r>
            <a:r>
              <a:rPr lang="ru-RU" sz="2400" i="1" dirty="0"/>
              <a:t>=1010111</a:t>
            </a:r>
            <a:r>
              <a:rPr lang="ru-RU" sz="2400" i="1" baseline="-25000" dirty="0"/>
              <a:t>2</a:t>
            </a:r>
            <a:endParaRPr lang="ru-RU" sz="2400" dirty="0"/>
          </a:p>
          <a:p>
            <a:pPr>
              <a:spcAft>
                <a:spcPts val="900"/>
              </a:spcAft>
            </a:pPr>
            <a:r>
              <a:rPr lang="ru-RU" sz="2400" b="1" dirty="0"/>
              <a:t>Ответ: </a:t>
            </a:r>
            <a:r>
              <a:rPr lang="ru-RU" sz="2400" i="1" dirty="0"/>
              <a:t>1010111</a:t>
            </a:r>
            <a:r>
              <a:rPr lang="ru-RU" sz="2400" dirty="0"/>
              <a:t> </a:t>
            </a:r>
            <a:endParaRPr lang="ru-RU" dirty="0"/>
          </a:p>
        </p:txBody>
      </p:sp>
    </p:spTree>
    <p:extLst>
      <p:ext uri="{BB962C8B-B14F-4D97-AF65-F5344CB8AC3E}">
        <p14:creationId xmlns:p14="http://schemas.microsoft.com/office/powerpoint/2010/main" xmlns="" val="19051857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476672"/>
            <a:ext cx="8568952" cy="5524589"/>
          </a:xfrm>
          <a:prstGeom prst="rect">
            <a:avLst/>
          </a:prstGeom>
          <a:noFill/>
        </p:spPr>
        <p:txBody>
          <a:bodyPr wrap="square" rtlCol="0">
            <a:spAutoFit/>
          </a:bodyPr>
          <a:lstStyle/>
          <a:p>
            <a:r>
              <a:rPr lang="ru-RU" sz="2400" b="1" dirty="0"/>
              <a:t>Задание </a:t>
            </a:r>
            <a:r>
              <a:rPr lang="ru-RU" sz="2400" b="1" dirty="0" smtClean="0"/>
              <a:t>25.</a:t>
            </a:r>
            <a:endParaRPr lang="ru-RU" sz="2400" dirty="0"/>
          </a:p>
          <a:p>
            <a:pPr>
              <a:spcBef>
                <a:spcPts val="1200"/>
              </a:spcBef>
            </a:pPr>
            <a:r>
              <a:rPr lang="ru-RU" sz="2400" i="1" dirty="0"/>
              <a:t>Решите уравнение 121</a:t>
            </a:r>
            <a:r>
              <a:rPr lang="ru-RU" sz="2400" i="1" baseline="-25000" dirty="0"/>
              <a:t>x </a:t>
            </a:r>
            <a:r>
              <a:rPr lang="ru-RU" sz="2400" i="1" dirty="0"/>
              <a:t>+ 1 = </a:t>
            </a:r>
            <a:r>
              <a:rPr lang="ru-RU" sz="2400" i="1" dirty="0" smtClean="0"/>
              <a:t>101</a:t>
            </a:r>
            <a:r>
              <a:rPr lang="ru-RU" sz="2400" i="1" baseline="-25000" dirty="0" smtClean="0"/>
              <a:t>7  </a:t>
            </a:r>
            <a:r>
              <a:rPr lang="ru-RU" sz="2400" i="1" dirty="0" smtClean="0"/>
              <a:t>. </a:t>
            </a:r>
            <a:r>
              <a:rPr lang="ru-RU" sz="2400" i="1" dirty="0"/>
              <a:t>Ответ дайте в троичной системе счисления.</a:t>
            </a:r>
            <a:endParaRPr lang="ru-RU" sz="2400" dirty="0"/>
          </a:p>
          <a:p>
            <a:pPr>
              <a:spcBef>
                <a:spcPts val="1200"/>
              </a:spcBef>
              <a:spcAft>
                <a:spcPts val="900"/>
              </a:spcAft>
            </a:pPr>
            <a:r>
              <a:rPr lang="ru-RU" sz="2400" b="1" dirty="0" smtClean="0"/>
              <a:t>Решение.</a:t>
            </a:r>
            <a:endParaRPr lang="ru-RU" sz="2400" dirty="0"/>
          </a:p>
          <a:p>
            <a:pPr lvl="0">
              <a:spcAft>
                <a:spcPts val="900"/>
              </a:spcAft>
            </a:pPr>
            <a:r>
              <a:rPr lang="ru-RU" sz="2400" dirty="0"/>
              <a:t>П</a:t>
            </a:r>
            <a:r>
              <a:rPr lang="ru-RU" sz="2400" dirty="0" smtClean="0"/>
              <a:t>ереведём </a:t>
            </a:r>
            <a:r>
              <a:rPr lang="ru-RU" sz="2400" dirty="0"/>
              <a:t>все числа в десятичную систему счисления:</a:t>
            </a:r>
          </a:p>
          <a:p>
            <a:pPr>
              <a:spcAft>
                <a:spcPts val="900"/>
              </a:spcAft>
            </a:pPr>
            <a:r>
              <a:rPr lang="ru-RU" sz="2400" dirty="0" smtClean="0"/>
              <a:t>	121</a:t>
            </a:r>
            <a:r>
              <a:rPr lang="ru-RU" sz="2400" baseline="-25000" dirty="0" smtClean="0"/>
              <a:t>х</a:t>
            </a:r>
            <a:r>
              <a:rPr lang="ru-RU" sz="2400" dirty="0" smtClean="0"/>
              <a:t> </a:t>
            </a:r>
            <a:r>
              <a:rPr lang="ru-RU" sz="2400" dirty="0"/>
              <a:t>= 1·х</a:t>
            </a:r>
            <a:r>
              <a:rPr lang="ru-RU" sz="2400" baseline="30000" dirty="0"/>
              <a:t>2</a:t>
            </a:r>
            <a:r>
              <a:rPr lang="ru-RU" sz="2400" dirty="0"/>
              <a:t> + 2·</a:t>
            </a:r>
            <a:r>
              <a:rPr lang="ru-RU" sz="2400" dirty="0" err="1"/>
              <a:t>х</a:t>
            </a:r>
            <a:r>
              <a:rPr lang="ru-RU" sz="2400" dirty="0"/>
              <a:t> + 1	101</a:t>
            </a:r>
            <a:r>
              <a:rPr lang="ru-RU" sz="2400" baseline="-25000" dirty="0"/>
              <a:t>7</a:t>
            </a:r>
            <a:r>
              <a:rPr lang="ru-RU" sz="2400" dirty="0"/>
              <a:t> = 1·7</a:t>
            </a:r>
            <a:r>
              <a:rPr lang="ru-RU" sz="2400" baseline="30000" dirty="0"/>
              <a:t>2</a:t>
            </a:r>
            <a:r>
              <a:rPr lang="ru-RU" sz="2400" dirty="0"/>
              <a:t> + 0·7</a:t>
            </a:r>
            <a:r>
              <a:rPr lang="ru-RU" sz="2400" baseline="30000" dirty="0"/>
              <a:t>1</a:t>
            </a:r>
            <a:r>
              <a:rPr lang="ru-RU" sz="2400" dirty="0"/>
              <a:t> +1·7</a:t>
            </a:r>
            <a:r>
              <a:rPr lang="ru-RU" sz="2400" baseline="30000" dirty="0"/>
              <a:t>0</a:t>
            </a:r>
            <a:r>
              <a:rPr lang="ru-RU" sz="2400" dirty="0"/>
              <a:t>=50</a:t>
            </a:r>
          </a:p>
          <a:p>
            <a:pPr>
              <a:spcAft>
                <a:spcPts val="900"/>
              </a:spcAft>
            </a:pPr>
            <a:r>
              <a:rPr lang="ru-RU" sz="2400" dirty="0"/>
              <a:t> </a:t>
            </a:r>
            <a:r>
              <a:rPr lang="ru-RU" sz="2400" dirty="0" smtClean="0"/>
              <a:t>Собираем </a:t>
            </a:r>
            <a:r>
              <a:rPr lang="ru-RU" sz="2400" dirty="0"/>
              <a:t>всё в одно уравнение, получаем</a:t>
            </a:r>
            <a:br>
              <a:rPr lang="ru-RU" sz="2400" dirty="0"/>
            </a:br>
            <a:r>
              <a:rPr lang="ru-RU" sz="2400" dirty="0" smtClean="0"/>
              <a:t>	х</a:t>
            </a:r>
            <a:r>
              <a:rPr lang="ru-RU" sz="2400" baseline="30000" dirty="0" smtClean="0"/>
              <a:t>2</a:t>
            </a:r>
            <a:r>
              <a:rPr lang="ru-RU" sz="2400" dirty="0" smtClean="0"/>
              <a:t> </a:t>
            </a:r>
            <a:r>
              <a:rPr lang="ru-RU" sz="2400" dirty="0"/>
              <a:t>+ 2х + 1 +1 + 50	х</a:t>
            </a:r>
            <a:r>
              <a:rPr lang="ru-RU" sz="2400" baseline="30000" dirty="0"/>
              <a:t>2</a:t>
            </a:r>
            <a:r>
              <a:rPr lang="ru-RU" sz="2400" dirty="0"/>
              <a:t> + 2х – 48 = 0 </a:t>
            </a:r>
          </a:p>
          <a:p>
            <a:pPr lvl="0">
              <a:spcAft>
                <a:spcPts val="900"/>
              </a:spcAft>
            </a:pPr>
            <a:r>
              <a:rPr lang="ru-RU" sz="2400" dirty="0" smtClean="0"/>
              <a:t>Это </a:t>
            </a:r>
            <a:r>
              <a:rPr lang="ru-RU" sz="2400" dirty="0"/>
              <a:t>уравнение имеет два решения, х=6 и </a:t>
            </a:r>
            <a:r>
              <a:rPr lang="ru-RU" sz="2400" dirty="0" err="1"/>
              <a:t>х=</a:t>
            </a:r>
            <a:r>
              <a:rPr lang="ru-RU" sz="2400" dirty="0"/>
              <a:t> -8; основание системы счисления – натуральное число, поэтому ответ </a:t>
            </a:r>
            <a:r>
              <a:rPr lang="ru-RU" sz="2400" dirty="0" err="1"/>
              <a:t>х=</a:t>
            </a:r>
            <a:r>
              <a:rPr lang="ru-RU" sz="2400" dirty="0"/>
              <a:t> 6</a:t>
            </a:r>
          </a:p>
          <a:p>
            <a:pPr lvl="0">
              <a:spcAft>
                <a:spcPts val="900"/>
              </a:spcAft>
            </a:pPr>
            <a:r>
              <a:rPr lang="ru-RU" sz="2400" dirty="0" smtClean="0"/>
              <a:t>Переводим </a:t>
            </a:r>
            <a:r>
              <a:rPr lang="ru-RU" sz="2400" dirty="0"/>
              <a:t>ответ в троичную систему: 6 = 2∙3</a:t>
            </a:r>
            <a:r>
              <a:rPr lang="ru-RU" sz="2400" baseline="30000" dirty="0"/>
              <a:t>1</a:t>
            </a:r>
            <a:r>
              <a:rPr lang="ru-RU" sz="2400" dirty="0"/>
              <a:t> = 20</a:t>
            </a:r>
            <a:r>
              <a:rPr lang="ru-RU" sz="2400" baseline="-25000" dirty="0"/>
              <a:t>3</a:t>
            </a:r>
            <a:r>
              <a:rPr lang="ru-RU" sz="2400" dirty="0"/>
              <a:t>.</a:t>
            </a:r>
          </a:p>
          <a:p>
            <a:pPr>
              <a:spcAft>
                <a:spcPts val="900"/>
              </a:spcAft>
            </a:pPr>
            <a:r>
              <a:rPr lang="ru-RU" sz="2400" b="1" dirty="0"/>
              <a:t>Ответ:   </a:t>
            </a:r>
            <a:r>
              <a:rPr lang="ru-RU" sz="2400" dirty="0" smtClean="0"/>
              <a:t>20</a:t>
            </a:r>
            <a:r>
              <a:rPr lang="ru-RU" sz="2400" baseline="-25000" dirty="0" smtClean="0"/>
              <a:t>3</a:t>
            </a:r>
            <a:endParaRPr lang="ru-RU" sz="2400" dirty="0"/>
          </a:p>
        </p:txBody>
      </p:sp>
    </p:spTree>
    <p:extLst>
      <p:ext uri="{BB962C8B-B14F-4D97-AF65-F5344CB8AC3E}">
        <p14:creationId xmlns:p14="http://schemas.microsoft.com/office/powerpoint/2010/main" xmlns="" val="37215706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40804"/>
            <a:ext cx="8712968" cy="6617196"/>
          </a:xfrm>
          <a:prstGeom prst="rect">
            <a:avLst/>
          </a:prstGeom>
          <a:noFill/>
        </p:spPr>
        <p:txBody>
          <a:bodyPr wrap="square" rtlCol="0">
            <a:spAutoFit/>
          </a:bodyPr>
          <a:lstStyle/>
          <a:p>
            <a:r>
              <a:rPr lang="ru-RU" sz="2400" b="1" dirty="0"/>
              <a:t>Задание </a:t>
            </a:r>
            <a:r>
              <a:rPr lang="ru-RU" sz="2400" b="1" dirty="0" smtClean="0"/>
              <a:t>26.</a:t>
            </a:r>
            <a:endParaRPr lang="ru-RU" sz="2400" dirty="0"/>
          </a:p>
          <a:p>
            <a:r>
              <a:rPr lang="ru-RU" sz="2400" i="1" dirty="0"/>
              <a:t>Найдите наименьшие значения </a:t>
            </a:r>
            <a:r>
              <a:rPr lang="ru-RU" sz="2400" i="1" dirty="0" err="1"/>
              <a:t>x</a:t>
            </a:r>
            <a:r>
              <a:rPr lang="ru-RU" sz="2400" i="1" dirty="0"/>
              <a:t> и </a:t>
            </a:r>
            <a:r>
              <a:rPr lang="ru-RU" sz="2400" i="1" dirty="0" err="1"/>
              <a:t>y</a:t>
            </a:r>
            <a:r>
              <a:rPr lang="ru-RU" sz="2400" i="1" dirty="0"/>
              <a:t>, при которых существует равенство 147 + </a:t>
            </a:r>
            <a:r>
              <a:rPr lang="ru-RU" sz="2400" i="1" dirty="0" err="1"/>
              <a:t>x</a:t>
            </a:r>
            <a:r>
              <a:rPr lang="ru-RU" sz="2400" i="1" dirty="0"/>
              <a:t> = 14y. Ответ запишите в троичной системе  счисления через запятую. Основание системы  счисления указывать не нужно.</a:t>
            </a:r>
            <a:endParaRPr lang="ru-RU" sz="2400" dirty="0"/>
          </a:p>
          <a:p>
            <a:pPr>
              <a:spcBef>
                <a:spcPts val="600"/>
              </a:spcBef>
            </a:pPr>
            <a:r>
              <a:rPr lang="ru-RU" sz="2400" b="1" dirty="0"/>
              <a:t>Решение:</a:t>
            </a:r>
            <a:endParaRPr lang="ru-RU" sz="2400" dirty="0"/>
          </a:p>
          <a:p>
            <a:pPr>
              <a:spcBef>
                <a:spcPts val="600"/>
              </a:spcBef>
            </a:pPr>
            <a:r>
              <a:rPr lang="ru-RU" sz="2400" dirty="0"/>
              <a:t>1)запишем равенство в десятичной системе  счисления:</a:t>
            </a:r>
          </a:p>
          <a:p>
            <a:pPr>
              <a:spcBef>
                <a:spcPts val="600"/>
              </a:spcBef>
            </a:pPr>
            <a:r>
              <a:rPr lang="ru-RU" sz="2400" dirty="0"/>
              <a:t>1*7 + 4 + </a:t>
            </a:r>
            <a:r>
              <a:rPr lang="ru-RU" sz="2400" dirty="0" err="1"/>
              <a:t>х</a:t>
            </a:r>
            <a:r>
              <a:rPr lang="ru-RU" sz="2400" dirty="0"/>
              <a:t> = </a:t>
            </a:r>
            <a:r>
              <a:rPr lang="ru-RU" sz="2400" dirty="0" err="1"/>
              <a:t>y</a:t>
            </a:r>
            <a:r>
              <a:rPr lang="ru-RU" sz="2400" dirty="0"/>
              <a:t> + 4	  11 + </a:t>
            </a:r>
            <a:r>
              <a:rPr lang="ru-RU" sz="2400" dirty="0" err="1"/>
              <a:t>x</a:t>
            </a:r>
            <a:r>
              <a:rPr lang="ru-RU" sz="2400" dirty="0"/>
              <a:t> = </a:t>
            </a:r>
            <a:r>
              <a:rPr lang="ru-RU" sz="2400" dirty="0" err="1"/>
              <a:t>y</a:t>
            </a:r>
            <a:r>
              <a:rPr lang="ru-RU" sz="2400" dirty="0"/>
              <a:t> + 4 </a:t>
            </a:r>
          </a:p>
          <a:p>
            <a:pPr>
              <a:spcBef>
                <a:spcPts val="600"/>
              </a:spcBef>
            </a:pPr>
            <a:r>
              <a:rPr lang="ru-RU" sz="2400" dirty="0"/>
              <a:t>2) Из условия следует, что </a:t>
            </a:r>
            <a:r>
              <a:rPr lang="ru-RU" sz="2400" dirty="0" err="1"/>
              <a:t>y</a:t>
            </a:r>
            <a:r>
              <a:rPr lang="ru-RU" sz="2400" dirty="0"/>
              <a:t>&gt;=5 (т.к. число </a:t>
            </a:r>
            <a:r>
              <a:rPr lang="ru-RU" sz="2400" i="1" dirty="0"/>
              <a:t>14</a:t>
            </a:r>
            <a:r>
              <a:rPr lang="ru-RU" sz="2400" i="1" baseline="-25000" dirty="0"/>
              <a:t>y</a:t>
            </a:r>
            <a:r>
              <a:rPr lang="ru-RU" sz="2400" dirty="0"/>
              <a:t>  в системе счисления с основанием </a:t>
            </a:r>
            <a:r>
              <a:rPr lang="ru-RU" sz="2400" i="1" dirty="0"/>
              <a:t>у</a:t>
            </a:r>
            <a:r>
              <a:rPr lang="ru-RU" sz="2400" dirty="0"/>
              <a:t> содержит значащие цифры 1 и 4). Минимальное значение у</a:t>
            </a:r>
            <a:r>
              <a:rPr lang="en-US" sz="2400" baseline="-25000" dirty="0"/>
              <a:t>min</a:t>
            </a:r>
            <a:r>
              <a:rPr lang="ru-RU" sz="2400" dirty="0"/>
              <a:t> = 5.</a:t>
            </a:r>
          </a:p>
          <a:p>
            <a:pPr>
              <a:spcBef>
                <a:spcPts val="600"/>
              </a:spcBef>
            </a:pPr>
            <a:r>
              <a:rPr lang="ru-RU" sz="2400" dirty="0"/>
              <a:t>3) Минимальное значение </a:t>
            </a:r>
            <a:r>
              <a:rPr lang="ru-RU" sz="2400" dirty="0" err="1"/>
              <a:t>х</a:t>
            </a:r>
            <a:r>
              <a:rPr lang="en-US" sz="2400" baseline="-25000" dirty="0"/>
              <a:t>min</a:t>
            </a:r>
            <a:r>
              <a:rPr lang="ru-RU" sz="2400" dirty="0"/>
              <a:t> получается при минимальном значении у</a:t>
            </a:r>
            <a:r>
              <a:rPr lang="en-US" sz="2400" baseline="-25000" dirty="0"/>
              <a:t>min</a:t>
            </a:r>
            <a:r>
              <a:rPr lang="ru-RU" sz="2400" dirty="0"/>
              <a:t> .   </a:t>
            </a:r>
          </a:p>
          <a:p>
            <a:pPr>
              <a:spcBef>
                <a:spcPts val="600"/>
              </a:spcBef>
            </a:pPr>
            <a:r>
              <a:rPr lang="ru-RU" sz="2400" dirty="0"/>
              <a:t>4) При у</a:t>
            </a:r>
            <a:r>
              <a:rPr lang="en-US" sz="2400" baseline="-25000" dirty="0"/>
              <a:t>min</a:t>
            </a:r>
            <a:r>
              <a:rPr lang="ru-RU" sz="2400" dirty="0"/>
              <a:t>=5 получаем  </a:t>
            </a:r>
            <a:r>
              <a:rPr lang="ru-RU" sz="2400" dirty="0" err="1"/>
              <a:t>х</a:t>
            </a:r>
            <a:r>
              <a:rPr lang="en-US" sz="2400" baseline="-25000" dirty="0"/>
              <a:t>min</a:t>
            </a:r>
            <a:r>
              <a:rPr lang="ru-RU" sz="2400" dirty="0"/>
              <a:t>=2 . </a:t>
            </a:r>
          </a:p>
          <a:p>
            <a:pPr>
              <a:spcBef>
                <a:spcPts val="600"/>
              </a:spcBef>
            </a:pPr>
            <a:r>
              <a:rPr lang="ru-RU" sz="2400" dirty="0"/>
              <a:t>5) Переводим 2 и 5 в троичную систему  счисления: 2 =2</a:t>
            </a:r>
            <a:r>
              <a:rPr lang="ru-RU" sz="2400" baseline="-25000" dirty="0"/>
              <a:t>3</a:t>
            </a:r>
            <a:r>
              <a:rPr lang="ru-RU" sz="2400" dirty="0"/>
              <a:t>   5=12</a:t>
            </a:r>
            <a:r>
              <a:rPr lang="ru-RU" sz="2400" baseline="-25000" dirty="0"/>
              <a:t>3</a:t>
            </a:r>
            <a:r>
              <a:rPr lang="ru-RU" sz="2400" dirty="0"/>
              <a:t>.</a:t>
            </a:r>
          </a:p>
          <a:p>
            <a:pPr>
              <a:spcBef>
                <a:spcPts val="600"/>
              </a:spcBef>
            </a:pPr>
            <a:r>
              <a:rPr lang="ru-RU" sz="2400" b="1" dirty="0"/>
              <a:t>Ответ: </a:t>
            </a:r>
            <a:r>
              <a:rPr lang="ru-RU" sz="2400" dirty="0"/>
              <a:t>2,12</a:t>
            </a:r>
          </a:p>
        </p:txBody>
      </p:sp>
    </p:spTree>
    <p:extLst>
      <p:ext uri="{BB962C8B-B14F-4D97-AF65-F5344CB8AC3E}">
        <p14:creationId xmlns:p14="http://schemas.microsoft.com/office/powerpoint/2010/main" xmlns="" val="33794481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404664"/>
            <a:ext cx="8352928" cy="5570756"/>
          </a:xfrm>
          <a:prstGeom prst="rect">
            <a:avLst/>
          </a:prstGeom>
          <a:noFill/>
        </p:spPr>
        <p:txBody>
          <a:bodyPr wrap="square" rtlCol="0">
            <a:spAutoFit/>
          </a:bodyPr>
          <a:lstStyle/>
          <a:p>
            <a:r>
              <a:rPr lang="ru-RU" sz="2400" b="1" dirty="0"/>
              <a:t>Задание </a:t>
            </a:r>
            <a:r>
              <a:rPr lang="ru-RU" sz="2400" b="1" dirty="0" smtClean="0"/>
              <a:t>27.   </a:t>
            </a:r>
            <a:r>
              <a:rPr lang="ru-RU" sz="2400" b="1" dirty="0">
                <a:hlinkClick r:id="rId2"/>
              </a:rPr>
              <a:t>http://</a:t>
            </a:r>
            <a:r>
              <a:rPr lang="ru-RU" sz="2400" b="1" dirty="0" smtClean="0">
                <a:hlinkClick r:id="rId2"/>
              </a:rPr>
              <a:t>ege.yandex.ru</a:t>
            </a:r>
            <a:r>
              <a:rPr lang="ru-RU" sz="2400" i="1" dirty="0" smtClean="0"/>
              <a:t>  </a:t>
            </a:r>
            <a:endParaRPr lang="ru-RU" sz="2400" dirty="0" smtClean="0"/>
          </a:p>
          <a:p>
            <a:endParaRPr lang="ru-RU" sz="2400" i="1" dirty="0" smtClean="0"/>
          </a:p>
          <a:p>
            <a:r>
              <a:rPr lang="ru-RU" sz="2400" i="1" dirty="0" smtClean="0"/>
              <a:t>В </a:t>
            </a:r>
            <a:r>
              <a:rPr lang="ru-RU" sz="2400" i="1" dirty="0"/>
              <a:t>системах счисления с основанием р запись числа 77 оканчивается на 0, а запись числа 29 – на 1. Чему равно это число?</a:t>
            </a:r>
            <a:endParaRPr lang="ru-RU" sz="2400" dirty="0"/>
          </a:p>
          <a:p>
            <a:pPr>
              <a:spcBef>
                <a:spcPts val="1200"/>
              </a:spcBef>
            </a:pPr>
            <a:r>
              <a:rPr lang="ru-RU" sz="2400" b="1" dirty="0"/>
              <a:t>Решение:</a:t>
            </a:r>
            <a:endParaRPr lang="ru-RU" sz="2400" dirty="0"/>
          </a:p>
          <a:p>
            <a:r>
              <a:rPr lang="ru-RU" sz="2400" dirty="0"/>
              <a:t>1)поскольку число 77 в </a:t>
            </a:r>
            <a:r>
              <a:rPr lang="ru-RU" sz="2400" dirty="0" err="1"/>
              <a:t>р-ричной</a:t>
            </a:r>
            <a:r>
              <a:rPr lang="ru-RU" sz="2400" dirty="0"/>
              <a:t> системе счисления оканчивается на 0, то основание </a:t>
            </a:r>
            <a:r>
              <a:rPr lang="ru-RU" sz="2400" dirty="0" err="1"/>
              <a:t>р</a:t>
            </a:r>
            <a:r>
              <a:rPr lang="ru-RU" sz="2400" dirty="0"/>
              <a:t> является делителем числа 77, т.е. возможны значения р=7, р=11, р=77</a:t>
            </a:r>
          </a:p>
          <a:p>
            <a:r>
              <a:rPr lang="ru-RU" sz="2400" dirty="0"/>
              <a:t>2) поскольку число 29 в </a:t>
            </a:r>
            <a:r>
              <a:rPr lang="ru-RU" sz="2400" dirty="0" err="1"/>
              <a:t>р-ричной</a:t>
            </a:r>
            <a:r>
              <a:rPr lang="ru-RU" sz="2400" dirty="0"/>
              <a:t> системе счисления оканчивается на 1, то основание </a:t>
            </a:r>
            <a:r>
              <a:rPr lang="ru-RU" sz="2400" dirty="0" err="1"/>
              <a:t>р</a:t>
            </a:r>
            <a:r>
              <a:rPr lang="ru-RU" sz="2400" dirty="0"/>
              <a:t> является делителем числа 28, т.е. возможны значения р=2, р=4, р=7, р=14, р=28</a:t>
            </a:r>
          </a:p>
          <a:p>
            <a:r>
              <a:rPr lang="ru-RU" sz="2400" dirty="0"/>
              <a:t>3)общим основанием для обоих чисел является </a:t>
            </a:r>
            <a:r>
              <a:rPr lang="ru-RU" sz="2400" dirty="0" smtClean="0"/>
              <a:t>р=7</a:t>
            </a:r>
            <a:endParaRPr lang="ru-RU" sz="2400" dirty="0"/>
          </a:p>
          <a:p>
            <a:pPr>
              <a:spcBef>
                <a:spcPts val="1200"/>
              </a:spcBef>
            </a:pPr>
            <a:r>
              <a:rPr lang="ru-RU" sz="2400" b="1" dirty="0"/>
              <a:t>Ответ:   </a:t>
            </a:r>
            <a:r>
              <a:rPr lang="ru-RU" sz="2400" dirty="0" smtClean="0"/>
              <a:t>7</a:t>
            </a:r>
            <a:endParaRPr lang="ru-RU" sz="2400" dirty="0"/>
          </a:p>
        </p:txBody>
      </p:sp>
    </p:spTree>
    <p:extLst>
      <p:ext uri="{BB962C8B-B14F-4D97-AF65-F5344CB8AC3E}">
        <p14:creationId xmlns:p14="http://schemas.microsoft.com/office/powerpoint/2010/main" xmlns="" val="28014690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404664"/>
            <a:ext cx="8280920" cy="5047536"/>
          </a:xfrm>
          <a:prstGeom prst="rect">
            <a:avLst/>
          </a:prstGeom>
          <a:noFill/>
        </p:spPr>
        <p:txBody>
          <a:bodyPr wrap="square" rtlCol="0">
            <a:spAutoFit/>
          </a:bodyPr>
          <a:lstStyle/>
          <a:p>
            <a:pPr>
              <a:lnSpc>
                <a:spcPct val="200000"/>
              </a:lnSpc>
            </a:pPr>
            <a:r>
              <a:rPr lang="ru-RU" sz="3200" dirty="0" smtClean="0"/>
              <a:t>Источники:</a:t>
            </a:r>
          </a:p>
          <a:p>
            <a:pPr>
              <a:lnSpc>
                <a:spcPct val="200000"/>
              </a:lnSpc>
              <a:buFont typeface="Arial" pitchFamily="34" charset="0"/>
              <a:buChar char="•"/>
            </a:pPr>
            <a:r>
              <a:rPr lang="ru-RU" sz="2400" dirty="0" smtClean="0">
                <a:hlinkClick r:id="rId3"/>
              </a:rPr>
              <a:t> </a:t>
            </a:r>
            <a:r>
              <a:rPr lang="en-US" sz="2400" dirty="0" smtClean="0">
                <a:hlinkClick r:id="rId3"/>
              </a:rPr>
              <a:t>http://www.fipi.ru/</a:t>
            </a:r>
            <a:endParaRPr lang="ru-RU" sz="2400" dirty="0" smtClean="0"/>
          </a:p>
          <a:p>
            <a:pPr>
              <a:lnSpc>
                <a:spcPct val="200000"/>
              </a:lnSpc>
              <a:buFont typeface="Arial" pitchFamily="34" charset="0"/>
              <a:buChar char="•"/>
            </a:pPr>
            <a:r>
              <a:rPr lang="ru-RU" sz="2400" dirty="0" smtClean="0">
                <a:hlinkClick r:id="rId4"/>
              </a:rPr>
              <a:t> </a:t>
            </a:r>
            <a:r>
              <a:rPr lang="en-US" sz="2400" dirty="0" smtClean="0">
                <a:hlinkClick r:id="rId4"/>
              </a:rPr>
              <a:t>http</a:t>
            </a:r>
            <a:r>
              <a:rPr lang="en-US" sz="2400" dirty="0">
                <a:hlinkClick r:id="rId4"/>
              </a:rPr>
              <a:t>://</a:t>
            </a:r>
            <a:r>
              <a:rPr lang="en-US" sz="2400" dirty="0" smtClean="0">
                <a:hlinkClick r:id="rId4"/>
              </a:rPr>
              <a:t>kpolyakov.spb.ru/school/ege.htm</a:t>
            </a:r>
            <a:endParaRPr lang="ru-RU" sz="2400" dirty="0" smtClean="0"/>
          </a:p>
          <a:p>
            <a:pPr>
              <a:lnSpc>
                <a:spcPct val="200000"/>
              </a:lnSpc>
              <a:buFont typeface="Arial" pitchFamily="34" charset="0"/>
              <a:buChar char="•"/>
            </a:pPr>
            <a:r>
              <a:rPr lang="ru-RU" sz="2400" dirty="0"/>
              <a:t> </a:t>
            </a:r>
            <a:r>
              <a:rPr lang="ru-RU" sz="2400" dirty="0" smtClean="0"/>
              <a:t>тренировочные варианты для подготовки к ЕГЭ по информатике прошлых лет</a:t>
            </a:r>
          </a:p>
          <a:p>
            <a:pPr>
              <a:lnSpc>
                <a:spcPct val="200000"/>
              </a:lnSpc>
              <a:buFont typeface="Arial" pitchFamily="34" charset="0"/>
              <a:buChar char="•"/>
            </a:pPr>
            <a:r>
              <a:rPr lang="ru-RU" sz="2400" dirty="0" smtClean="0"/>
              <a:t> демоверсии ЕГЭ прошлых лет</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620688"/>
            <a:ext cx="8496944" cy="5170646"/>
          </a:xfrm>
          <a:prstGeom prst="rect">
            <a:avLst/>
          </a:prstGeom>
          <a:noFill/>
        </p:spPr>
        <p:txBody>
          <a:bodyPr wrap="square" rtlCol="0">
            <a:spAutoFit/>
          </a:bodyPr>
          <a:lstStyle/>
          <a:p>
            <a:r>
              <a:rPr lang="ru-RU" sz="2400" b="1" dirty="0"/>
              <a:t>Задание 2.</a:t>
            </a:r>
            <a:r>
              <a:rPr lang="ru-RU" sz="2400" dirty="0"/>
              <a:t> На числовой прямой даны два отрезка: </a:t>
            </a:r>
            <a:r>
              <a:rPr lang="en-US" sz="2400" i="1" dirty="0"/>
              <a:t>P</a:t>
            </a:r>
            <a:r>
              <a:rPr lang="ru-RU" sz="2400" dirty="0"/>
              <a:t>=[10; 18] и </a:t>
            </a:r>
            <a:r>
              <a:rPr lang="en-US" sz="2400" i="1" dirty="0"/>
              <a:t>Q</a:t>
            </a:r>
            <a:r>
              <a:rPr lang="ru-RU" sz="2400" dirty="0"/>
              <a:t>=[31; 40]. Укажите наибольшую возможную длину такого отрезка </a:t>
            </a:r>
            <a:r>
              <a:rPr lang="en-US" sz="2400" i="1" dirty="0"/>
              <a:t>A</a:t>
            </a:r>
            <a:r>
              <a:rPr lang="ru-RU" sz="2400" dirty="0"/>
              <a:t>, что формула</a:t>
            </a:r>
          </a:p>
          <a:p>
            <a:r>
              <a:rPr lang="en-US" sz="2400" dirty="0"/>
              <a:t>(x ϵ P) V ¬ ( x ϵ A) V ( x ϵ Q)</a:t>
            </a:r>
            <a:endParaRPr lang="ru-RU" sz="2400" dirty="0"/>
          </a:p>
          <a:p>
            <a:r>
              <a:rPr lang="ru-RU" sz="2400" dirty="0"/>
              <a:t>тождественно истинна, то есть принимает значение 1 при любом значении переменной </a:t>
            </a:r>
            <a:r>
              <a:rPr lang="en-US" sz="2400" i="1" dirty="0"/>
              <a:t>x</a:t>
            </a:r>
            <a:r>
              <a:rPr lang="ru-RU" sz="2400" dirty="0"/>
              <a:t>.</a:t>
            </a:r>
          </a:p>
          <a:p>
            <a:endParaRPr lang="ru-RU" sz="2400" b="1" dirty="0" smtClean="0"/>
          </a:p>
          <a:p>
            <a:r>
              <a:rPr lang="ru-RU" sz="2400" b="1" dirty="0" smtClean="0"/>
              <a:t>Решение</a:t>
            </a:r>
            <a:r>
              <a:rPr lang="ru-RU" sz="2400" b="1" dirty="0"/>
              <a:t>.</a:t>
            </a:r>
            <a:endParaRPr lang="ru-RU" sz="2400" dirty="0"/>
          </a:p>
          <a:p>
            <a:r>
              <a:rPr lang="ru-RU" sz="2400" dirty="0"/>
              <a:t>Введем обозначения: 	</a:t>
            </a:r>
            <a:r>
              <a:rPr lang="en-US" sz="2400" dirty="0" smtClean="0"/>
              <a:t>P</a:t>
            </a:r>
            <a:r>
              <a:rPr lang="ru-RU" sz="2400" dirty="0"/>
              <a:t>: </a:t>
            </a:r>
            <a:r>
              <a:rPr lang="en-US" sz="2400" dirty="0"/>
              <a:t>x ϵ P</a:t>
            </a:r>
            <a:r>
              <a:rPr lang="ru-RU" sz="2400" dirty="0"/>
              <a:t>,  </a:t>
            </a:r>
            <a:r>
              <a:rPr lang="en-US" sz="2400" dirty="0"/>
              <a:t>Q</a:t>
            </a:r>
            <a:r>
              <a:rPr lang="ru-RU" sz="2400" dirty="0"/>
              <a:t>: </a:t>
            </a:r>
            <a:r>
              <a:rPr lang="en-US" sz="2400" dirty="0"/>
              <a:t>x ϵ Q</a:t>
            </a:r>
            <a:r>
              <a:rPr lang="ru-RU" sz="2400" dirty="0"/>
              <a:t>,  </a:t>
            </a:r>
            <a:r>
              <a:rPr lang="en-US" sz="2400" dirty="0"/>
              <a:t>A</a:t>
            </a:r>
            <a:r>
              <a:rPr lang="ru-RU" sz="2400" dirty="0"/>
              <a:t>: </a:t>
            </a:r>
            <a:r>
              <a:rPr lang="en-US" sz="2400" dirty="0"/>
              <a:t>x ϵ A</a:t>
            </a:r>
            <a:endParaRPr lang="ru-RU" sz="2400" dirty="0"/>
          </a:p>
          <a:p>
            <a:r>
              <a:rPr lang="ru-RU" sz="2400" dirty="0"/>
              <a:t>Перепишем условие задания:</a:t>
            </a:r>
          </a:p>
          <a:p>
            <a:r>
              <a:rPr lang="ru-RU" sz="2400" dirty="0"/>
              <a:t>				</a:t>
            </a:r>
            <a:r>
              <a:rPr lang="en-US" sz="2400" dirty="0"/>
              <a:t>P  </a:t>
            </a:r>
            <a:r>
              <a:rPr lang="ru-RU" sz="2400" dirty="0"/>
              <a:t>+   ¬</a:t>
            </a:r>
            <a:r>
              <a:rPr lang="en-US" sz="2400" dirty="0"/>
              <a:t>A</a:t>
            </a:r>
            <a:r>
              <a:rPr lang="ru-RU" sz="2400" dirty="0"/>
              <a:t>  + </a:t>
            </a:r>
            <a:r>
              <a:rPr lang="en-US" sz="2400" dirty="0"/>
              <a:t>Q</a:t>
            </a:r>
            <a:r>
              <a:rPr lang="ru-RU" sz="2400" dirty="0"/>
              <a:t>  	</a:t>
            </a:r>
          </a:p>
          <a:p>
            <a:r>
              <a:rPr lang="ru-RU" sz="2400" dirty="0"/>
              <a:t>Это выражение должно быть равным 1 при любом значении А:</a:t>
            </a:r>
          </a:p>
          <a:p>
            <a:r>
              <a:rPr lang="ru-RU" sz="2400" dirty="0" smtClean="0"/>
              <a:t>			</a:t>
            </a:r>
            <a:r>
              <a:rPr lang="en-US" sz="2400" dirty="0" smtClean="0"/>
              <a:t>P</a:t>
            </a:r>
            <a:r>
              <a:rPr lang="ru-RU" sz="2400" dirty="0" smtClean="0"/>
              <a:t> </a:t>
            </a:r>
            <a:r>
              <a:rPr lang="ru-RU" sz="2400" dirty="0"/>
              <a:t>+ ¬</a:t>
            </a:r>
            <a:r>
              <a:rPr lang="en-US" sz="2400" dirty="0"/>
              <a:t>A</a:t>
            </a:r>
            <a:r>
              <a:rPr lang="ru-RU" sz="2400" dirty="0"/>
              <a:t>  + </a:t>
            </a:r>
            <a:r>
              <a:rPr lang="en-US" sz="2400" dirty="0"/>
              <a:t>Q </a:t>
            </a:r>
            <a:r>
              <a:rPr lang="ru-RU" sz="2400" dirty="0"/>
              <a:t>= 1</a:t>
            </a:r>
          </a:p>
          <a:p>
            <a:endParaRPr lang="ru-RU" dirty="0"/>
          </a:p>
        </p:txBody>
      </p:sp>
    </p:spTree>
    <p:extLst>
      <p:ext uri="{BB962C8B-B14F-4D97-AF65-F5344CB8AC3E}">
        <p14:creationId xmlns:p14="http://schemas.microsoft.com/office/powerpoint/2010/main" xmlns="" val="1129498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476671"/>
            <a:ext cx="8280920" cy="461665"/>
          </a:xfrm>
          <a:prstGeom prst="rect">
            <a:avLst/>
          </a:prstGeom>
          <a:noFill/>
        </p:spPr>
        <p:txBody>
          <a:bodyPr wrap="square" rtlCol="0">
            <a:spAutoFit/>
          </a:bodyPr>
          <a:lstStyle/>
          <a:p>
            <a:r>
              <a:rPr lang="ru-RU" sz="2400" dirty="0"/>
              <a:t>Рассмотрим числовую ось с нашими отрезками </a:t>
            </a:r>
            <a:r>
              <a:rPr lang="en-US" sz="2400" dirty="0"/>
              <a:t>P</a:t>
            </a:r>
            <a:r>
              <a:rPr lang="ru-RU" sz="2400" dirty="0"/>
              <a:t> и </a:t>
            </a:r>
            <a:r>
              <a:rPr lang="en-US" sz="2400" dirty="0"/>
              <a:t>Q</a:t>
            </a:r>
            <a:r>
              <a:rPr lang="ru-RU" sz="2400" dirty="0"/>
              <a:t>.</a:t>
            </a:r>
          </a:p>
        </p:txBody>
      </p:sp>
      <p:pic>
        <p:nvPicPr>
          <p:cNvPr id="4109" name="Picture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1090820"/>
            <a:ext cx="5016016" cy="1342004"/>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a:off x="395536" y="2432824"/>
            <a:ext cx="8280920" cy="3785652"/>
          </a:xfrm>
          <a:prstGeom prst="rect">
            <a:avLst/>
          </a:prstGeom>
          <a:noFill/>
        </p:spPr>
        <p:txBody>
          <a:bodyPr wrap="square" rtlCol="0">
            <a:spAutoFit/>
          </a:bodyPr>
          <a:lstStyle/>
          <a:p>
            <a:r>
              <a:rPr lang="ru-RU" sz="2400" dirty="0"/>
              <a:t>Рассмотрим отдельно все три отрезка.</a:t>
            </a:r>
          </a:p>
          <a:p>
            <a:r>
              <a:rPr lang="ru-RU" sz="2400" dirty="0"/>
              <a:t>Отрезок </a:t>
            </a:r>
            <a:r>
              <a:rPr lang="en-US" sz="2400" dirty="0" smtClean="0"/>
              <a:t>[</a:t>
            </a:r>
            <a:r>
              <a:rPr lang="ru-RU" sz="2400" dirty="0" smtClean="0"/>
              <a:t>10</a:t>
            </a:r>
            <a:r>
              <a:rPr lang="en-US" sz="2400" dirty="0" smtClean="0"/>
              <a:t>;</a:t>
            </a:r>
            <a:r>
              <a:rPr lang="ru-RU" sz="2400" dirty="0" smtClean="0"/>
              <a:t>18</a:t>
            </a:r>
            <a:r>
              <a:rPr lang="en-US" sz="2400" dirty="0" smtClean="0"/>
              <a:t>]</a:t>
            </a:r>
            <a:r>
              <a:rPr lang="ru-RU" sz="2400" dirty="0" smtClean="0"/>
              <a:t>: </a:t>
            </a:r>
            <a:r>
              <a:rPr lang="ru-RU" sz="2400" dirty="0"/>
              <a:t>выражение истинно, т.к. Р=1 (</a:t>
            </a:r>
            <a:r>
              <a:rPr lang="en-US" sz="2400" dirty="0"/>
              <a:t>x ϵ P</a:t>
            </a:r>
            <a:r>
              <a:rPr lang="ru-RU" sz="2400" dirty="0"/>
              <a:t>)</a:t>
            </a:r>
          </a:p>
          <a:p>
            <a:r>
              <a:rPr lang="ru-RU" sz="2400" dirty="0"/>
              <a:t>Отрезок </a:t>
            </a:r>
            <a:r>
              <a:rPr lang="en-US" sz="2400" dirty="0" smtClean="0"/>
              <a:t>[</a:t>
            </a:r>
            <a:r>
              <a:rPr lang="ru-RU" sz="2400" dirty="0" smtClean="0"/>
              <a:t>31</a:t>
            </a:r>
            <a:r>
              <a:rPr lang="en-US" sz="2400" dirty="0" smtClean="0"/>
              <a:t>;</a:t>
            </a:r>
            <a:r>
              <a:rPr lang="ru-RU" sz="2400" dirty="0" smtClean="0"/>
              <a:t> 40</a:t>
            </a:r>
            <a:r>
              <a:rPr lang="en-US" sz="2400" dirty="0" smtClean="0"/>
              <a:t>]</a:t>
            </a:r>
            <a:r>
              <a:rPr lang="ru-RU" sz="2400" dirty="0" smtClean="0"/>
              <a:t>: </a:t>
            </a:r>
            <a:r>
              <a:rPr lang="ru-RU" sz="2400" dirty="0"/>
              <a:t>выражение истинно, т.к. </a:t>
            </a:r>
            <a:r>
              <a:rPr lang="en-US" sz="2400" dirty="0"/>
              <a:t>Q</a:t>
            </a:r>
            <a:r>
              <a:rPr lang="ru-RU" sz="2400" dirty="0"/>
              <a:t>=1 (</a:t>
            </a:r>
            <a:r>
              <a:rPr lang="en-US" sz="2400" dirty="0"/>
              <a:t>x ϵ Q</a:t>
            </a:r>
            <a:r>
              <a:rPr lang="ru-RU" sz="2400" dirty="0"/>
              <a:t>)</a:t>
            </a:r>
          </a:p>
          <a:p>
            <a:r>
              <a:rPr lang="ru-RU" sz="2400" dirty="0"/>
              <a:t>Отрезок </a:t>
            </a:r>
            <a:r>
              <a:rPr lang="en-US" sz="2400" dirty="0" smtClean="0"/>
              <a:t>[</a:t>
            </a:r>
            <a:r>
              <a:rPr lang="ru-RU" sz="2400" dirty="0" smtClean="0"/>
              <a:t>18</a:t>
            </a:r>
            <a:r>
              <a:rPr lang="en-US" sz="2400" dirty="0" smtClean="0"/>
              <a:t>;</a:t>
            </a:r>
            <a:r>
              <a:rPr lang="ru-RU" sz="2400" dirty="0" smtClean="0"/>
              <a:t>31</a:t>
            </a:r>
            <a:r>
              <a:rPr lang="en-US" sz="2400" dirty="0" smtClean="0"/>
              <a:t>]</a:t>
            </a:r>
            <a:r>
              <a:rPr lang="ru-RU" sz="2400" dirty="0" smtClean="0"/>
              <a:t>: </a:t>
            </a:r>
            <a:r>
              <a:rPr lang="ru-RU" sz="2400" dirty="0"/>
              <a:t>выражение будет истинным в случае ¬</a:t>
            </a:r>
            <a:r>
              <a:rPr lang="en-US" sz="2400" dirty="0"/>
              <a:t>A</a:t>
            </a:r>
            <a:r>
              <a:rPr lang="ru-RU" sz="2400" dirty="0"/>
              <a:t> = 1, или  А=0. Это значит, что А не принадлежит отрезку 18‒31, т.е. значение А  должно быть совпадающим либо с отрезком Р, либо с отрезком </a:t>
            </a:r>
            <a:r>
              <a:rPr lang="en-US" sz="2400" dirty="0"/>
              <a:t>Q</a:t>
            </a:r>
            <a:r>
              <a:rPr lang="ru-RU" sz="2400" dirty="0"/>
              <a:t>. </a:t>
            </a:r>
            <a:endParaRPr lang="ru-RU" sz="2400" dirty="0" smtClean="0"/>
          </a:p>
          <a:p>
            <a:r>
              <a:rPr lang="ru-RU" sz="2400" dirty="0" smtClean="0"/>
              <a:t>Поскольку </a:t>
            </a:r>
            <a:r>
              <a:rPr lang="ru-RU" sz="2400" dirty="0"/>
              <a:t>в задании спрашивается наибольшая длина отрезка, то это будет отрезок (31-40)=9</a:t>
            </a:r>
          </a:p>
          <a:p>
            <a:r>
              <a:rPr lang="ru-RU" sz="2400" b="1" dirty="0"/>
              <a:t>Ответ: </a:t>
            </a:r>
            <a:r>
              <a:rPr lang="ru-RU" sz="2400" dirty="0" smtClean="0"/>
              <a:t>9</a:t>
            </a:r>
            <a:endParaRPr lang="ru-RU" sz="2400" dirty="0"/>
          </a:p>
        </p:txBody>
      </p:sp>
    </p:spTree>
    <p:extLst>
      <p:ext uri="{BB962C8B-B14F-4D97-AF65-F5344CB8AC3E}">
        <p14:creationId xmlns:p14="http://schemas.microsoft.com/office/powerpoint/2010/main" xmlns="" val="3912211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04664"/>
            <a:ext cx="8424936" cy="5632311"/>
          </a:xfrm>
          <a:prstGeom prst="rect">
            <a:avLst/>
          </a:prstGeom>
          <a:noFill/>
        </p:spPr>
        <p:txBody>
          <a:bodyPr wrap="square" rtlCol="0">
            <a:spAutoFit/>
          </a:bodyPr>
          <a:lstStyle/>
          <a:p>
            <a:r>
              <a:rPr lang="ru-RU" sz="2400" b="1" dirty="0"/>
              <a:t>Задание 3.</a:t>
            </a:r>
            <a:r>
              <a:rPr lang="ru-RU" sz="2400" dirty="0"/>
              <a:t> На числовой прямой даны 2 отрезка: </a:t>
            </a:r>
            <a:r>
              <a:rPr lang="en-US" sz="2400" dirty="0"/>
              <a:t>P</a:t>
            </a:r>
            <a:r>
              <a:rPr lang="ru-RU" sz="2400" dirty="0"/>
              <a:t>=[-10, 0] и </a:t>
            </a:r>
            <a:r>
              <a:rPr lang="en-US" sz="2400" dirty="0"/>
              <a:t>Q</a:t>
            </a:r>
            <a:r>
              <a:rPr lang="ru-RU" sz="2400" dirty="0"/>
              <a:t>=[-3, 8]. Выберите из предложенных вариантов такой отрезок А, что логическое выражение</a:t>
            </a:r>
          </a:p>
          <a:p>
            <a:r>
              <a:rPr lang="en-US" sz="2400" dirty="0"/>
              <a:t>	( (x ϵ P)  Ʌ  (x ϵ A) )   </a:t>
            </a:r>
            <a:r>
              <a:rPr lang="en-US" sz="2400" dirty="0" smtClean="0"/>
              <a:t>    </a:t>
            </a:r>
            <a:r>
              <a:rPr lang="en-US" sz="2400" dirty="0"/>
              <a:t>( (x ϵ Q) Ʌ (x ϵ A) )</a:t>
            </a:r>
            <a:endParaRPr lang="ru-RU" sz="2400" dirty="0"/>
          </a:p>
          <a:p>
            <a:r>
              <a:rPr lang="ru-RU" sz="2400" dirty="0"/>
              <a:t>будет тождественно истинным, то есть будет принимать значение 1 при любом значении переменной х.</a:t>
            </a:r>
          </a:p>
          <a:p>
            <a:r>
              <a:rPr lang="ru-RU" sz="2400" dirty="0"/>
              <a:t>1) </a:t>
            </a:r>
            <a:r>
              <a:rPr lang="en-US" sz="2400" dirty="0"/>
              <a:t>[</a:t>
            </a:r>
            <a:r>
              <a:rPr lang="ru-RU" sz="2400" dirty="0"/>
              <a:t>-8, -4</a:t>
            </a:r>
            <a:r>
              <a:rPr lang="en-US" sz="2400" dirty="0"/>
              <a:t>]	2) [</a:t>
            </a:r>
            <a:r>
              <a:rPr lang="ru-RU" sz="2400" dirty="0"/>
              <a:t>-7, -1</a:t>
            </a:r>
            <a:r>
              <a:rPr lang="en-US" sz="2400" dirty="0"/>
              <a:t>] 	3) [</a:t>
            </a:r>
            <a:r>
              <a:rPr lang="ru-RU" sz="2400" dirty="0"/>
              <a:t>-2, 5</a:t>
            </a:r>
            <a:r>
              <a:rPr lang="en-US" sz="2400" dirty="0"/>
              <a:t>] 	4) [</a:t>
            </a:r>
            <a:r>
              <a:rPr lang="ru-RU" sz="2400" dirty="0"/>
              <a:t>-15, 15</a:t>
            </a:r>
            <a:r>
              <a:rPr lang="en-US" sz="2400" dirty="0"/>
              <a:t>]</a:t>
            </a:r>
            <a:endParaRPr lang="ru-RU" sz="2400" dirty="0"/>
          </a:p>
          <a:p>
            <a:r>
              <a:rPr lang="ru-RU" sz="2400" b="1" dirty="0"/>
              <a:t>Решение.</a:t>
            </a:r>
            <a:endParaRPr lang="ru-RU" sz="2400" dirty="0"/>
          </a:p>
          <a:p>
            <a:r>
              <a:rPr lang="ru-RU" sz="2400" dirty="0"/>
              <a:t>Введем обозначения: 	</a:t>
            </a:r>
            <a:r>
              <a:rPr lang="en-US" sz="2400" dirty="0" smtClean="0"/>
              <a:t>P</a:t>
            </a:r>
            <a:r>
              <a:rPr lang="ru-RU" sz="2400" dirty="0"/>
              <a:t>: </a:t>
            </a:r>
            <a:r>
              <a:rPr lang="en-US" sz="2400" dirty="0"/>
              <a:t>x ϵ P</a:t>
            </a:r>
            <a:r>
              <a:rPr lang="ru-RU" sz="2400" dirty="0"/>
              <a:t>,  </a:t>
            </a:r>
            <a:r>
              <a:rPr lang="en-US" sz="2400" dirty="0"/>
              <a:t>Q</a:t>
            </a:r>
            <a:r>
              <a:rPr lang="ru-RU" sz="2400" dirty="0"/>
              <a:t>: </a:t>
            </a:r>
            <a:r>
              <a:rPr lang="en-US" sz="2400" dirty="0"/>
              <a:t>x ϵ Q</a:t>
            </a:r>
            <a:r>
              <a:rPr lang="ru-RU" sz="2400" dirty="0"/>
              <a:t>,  </a:t>
            </a:r>
            <a:r>
              <a:rPr lang="en-US" sz="2400" dirty="0"/>
              <a:t>A</a:t>
            </a:r>
            <a:r>
              <a:rPr lang="ru-RU" sz="2400" dirty="0"/>
              <a:t>: </a:t>
            </a:r>
            <a:r>
              <a:rPr lang="en-US" sz="2400" dirty="0"/>
              <a:t>x ϵ A</a:t>
            </a:r>
            <a:endParaRPr lang="ru-RU" sz="2400" dirty="0"/>
          </a:p>
          <a:p>
            <a:r>
              <a:rPr lang="ru-RU" sz="2400" dirty="0"/>
              <a:t>Перепишем условие задания:</a:t>
            </a:r>
          </a:p>
          <a:p>
            <a:r>
              <a:rPr lang="ru-RU" sz="2400" dirty="0"/>
              <a:t>(  </a:t>
            </a:r>
            <a:r>
              <a:rPr lang="en-US" sz="2400" dirty="0"/>
              <a:t>P</a:t>
            </a:r>
            <a:r>
              <a:rPr lang="ru-RU" sz="2400" dirty="0"/>
              <a:t>  Ʌ   </a:t>
            </a:r>
            <a:r>
              <a:rPr lang="en-US" sz="2400" dirty="0"/>
              <a:t>A</a:t>
            </a:r>
            <a:r>
              <a:rPr lang="ru-RU" sz="2400" dirty="0"/>
              <a:t> )       ( </a:t>
            </a:r>
            <a:r>
              <a:rPr lang="en-US" sz="2400" dirty="0"/>
              <a:t>Q </a:t>
            </a:r>
            <a:r>
              <a:rPr lang="ru-RU" sz="2400" dirty="0"/>
              <a:t> Ʌ  </a:t>
            </a:r>
            <a:r>
              <a:rPr lang="en-US" sz="2400" dirty="0"/>
              <a:t>A</a:t>
            </a:r>
            <a:r>
              <a:rPr lang="ru-RU" sz="2400" dirty="0"/>
              <a:t>) </a:t>
            </a:r>
          </a:p>
          <a:p>
            <a:r>
              <a:rPr lang="ru-RU" sz="2400" dirty="0"/>
              <a:t>Раскрываем импликацию, затем используем формулу де Моргана:</a:t>
            </a:r>
          </a:p>
          <a:p>
            <a:r>
              <a:rPr lang="ru-RU" sz="2400" dirty="0"/>
              <a:t>	</a:t>
            </a:r>
            <a:r>
              <a:rPr lang="ru-RU" sz="2400" dirty="0" smtClean="0"/>
              <a:t>	</a:t>
            </a:r>
            <a:r>
              <a:rPr lang="en-US" sz="2400" dirty="0" smtClean="0"/>
              <a:t>¬ </a:t>
            </a:r>
            <a:r>
              <a:rPr lang="en-US" sz="2400" dirty="0"/>
              <a:t>( P · A ) + (Q · A ) </a:t>
            </a:r>
            <a:r>
              <a:rPr lang="ru-RU" sz="2400" dirty="0"/>
              <a:t>или</a:t>
            </a:r>
            <a:r>
              <a:rPr lang="en-US" sz="2400" dirty="0"/>
              <a:t>  ¬ P + ¬A + Q · A </a:t>
            </a:r>
            <a:endParaRPr lang="ru-RU" sz="2400" dirty="0"/>
          </a:p>
          <a:p>
            <a:endParaRPr lang="ru-RU" sz="2400"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35896" y="1628800"/>
            <a:ext cx="360040" cy="306034"/>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4149080"/>
            <a:ext cx="360040" cy="3060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97705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2520" y="980728"/>
            <a:ext cx="7560840" cy="5570756"/>
          </a:xfrm>
          <a:prstGeom prst="rect">
            <a:avLst/>
          </a:prstGeom>
          <a:noFill/>
        </p:spPr>
        <p:txBody>
          <a:bodyPr wrap="square" rtlCol="0">
            <a:spAutoFit/>
          </a:bodyPr>
          <a:lstStyle/>
          <a:p>
            <a:r>
              <a:rPr lang="ru-RU" sz="2400" dirty="0"/>
              <a:t>Преобразуем выражение, используя следующий  закон преобразования:  </a:t>
            </a:r>
            <a:endParaRPr lang="ru-RU" sz="2400" dirty="0" smtClean="0"/>
          </a:p>
          <a:p>
            <a:r>
              <a:rPr lang="ru-RU" sz="2400" dirty="0"/>
              <a:t>	</a:t>
            </a:r>
            <a:r>
              <a:rPr lang="ru-RU" sz="2400" dirty="0" smtClean="0"/>
              <a:t>		 </a:t>
            </a:r>
            <a:r>
              <a:rPr lang="en-US" sz="2400" i="1" dirty="0"/>
              <a:t>a</a:t>
            </a:r>
            <a:r>
              <a:rPr lang="ru-RU" sz="2400" i="1" dirty="0"/>
              <a:t> + </a:t>
            </a:r>
            <a:r>
              <a:rPr lang="ru-RU" sz="2400" dirty="0"/>
              <a:t>¬</a:t>
            </a:r>
            <a:r>
              <a:rPr lang="en-US" sz="2400" i="1" dirty="0"/>
              <a:t>a</a:t>
            </a:r>
            <a:r>
              <a:rPr lang="ru-RU" sz="2400" dirty="0"/>
              <a:t>·</a:t>
            </a:r>
            <a:r>
              <a:rPr lang="en-US" sz="2400" i="1" dirty="0"/>
              <a:t>b </a:t>
            </a:r>
            <a:r>
              <a:rPr lang="ru-RU" sz="2400" i="1" dirty="0"/>
              <a:t>= </a:t>
            </a:r>
            <a:r>
              <a:rPr lang="en-US" sz="2400" i="1" dirty="0"/>
              <a:t>a</a:t>
            </a:r>
            <a:r>
              <a:rPr lang="ru-RU" sz="2400" i="1" dirty="0"/>
              <a:t> + </a:t>
            </a:r>
            <a:r>
              <a:rPr lang="en-US" sz="2400" i="1" dirty="0"/>
              <a:t>b</a:t>
            </a:r>
            <a:endParaRPr lang="ru-RU" sz="2400" dirty="0"/>
          </a:p>
          <a:p>
            <a:pPr>
              <a:spcBef>
                <a:spcPts val="1200"/>
              </a:spcBef>
            </a:pPr>
            <a:r>
              <a:rPr lang="ru-RU" sz="2400" dirty="0" smtClean="0"/>
              <a:t>В нашем задании имее</a:t>
            </a:r>
            <a:r>
              <a:rPr lang="ru-RU" sz="2400" dirty="0"/>
              <a:t>м</a:t>
            </a:r>
            <a:r>
              <a:rPr lang="ru-RU" sz="2400" dirty="0" smtClean="0"/>
              <a:t>:</a:t>
            </a:r>
            <a:r>
              <a:rPr lang="ru-RU" sz="2400" dirty="0"/>
              <a:t>	</a:t>
            </a:r>
            <a:endParaRPr lang="ru-RU" sz="2400" dirty="0" smtClean="0"/>
          </a:p>
          <a:p>
            <a:pPr>
              <a:spcBef>
                <a:spcPts val="1200"/>
              </a:spcBef>
            </a:pPr>
            <a:r>
              <a:rPr lang="ru-RU" sz="2400" dirty="0" smtClean="0"/>
              <a:t>	</a:t>
            </a:r>
            <a:r>
              <a:rPr lang="en-US" sz="2400" dirty="0" smtClean="0"/>
              <a:t>¬ </a:t>
            </a:r>
            <a:r>
              <a:rPr lang="en-US" sz="2400" dirty="0"/>
              <a:t>P + (¬A + Q · A) = ¬ P + (¬A + Q) = ¬A + ¬ P + Q</a:t>
            </a:r>
            <a:endParaRPr lang="ru-RU" sz="2400" dirty="0"/>
          </a:p>
          <a:p>
            <a:pPr>
              <a:spcBef>
                <a:spcPts val="1200"/>
              </a:spcBef>
            </a:pPr>
            <a:r>
              <a:rPr lang="ru-RU" sz="2400" dirty="0" smtClean="0"/>
              <a:t>Поскольку </a:t>
            </a:r>
            <a:r>
              <a:rPr lang="ru-RU" sz="2400" dirty="0"/>
              <a:t>это выражение должно быть тождественно истинным, т.е. равным 1 при любом значении А, то  ¬</a:t>
            </a:r>
            <a:r>
              <a:rPr lang="en-US" sz="2400" dirty="0"/>
              <a:t>A</a:t>
            </a:r>
            <a:r>
              <a:rPr lang="ru-RU" sz="2400" dirty="0"/>
              <a:t> должно быть истинным там, где (¬ </a:t>
            </a:r>
            <a:r>
              <a:rPr lang="en-US" sz="2400" dirty="0"/>
              <a:t>P</a:t>
            </a:r>
            <a:r>
              <a:rPr lang="ru-RU" sz="2400" dirty="0"/>
              <a:t> + </a:t>
            </a:r>
            <a:r>
              <a:rPr lang="en-US" sz="2400" dirty="0"/>
              <a:t>Q</a:t>
            </a:r>
            <a:r>
              <a:rPr lang="ru-RU" sz="2400" dirty="0"/>
              <a:t>) ложно, или где истинно ¬ (¬ </a:t>
            </a:r>
            <a:r>
              <a:rPr lang="en-US" sz="2400" dirty="0"/>
              <a:t>P</a:t>
            </a:r>
            <a:r>
              <a:rPr lang="ru-RU" sz="2400" dirty="0"/>
              <a:t> + </a:t>
            </a:r>
            <a:r>
              <a:rPr lang="en-US" sz="2400" dirty="0"/>
              <a:t>Q</a:t>
            </a:r>
            <a:r>
              <a:rPr lang="ru-RU" sz="2400" dirty="0"/>
              <a:t>).</a:t>
            </a:r>
          </a:p>
          <a:p>
            <a:pPr>
              <a:spcBef>
                <a:spcPts val="1200"/>
              </a:spcBef>
            </a:pPr>
            <a:r>
              <a:rPr lang="ru-RU" sz="2400" dirty="0"/>
              <a:t>Преобразуем получившееся выражение, используя формулу де Моргана:</a:t>
            </a:r>
          </a:p>
          <a:p>
            <a:pPr>
              <a:spcBef>
                <a:spcPts val="1200"/>
              </a:spcBef>
            </a:pPr>
            <a:r>
              <a:rPr lang="ru-RU" sz="2400" dirty="0" smtClean="0"/>
              <a:t>	¬ </a:t>
            </a:r>
            <a:r>
              <a:rPr lang="ru-RU" sz="2400" dirty="0"/>
              <a:t>(¬ </a:t>
            </a:r>
            <a:r>
              <a:rPr lang="en-US" sz="2400" dirty="0"/>
              <a:t>P</a:t>
            </a:r>
            <a:r>
              <a:rPr lang="ru-RU" sz="2400" dirty="0"/>
              <a:t> + </a:t>
            </a:r>
            <a:r>
              <a:rPr lang="en-US" sz="2400" dirty="0"/>
              <a:t>Q</a:t>
            </a:r>
            <a:r>
              <a:rPr lang="ru-RU" sz="2400" dirty="0"/>
              <a:t>) = (¬ ¬ </a:t>
            </a:r>
            <a:r>
              <a:rPr lang="en-US" sz="2400" dirty="0"/>
              <a:t>P </a:t>
            </a:r>
            <a:r>
              <a:rPr lang="ru-RU" sz="2400" dirty="0"/>
              <a:t>) Ʌ  ¬</a:t>
            </a:r>
            <a:r>
              <a:rPr lang="en-US" sz="2400" dirty="0"/>
              <a:t>Q</a:t>
            </a:r>
            <a:r>
              <a:rPr lang="ru-RU" sz="2400" dirty="0"/>
              <a:t> = </a:t>
            </a:r>
            <a:r>
              <a:rPr lang="en-US" sz="2400" dirty="0"/>
              <a:t>P  </a:t>
            </a:r>
            <a:r>
              <a:rPr lang="ru-RU" sz="2400" dirty="0"/>
              <a:t>Ʌ  ¬</a:t>
            </a:r>
            <a:r>
              <a:rPr lang="en-US" sz="2400" dirty="0"/>
              <a:t>Q</a:t>
            </a:r>
            <a:endParaRPr lang="ru-RU" sz="2400" dirty="0"/>
          </a:p>
          <a:p>
            <a:endParaRPr lang="ru-RU" dirty="0"/>
          </a:p>
        </p:txBody>
      </p:sp>
    </p:spTree>
    <p:extLst>
      <p:ext uri="{BB962C8B-B14F-4D97-AF65-F5344CB8AC3E}">
        <p14:creationId xmlns:p14="http://schemas.microsoft.com/office/powerpoint/2010/main" xmlns="" val="3258933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5904656" cy="461665"/>
          </a:xfrm>
          <a:prstGeom prst="rect">
            <a:avLst/>
          </a:prstGeom>
          <a:noFill/>
        </p:spPr>
        <p:txBody>
          <a:bodyPr wrap="square" rtlCol="0">
            <a:spAutoFit/>
          </a:bodyPr>
          <a:lstStyle/>
          <a:p>
            <a:r>
              <a:rPr lang="ru-RU" sz="2400" dirty="0"/>
              <a:t>Рассмотрим числовую прямую</a:t>
            </a:r>
            <a:r>
              <a:rPr lang="ru-RU" sz="2400" dirty="0" smtClean="0"/>
              <a:t>:</a:t>
            </a:r>
            <a:endParaRPr lang="ru-RU" sz="2400"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09728" y="332625"/>
            <a:ext cx="4464496" cy="173838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305272" y="1964353"/>
            <a:ext cx="8208912" cy="4893647"/>
          </a:xfrm>
          <a:prstGeom prst="rect">
            <a:avLst/>
          </a:prstGeom>
          <a:noFill/>
        </p:spPr>
        <p:txBody>
          <a:bodyPr wrap="square" rtlCol="0">
            <a:spAutoFit/>
          </a:bodyPr>
          <a:lstStyle/>
          <a:p>
            <a:r>
              <a:rPr lang="ru-RU" sz="2400" dirty="0"/>
              <a:t> </a:t>
            </a:r>
            <a:r>
              <a:rPr lang="ru-RU" sz="2400" dirty="0" smtClean="0"/>
              <a:t>Выражение  </a:t>
            </a:r>
            <a:r>
              <a:rPr lang="ru-RU" sz="2400" dirty="0"/>
              <a:t>(</a:t>
            </a:r>
            <a:r>
              <a:rPr lang="en-US" sz="2400" dirty="0"/>
              <a:t>P  </a:t>
            </a:r>
            <a:r>
              <a:rPr lang="ru-RU" sz="2400" dirty="0"/>
              <a:t>Ʌ  ¬</a:t>
            </a:r>
            <a:r>
              <a:rPr lang="en-US" sz="2400" dirty="0"/>
              <a:t>Q</a:t>
            </a:r>
            <a:r>
              <a:rPr lang="ru-RU" sz="2400" dirty="0"/>
              <a:t>)  истинно на отрезке [-</a:t>
            </a:r>
            <a:r>
              <a:rPr lang="ru-RU" sz="2400" dirty="0" smtClean="0"/>
              <a:t>10</a:t>
            </a:r>
            <a:r>
              <a:rPr lang="en-US" sz="2400" dirty="0" smtClean="0"/>
              <a:t>;</a:t>
            </a:r>
            <a:r>
              <a:rPr lang="ru-RU" sz="2400" dirty="0" smtClean="0"/>
              <a:t> </a:t>
            </a:r>
            <a:r>
              <a:rPr lang="ru-RU" sz="2400" dirty="0"/>
              <a:t>-3]. На нем должно быть ¬</a:t>
            </a:r>
            <a:r>
              <a:rPr lang="en-US" sz="2400" dirty="0"/>
              <a:t>A</a:t>
            </a:r>
            <a:r>
              <a:rPr lang="ru-RU" sz="2400" dirty="0"/>
              <a:t>=1 или А=0. Это означает, что отрезок А не должен содержать в себе отрезок [-</a:t>
            </a:r>
            <a:r>
              <a:rPr lang="ru-RU" sz="2400" dirty="0" smtClean="0"/>
              <a:t>10</a:t>
            </a:r>
            <a:r>
              <a:rPr lang="en-US" sz="2400" dirty="0" smtClean="0"/>
              <a:t>;</a:t>
            </a:r>
            <a:r>
              <a:rPr lang="ru-RU" sz="2400" dirty="0" smtClean="0"/>
              <a:t> </a:t>
            </a:r>
            <a:r>
              <a:rPr lang="ru-RU" sz="2400" dirty="0"/>
              <a:t>-3].</a:t>
            </a:r>
          </a:p>
          <a:p>
            <a:r>
              <a:rPr lang="ru-RU" sz="2400" dirty="0"/>
              <a:t>Рассмотрим варианты ответов. </a:t>
            </a:r>
          </a:p>
          <a:p>
            <a:r>
              <a:rPr lang="ru-RU" sz="2400" dirty="0"/>
              <a:t>Отрезок 1) [-</a:t>
            </a:r>
            <a:r>
              <a:rPr lang="ru-RU" sz="2400" dirty="0" smtClean="0"/>
              <a:t>8</a:t>
            </a:r>
            <a:r>
              <a:rPr lang="en-US" sz="2400" dirty="0" smtClean="0"/>
              <a:t>;</a:t>
            </a:r>
            <a:r>
              <a:rPr lang="ru-RU" sz="2400" dirty="0" smtClean="0"/>
              <a:t> </a:t>
            </a:r>
            <a:r>
              <a:rPr lang="ru-RU" sz="2400" dirty="0"/>
              <a:t>-4] содержит в себе значения из  отрезка </a:t>
            </a:r>
            <a:r>
              <a:rPr lang="en-US" sz="2400" dirty="0" smtClean="0"/>
              <a:t/>
            </a:r>
            <a:br>
              <a:rPr lang="en-US" sz="2400" dirty="0" smtClean="0"/>
            </a:br>
            <a:r>
              <a:rPr lang="ru-RU" sz="2400" dirty="0" smtClean="0"/>
              <a:t>[-10</a:t>
            </a:r>
            <a:r>
              <a:rPr lang="en-US" sz="2400" dirty="0" smtClean="0"/>
              <a:t>;</a:t>
            </a:r>
            <a:r>
              <a:rPr lang="ru-RU" sz="2400" dirty="0" smtClean="0"/>
              <a:t>-</a:t>
            </a:r>
            <a:r>
              <a:rPr lang="ru-RU" sz="2400" dirty="0"/>
              <a:t>3], поэтому не является правильным ответом.</a:t>
            </a:r>
          </a:p>
          <a:p>
            <a:r>
              <a:rPr lang="ru-RU" sz="2400" dirty="0"/>
              <a:t>Отрезок  2) [-</a:t>
            </a:r>
            <a:r>
              <a:rPr lang="ru-RU" sz="2400" dirty="0" smtClean="0"/>
              <a:t>7</a:t>
            </a:r>
            <a:r>
              <a:rPr lang="en-US" sz="2400" dirty="0" smtClean="0"/>
              <a:t>;</a:t>
            </a:r>
            <a:r>
              <a:rPr lang="ru-RU" sz="2400" dirty="0" smtClean="0"/>
              <a:t> </a:t>
            </a:r>
            <a:r>
              <a:rPr lang="ru-RU" sz="2400" dirty="0"/>
              <a:t>-1] содержит в себе значения из  отрезка </a:t>
            </a:r>
            <a:r>
              <a:rPr lang="en-US" sz="2400" dirty="0" smtClean="0"/>
              <a:t/>
            </a:r>
            <a:br>
              <a:rPr lang="en-US" sz="2400" dirty="0" smtClean="0"/>
            </a:br>
            <a:r>
              <a:rPr lang="ru-RU" sz="2400" dirty="0" smtClean="0"/>
              <a:t>[-10</a:t>
            </a:r>
            <a:r>
              <a:rPr lang="en-US" sz="2400" dirty="0" smtClean="0"/>
              <a:t>;</a:t>
            </a:r>
            <a:r>
              <a:rPr lang="ru-RU" sz="2400" dirty="0" smtClean="0"/>
              <a:t> </a:t>
            </a:r>
            <a:r>
              <a:rPr lang="ru-RU" sz="2400" dirty="0"/>
              <a:t>-3], что быть не должно.</a:t>
            </a:r>
          </a:p>
          <a:p>
            <a:r>
              <a:rPr lang="ru-RU" sz="2400" dirty="0"/>
              <a:t>Отрезок  4) [-</a:t>
            </a:r>
            <a:r>
              <a:rPr lang="ru-RU" sz="2400" dirty="0" smtClean="0"/>
              <a:t>15</a:t>
            </a:r>
            <a:r>
              <a:rPr lang="en-US" sz="2400" dirty="0" smtClean="0"/>
              <a:t>;</a:t>
            </a:r>
            <a:r>
              <a:rPr lang="ru-RU" sz="2400" dirty="0" smtClean="0"/>
              <a:t> </a:t>
            </a:r>
            <a:r>
              <a:rPr lang="ru-RU" sz="2400" dirty="0"/>
              <a:t>15] содержит в себе значения из  отрезка </a:t>
            </a:r>
            <a:r>
              <a:rPr lang="en-US" sz="2400" dirty="0" smtClean="0"/>
              <a:t/>
            </a:r>
            <a:br>
              <a:rPr lang="en-US" sz="2400" dirty="0" smtClean="0"/>
            </a:br>
            <a:r>
              <a:rPr lang="ru-RU" sz="2400" dirty="0" smtClean="0"/>
              <a:t>[-10</a:t>
            </a:r>
            <a:r>
              <a:rPr lang="en-US" sz="2400" dirty="0" smtClean="0"/>
              <a:t>;</a:t>
            </a:r>
            <a:r>
              <a:rPr lang="ru-RU" sz="2400" dirty="0" smtClean="0"/>
              <a:t> </a:t>
            </a:r>
            <a:r>
              <a:rPr lang="ru-RU" sz="2400" dirty="0"/>
              <a:t>-3], что быть не должно.</a:t>
            </a:r>
          </a:p>
          <a:p>
            <a:r>
              <a:rPr lang="ru-RU" sz="2400" dirty="0"/>
              <a:t>Отрезок  3) [-</a:t>
            </a:r>
            <a:r>
              <a:rPr lang="ru-RU" sz="2400" dirty="0" smtClean="0"/>
              <a:t>2</a:t>
            </a:r>
            <a:r>
              <a:rPr lang="en-US" sz="2400" dirty="0" smtClean="0"/>
              <a:t>;</a:t>
            </a:r>
            <a:r>
              <a:rPr lang="ru-RU" sz="2400" dirty="0" smtClean="0"/>
              <a:t> </a:t>
            </a:r>
            <a:r>
              <a:rPr lang="ru-RU" sz="2400" dirty="0"/>
              <a:t>5] не содержит в себе значения [-</a:t>
            </a:r>
            <a:r>
              <a:rPr lang="ru-RU" sz="2400" dirty="0" smtClean="0"/>
              <a:t>10</a:t>
            </a:r>
            <a:r>
              <a:rPr lang="en-US" sz="2400" dirty="0" smtClean="0"/>
              <a:t>;</a:t>
            </a:r>
            <a:r>
              <a:rPr lang="ru-RU" sz="2400" dirty="0" smtClean="0"/>
              <a:t> </a:t>
            </a:r>
            <a:r>
              <a:rPr lang="ru-RU" sz="2400" dirty="0"/>
              <a:t>-3], поэтому является ответом.</a:t>
            </a:r>
          </a:p>
          <a:p>
            <a:r>
              <a:rPr lang="ru-RU" sz="2400" b="1" dirty="0"/>
              <a:t>Ответ: </a:t>
            </a:r>
            <a:r>
              <a:rPr lang="ru-RU" sz="2400" dirty="0"/>
              <a:t>3</a:t>
            </a:r>
            <a:r>
              <a:rPr lang="ru-RU" sz="2400" dirty="0" smtClean="0"/>
              <a:t>)</a:t>
            </a:r>
            <a:endParaRPr lang="ru-RU" sz="2400" dirty="0"/>
          </a:p>
        </p:txBody>
      </p:sp>
    </p:spTree>
    <p:extLst>
      <p:ext uri="{BB962C8B-B14F-4D97-AF65-F5344CB8AC3E}">
        <p14:creationId xmlns:p14="http://schemas.microsoft.com/office/powerpoint/2010/main" xmlns="" val="1748003494"/>
      </p:ext>
    </p:extLst>
  </p:cSld>
  <p:clrMapOvr>
    <a:masterClrMapping/>
  </p:clrMapOvr>
</p:sld>
</file>

<file path=ppt/theme/theme1.xml><?xml version="1.0" encoding="utf-8"?>
<a:theme xmlns:a="http://schemas.openxmlformats.org/drawingml/2006/main" name="тетрад_лист">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656</TotalTime>
  <Words>3434</Words>
  <Application>Microsoft Office PowerPoint</Application>
  <PresentationFormat>Экран (4:3)</PresentationFormat>
  <Paragraphs>436</Paragraphs>
  <Slides>45</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45</vt:i4>
      </vt:variant>
    </vt:vector>
  </HeadingPairs>
  <TitlesOfParts>
    <vt:vector size="46" baseType="lpstr">
      <vt:lpstr>тетрад_лист</vt:lpstr>
      <vt:lpstr>Решение задач повышенной сложности для дифференцированного обучения и при подготовке к ЕГЭ по информатике</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Решение задач части В  в заданиях ГИА</dc:title>
  <dc:creator>MS</dc:creator>
  <cp:lastModifiedBy>MS</cp:lastModifiedBy>
  <cp:revision>129</cp:revision>
  <dcterms:created xsi:type="dcterms:W3CDTF">2013-02-09T12:21:28Z</dcterms:created>
  <dcterms:modified xsi:type="dcterms:W3CDTF">2016-03-20T18:49:08Z</dcterms:modified>
</cp:coreProperties>
</file>