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65" r:id="rId10"/>
    <p:sldId id="266" r:id="rId11"/>
    <p:sldId id="267" r:id="rId12"/>
    <p:sldId id="268" r:id="rId13"/>
    <p:sldId id="275" r:id="rId14"/>
    <p:sldId id="276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CC95A-5C15-48EF-BE01-E78DB36DF1CB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BD304-0698-4CF9-8C9D-9BF07F18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1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B3C6-10B2-41C1-8AD6-2E5C12BCD47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E6CC-6863-4814-B4FE-BED60DED4AE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7A55-8E4C-43E3-B406-40B1F8E7E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dmin\Рабочий стол\Новая папка (3)\0__17_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14313"/>
            <a:ext cx="9286875" cy="7072313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142852"/>
            <a:ext cx="8715435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Прочитайте пословицу и объясните её значение</a:t>
            </a: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«Землю красит – солнце,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а человека - труд»</a:t>
            </a: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40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786874" cy="714356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Найди проверочное слово и соедини  его стрелкой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3614766" cy="592935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Солнце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Участник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Лестница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Чудесная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Яростный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Прекрасное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Чувство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Праздник</a:t>
            </a:r>
          </a:p>
          <a:p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Честная</a:t>
            </a:r>
          </a:p>
          <a:p>
            <a:r>
              <a:rPr lang="ru-RU" sz="3200" b="1" dirty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r>
              <a:rPr lang="ru-RU" sz="32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стный</a:t>
            </a:r>
            <a:endParaRPr lang="ru-RU" sz="3200" b="1" dirty="0">
              <a:solidFill>
                <a:srgbClr val="1C1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214942" y="785794"/>
            <a:ext cx="3571900" cy="59293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Чудесен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Яростная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Прекрасен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Честное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Солнышко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Участие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Яростно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Устная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Честь       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Ярость     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Уста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Частник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214546" y="1142984"/>
            <a:ext cx="3143272" cy="20002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428860" y="1071546"/>
            <a:ext cx="2928958" cy="178595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00298" y="1714488"/>
            <a:ext cx="2857520" cy="192882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71736" y="3429000"/>
            <a:ext cx="2857520" cy="221457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928926" y="2071678"/>
            <a:ext cx="2428892" cy="18573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285984" y="5072074"/>
            <a:ext cx="3143272" cy="50006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071670" y="6072206"/>
            <a:ext cx="3286148" cy="14287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122" cy="122553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 каким словам не подобрали проверочных слов?</a:t>
            </a:r>
          </a:p>
        </p:txBody>
      </p:sp>
      <p:sp>
        <p:nvSpPr>
          <p:cNvPr id="2051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ru-RU" dirty="0" smtClean="0"/>
              <a:t>   </a:t>
            </a:r>
            <a:endParaRPr lang="ru-RU" sz="2800" dirty="0" smtClean="0"/>
          </a:p>
        </p:txBody>
      </p:sp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1928802"/>
            <a:ext cx="2286016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ый прямоугольник 7"/>
          <p:cNvSpPr/>
          <p:nvPr/>
        </p:nvSpPr>
        <p:spPr>
          <a:xfrm>
            <a:off x="714348" y="2143116"/>
            <a:ext cx="5429288" cy="40719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Лестница</a:t>
            </a:r>
          </a:p>
          <a:p>
            <a:pPr algn="ctr"/>
            <a:r>
              <a:rPr lang="ru-RU" sz="66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Чувство</a:t>
            </a:r>
          </a:p>
          <a:p>
            <a:pPr algn="ctr"/>
            <a:r>
              <a:rPr lang="ru-RU" sz="6600" b="1" dirty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r>
              <a:rPr lang="ru-RU" sz="6600" b="1" dirty="0" smtClean="0">
                <a:solidFill>
                  <a:srgbClr val="1C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раздник</a:t>
            </a:r>
            <a:endParaRPr lang="ru-RU" sz="6600" b="1" dirty="0">
              <a:solidFill>
                <a:srgbClr val="1C1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dmin\Рабочий стол\Новая папка (3)\0__1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Что нужно знать и помнить чтобы писать без ошибок</a:t>
            </a:r>
          </a:p>
        </p:txBody>
      </p:sp>
      <p:sp>
        <p:nvSpPr>
          <p:cNvPr id="3076" name="Содержимое 5"/>
          <p:cNvSpPr>
            <a:spLocks noGrp="1"/>
          </p:cNvSpPr>
          <p:nvPr>
            <p:ph sz="quarter" idx="1"/>
          </p:nvPr>
        </p:nvSpPr>
        <p:spPr>
          <a:xfrm>
            <a:off x="285720" y="1772816"/>
            <a:ext cx="8606760" cy="435334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Знать  правило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 подбирать проверочные слова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обращаться со словарем</a:t>
            </a:r>
          </a:p>
          <a:p>
            <a:pPr algn="just" eaLnBrk="1" hangingPunct="1">
              <a:buNone/>
              <a:defRPr/>
            </a:pPr>
            <a:endParaRPr lang="ru-RU" sz="4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None/>
              <a:defRPr/>
            </a:pPr>
            <a:endParaRPr lang="ru-RU" sz="4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КАК ПОЛЬЗОВАТЬСЯ ПРАВИЛОМ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1. Произнеси слово. Слышишь ли ты рядом несколько согласных звуков? Например: лесной – звуки [</a:t>
            </a:r>
            <a:r>
              <a:rPr lang="ru-RU" b="1" dirty="0" err="1" smtClean="0">
                <a:solidFill>
                  <a:schemeClr val="tx2"/>
                </a:solidFill>
              </a:rPr>
              <a:t>сн</a:t>
            </a:r>
            <a:r>
              <a:rPr lang="ru-RU" b="1" dirty="0" smtClean="0">
                <a:solidFill>
                  <a:schemeClr val="tx2"/>
                </a:solidFill>
              </a:rPr>
              <a:t> ], гигантский – звуки [нс ].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2. Проверь, есть ли в словах непроизносимый согласный звук. Для этого подбери однокоренное проверочное слово. Лесной – лес, лесистый. Непроизносимого согласного звука нет. Пишем лесной.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Гигантский – гигант. Появился звук [т]. Пишем гигантский.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3. Напиши слово.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4. Проверь написание: обозначь орфограмму.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Гиган</a:t>
            </a:r>
            <a:r>
              <a:rPr lang="ru-RU" b="1" u="sng" dirty="0" smtClean="0">
                <a:solidFill>
                  <a:schemeClr val="tx2"/>
                </a:solidFill>
              </a:rPr>
              <a:t>т</a:t>
            </a:r>
            <a:r>
              <a:rPr lang="ru-RU" b="1" dirty="0" smtClean="0">
                <a:solidFill>
                  <a:schemeClr val="tx2"/>
                </a:solidFill>
              </a:rPr>
              <a:t>ский – гиг</a:t>
            </a:r>
            <a:r>
              <a:rPr lang="ru-RU" b="1" u="sng" dirty="0" smtClean="0">
                <a:solidFill>
                  <a:schemeClr val="tx2"/>
                </a:solidFill>
              </a:rPr>
              <a:t>а</a:t>
            </a:r>
            <a:r>
              <a:rPr lang="ru-RU" b="1" dirty="0" smtClean="0">
                <a:solidFill>
                  <a:schemeClr val="tx2"/>
                </a:solidFill>
              </a:rPr>
              <a:t>нт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Записать 10 слов с непроизносимыми согласными в корне. Подобрать к ним проверочные слова.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Правило на стр. 118 выучить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6700" y="2924944"/>
            <a:ext cx="25273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7" y="4429132"/>
            <a:ext cx="1285884" cy="1215707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ru-RU" sz="73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MS Gothic" charset="-128"/>
                <a:cs typeface="Times New Roman" pitchFamily="18" charset="0"/>
              </a:rPr>
              <a:t>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928670"/>
            <a:ext cx="6143636" cy="1631206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 могу сформулировать тему урока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Могу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Не уверен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Не могу</a:t>
            </a:r>
            <a:endParaRPr lang="ru-RU" sz="2000" b="1" dirty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S Gothic" charset="-128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2571745"/>
            <a:ext cx="5477971" cy="2062093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>
              <a:defRPr/>
            </a:pPr>
            <a:r>
              <a:rPr lang="ru-RU" sz="28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могу рассказать чему научился на уроке 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Отлично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Хорошо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Совсем не могу</a:t>
            </a:r>
            <a:endParaRPr lang="ru-RU" sz="2400" b="1" dirty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S Gothic" charset="-128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4643446"/>
            <a:ext cx="5357850" cy="1938982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>
              <a:defRPr/>
            </a:pPr>
            <a:r>
              <a:rPr lang="ru-RU" sz="24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Считаю, что на каждом этапе урока работал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Отлично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Хорошо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ru-RU" sz="2400" b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MS Gothic" charset="-128"/>
                <a:cs typeface="Calibri" pitchFamily="34" charset="0"/>
              </a:rPr>
              <a:t>Совсем не работал</a:t>
            </a:r>
            <a:endParaRPr lang="ru-RU" sz="2400" b="1" dirty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MS Gothic" charset="-128"/>
              <a:cs typeface="Calibri" pitchFamily="34" charset="0"/>
            </a:endParaRPr>
          </a:p>
        </p:txBody>
      </p:sp>
      <p:sp>
        <p:nvSpPr>
          <p:cNvPr id="15369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</a:ln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A1EF0E61-50EF-4C3C-903E-C618D9B8AABB}" type="slidenum">
              <a:rPr lang="ru-RU" sz="20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70" name="Рисунок 11" descr="malch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24801" y="512694"/>
            <a:ext cx="2397600" cy="251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22387" y="123830"/>
            <a:ext cx="5313637" cy="837809"/>
          </a:xfrm>
          <a:prstGeom prst="rect">
            <a:avLst/>
          </a:prstGeom>
          <a:noFill/>
        </p:spPr>
        <p:txBody>
          <a:bodyPr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900" b="1" spc="45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Рефлексия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2071670" y="1285860"/>
            <a:ext cx="1428759" cy="37511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3"/>
          </p:cNvCxnSpPr>
          <p:nvPr/>
        </p:nvCxnSpPr>
        <p:spPr>
          <a:xfrm flipV="1">
            <a:off x="2071671" y="3214686"/>
            <a:ext cx="1500197" cy="182230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" idx="3"/>
          </p:cNvCxnSpPr>
          <p:nvPr/>
        </p:nvCxnSpPr>
        <p:spPr>
          <a:xfrm>
            <a:off x="2071671" y="5036986"/>
            <a:ext cx="1285883" cy="17796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рарврр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6624637" cy="7029450"/>
          </a:xfrm>
          <a:prstGeom prst="rect">
            <a:avLst/>
          </a:prstGeom>
          <a:noFill/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824413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42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77251" dir="4832261" algn="ctr" rotWithShape="0">
                    <a:srgbClr val="0000FF">
                      <a:alpha val="80000"/>
                    </a:srgbClr>
                  </a:outerShdw>
                </a:effectLst>
                <a:latin typeface="Comic Sans MS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357158" y="214290"/>
            <a:ext cx="8501122" cy="3749670"/>
          </a:xfrm>
          <a:prstGeom prst="ellipse">
            <a:avLst/>
          </a:prstGeom>
          <a:solidFill>
            <a:srgbClr val="FFCCFF"/>
          </a:solidFill>
          <a:ln w="28575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Прочтите слово </a:t>
            </a: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солнце» 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214282" y="2857472"/>
            <a:ext cx="4143404" cy="4000528"/>
          </a:xfrm>
          <a:prstGeom prst="ellipse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орфографически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4643406" y="2919386"/>
            <a:ext cx="4500594" cy="3938614"/>
          </a:xfrm>
          <a:prstGeom prst="ellipse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орфоэпически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79388" y="765175"/>
            <a:ext cx="8208962" cy="4895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80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 Р О С Т О</a:t>
            </a:r>
          </a:p>
        </p:txBody>
      </p:sp>
      <p:pic>
        <p:nvPicPr>
          <p:cNvPr id="3" name="Picture 2" descr="C:\Documents and Settings\Кирилл\Рабочий стол\МАМА\родина\0_1c3b0_237e46b8_XL.jpeg"/>
          <p:cNvPicPr>
            <a:picLocks noChangeAspect="1" noChangeArrowheads="1"/>
          </p:cNvPicPr>
          <p:nvPr/>
        </p:nvPicPr>
        <p:blipFill>
          <a:blip r:embed="rId2" cstate="print"/>
          <a:srcRect b="14488"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Запишите слова , проверьте их написание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вестник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гигантский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сердце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143248"/>
            <a:ext cx="22479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ocuments and Settings\Admin\Рабочий стол\Новая папка (3)\0__1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Тема урока: </a:t>
            </a:r>
          </a:p>
        </p:txBody>
      </p:sp>
      <p:sp>
        <p:nvSpPr>
          <p:cNvPr id="307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ru-RU" sz="4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None/>
              <a:defRPr/>
            </a:pPr>
            <a:endParaRPr lang="ru-RU" sz="4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None/>
              <a:defRPr/>
            </a:pPr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«Правописание …   … </a:t>
            </a:r>
          </a:p>
          <a:p>
            <a:pPr algn="ctr" eaLnBrk="1" hangingPunct="1">
              <a:buNone/>
              <a:defRPr/>
            </a:pPr>
            <a:r>
              <a:rPr lang="ru-RU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корне слова»</a:t>
            </a:r>
          </a:p>
        </p:txBody>
      </p:sp>
    </p:spTree>
    <p:extLst>
      <p:ext uri="{BB962C8B-B14F-4D97-AF65-F5344CB8AC3E}">
        <p14:creationId xmlns:p14="http://schemas.microsoft.com/office/powerpoint/2010/main" val="37347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st-6773-116319099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2" t="6056" r="8130" b="19731"/>
          <a:stretch>
            <a:fillRect/>
          </a:stretch>
        </p:blipFill>
        <p:spPr bwMode="auto">
          <a:xfrm rot="682518" flipH="1">
            <a:off x="6011863" y="2636838"/>
            <a:ext cx="2808287" cy="1436687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4213" y="5084763"/>
            <a:ext cx="7921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11188" y="1000109"/>
            <a:ext cx="7993062" cy="414340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Физминутка</a:t>
            </a:r>
          </a:p>
          <a:p>
            <a:pPr algn="ctr"/>
            <a:endParaRPr lang="ru-RU" sz="3600" b="1" kern="10" dirty="0" smtClean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для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глаз</a:t>
            </a:r>
          </a:p>
        </p:txBody>
      </p:sp>
      <p:pic>
        <p:nvPicPr>
          <p:cNvPr id="3077" name="Picture 5" descr="post-6773-116319099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2" t="6056" r="8130" b="19731"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7" name="AutoShape 37"/>
          <p:cNvSpPr>
            <a:spLocks noChangeArrowheads="1"/>
          </p:cNvSpPr>
          <p:nvPr/>
        </p:nvSpPr>
        <p:spPr bwMode="auto">
          <a:xfrm rot="22861379">
            <a:off x="5364163" y="3357563"/>
            <a:ext cx="1058862" cy="1254125"/>
          </a:xfrm>
          <a:custGeom>
            <a:avLst/>
            <a:gdLst>
              <a:gd name="G0" fmla="+- 13012 0 0"/>
              <a:gd name="G1" fmla="+- 17912 0 0"/>
              <a:gd name="G2" fmla="+- 0 0 0"/>
              <a:gd name="G3" fmla="*/ 13012 1 2"/>
              <a:gd name="G4" fmla="+- G3 10800 0"/>
              <a:gd name="G5" fmla="+- 21600 13012 17912"/>
              <a:gd name="G6" fmla="+- 17912 0 0"/>
              <a:gd name="G7" fmla="*/ G6 1 2"/>
              <a:gd name="G8" fmla="*/ 17912 2 1"/>
              <a:gd name="G9" fmla="+- G8 0 21600"/>
              <a:gd name="G10" fmla="+- G5 0 G4"/>
              <a:gd name="G11" fmla="+- 13012 0 G4"/>
              <a:gd name="G12" fmla="*/ G2 G10 G11"/>
              <a:gd name="T0" fmla="*/ 17306 w 21600"/>
              <a:gd name="T1" fmla="*/ 0 h 21600"/>
              <a:gd name="T2" fmla="*/ 13012 w 21600"/>
              <a:gd name="T3" fmla="*/ 0 h 21600"/>
              <a:gd name="T4" fmla="*/ 0 w 21600"/>
              <a:gd name="T5" fmla="*/ 13012 h 21600"/>
              <a:gd name="T6" fmla="*/ 0 w 21600"/>
              <a:gd name="T7" fmla="*/ 17306 h 21600"/>
              <a:gd name="T8" fmla="*/ 0 w 21600"/>
              <a:gd name="T9" fmla="*/ 21600 h 21600"/>
              <a:gd name="T10" fmla="*/ 8956 w 21600"/>
              <a:gd name="T11" fmla="*/ 17912 h 21600"/>
              <a:gd name="T12" fmla="*/ 17912 w 21600"/>
              <a:gd name="T13" fmla="*/ 8956 h 21600"/>
              <a:gd name="T14" fmla="*/ 21600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 rot="23933782" flipH="1" flipV="1">
            <a:off x="2051050" y="3141663"/>
            <a:ext cx="1173163" cy="1338262"/>
          </a:xfrm>
          <a:custGeom>
            <a:avLst/>
            <a:gdLst>
              <a:gd name="G0" fmla="+- 13012 0 0"/>
              <a:gd name="G1" fmla="+- 17912 0 0"/>
              <a:gd name="G2" fmla="+- 0 0 0"/>
              <a:gd name="G3" fmla="*/ 13012 1 2"/>
              <a:gd name="G4" fmla="+- G3 10800 0"/>
              <a:gd name="G5" fmla="+- 21600 13012 17912"/>
              <a:gd name="G6" fmla="+- 17912 0 0"/>
              <a:gd name="G7" fmla="*/ G6 1 2"/>
              <a:gd name="G8" fmla="*/ 17912 2 1"/>
              <a:gd name="G9" fmla="+- G8 0 21600"/>
              <a:gd name="G10" fmla="+- G5 0 G4"/>
              <a:gd name="G11" fmla="+- 13012 0 G4"/>
              <a:gd name="G12" fmla="*/ G2 G10 G11"/>
              <a:gd name="T0" fmla="*/ 17306 w 21600"/>
              <a:gd name="T1" fmla="*/ 0 h 21600"/>
              <a:gd name="T2" fmla="*/ 13012 w 21600"/>
              <a:gd name="T3" fmla="*/ 0 h 21600"/>
              <a:gd name="T4" fmla="*/ 0 w 21600"/>
              <a:gd name="T5" fmla="*/ 13012 h 21600"/>
              <a:gd name="T6" fmla="*/ 0 w 21600"/>
              <a:gd name="T7" fmla="*/ 17306 h 21600"/>
              <a:gd name="T8" fmla="*/ 0 w 21600"/>
              <a:gd name="T9" fmla="*/ 21600 h 21600"/>
              <a:gd name="T10" fmla="*/ 8956 w 21600"/>
              <a:gd name="T11" fmla="*/ 17912 h 21600"/>
              <a:gd name="T12" fmla="*/ 17912 w 21600"/>
              <a:gd name="T13" fmla="*/ 8956 h 21600"/>
              <a:gd name="T14" fmla="*/ 21600 w 21600"/>
              <a:gd name="T15" fmla="*/ 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06" y="0"/>
                </a:moveTo>
                <a:lnTo>
                  <a:pt x="13012" y="0"/>
                </a:lnTo>
                <a:lnTo>
                  <a:pt x="16700" y="0"/>
                </a:lnTo>
                <a:lnTo>
                  <a:pt x="16700" y="16700"/>
                </a:lnTo>
                <a:lnTo>
                  <a:pt x="0" y="16700"/>
                </a:lnTo>
                <a:lnTo>
                  <a:pt x="0" y="13012"/>
                </a:lnTo>
                <a:lnTo>
                  <a:pt x="0" y="17306"/>
                </a:lnTo>
                <a:lnTo>
                  <a:pt x="0" y="21600"/>
                </a:lnTo>
                <a:lnTo>
                  <a:pt x="0" y="17912"/>
                </a:lnTo>
                <a:lnTo>
                  <a:pt x="17912" y="17912"/>
                </a:lnTo>
                <a:lnTo>
                  <a:pt x="17912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987675" y="3284538"/>
            <a:ext cx="2736850" cy="216058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492500" y="2060575"/>
            <a:ext cx="1727200" cy="13684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248" name="Picture 8" descr="sne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516563"/>
            <a:ext cx="1041400" cy="1196975"/>
          </a:xfrm>
          <a:prstGeom prst="rect">
            <a:avLst/>
          </a:prstGeom>
          <a:noFill/>
        </p:spPr>
      </p:pic>
      <p:pic>
        <p:nvPicPr>
          <p:cNvPr id="10249" name="Picture 9" descr="sne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793750" cy="912813"/>
          </a:xfrm>
          <a:prstGeom prst="rect">
            <a:avLst/>
          </a:prstGeom>
          <a:noFill/>
        </p:spPr>
      </p:pic>
      <p:pic>
        <p:nvPicPr>
          <p:cNvPr id="10250" name="Picture 10" descr="sn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1065212" cy="1223962"/>
          </a:xfrm>
          <a:prstGeom prst="rect">
            <a:avLst/>
          </a:prstGeom>
          <a:noFill/>
        </p:spPr>
      </p:pic>
      <p:pic>
        <p:nvPicPr>
          <p:cNvPr id="10251" name="Picture 11" descr="sne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755650" cy="868362"/>
          </a:xfrm>
          <a:prstGeom prst="rect">
            <a:avLst/>
          </a:prstGeom>
          <a:noFill/>
        </p:spPr>
      </p:pic>
      <p:pic>
        <p:nvPicPr>
          <p:cNvPr id="10252" name="Picture 12" descr="sne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1103312" cy="1268412"/>
          </a:xfrm>
          <a:prstGeom prst="rect">
            <a:avLst/>
          </a:prstGeom>
          <a:noFill/>
        </p:spPr>
      </p:pic>
      <p:pic>
        <p:nvPicPr>
          <p:cNvPr id="10253" name="Picture 13" descr="sne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188913"/>
            <a:ext cx="814388" cy="936625"/>
          </a:xfrm>
          <a:prstGeom prst="rect">
            <a:avLst/>
          </a:prstGeom>
          <a:noFill/>
        </p:spPr>
      </p:pic>
      <p:pic>
        <p:nvPicPr>
          <p:cNvPr id="10254" name="Picture 14" descr="sne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188913"/>
            <a:ext cx="1103313" cy="1268412"/>
          </a:xfrm>
          <a:prstGeom prst="rect">
            <a:avLst/>
          </a:prstGeom>
          <a:noFill/>
        </p:spPr>
      </p:pic>
      <p:pic>
        <p:nvPicPr>
          <p:cNvPr id="10255" name="Picture 15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728662" cy="836612"/>
          </a:xfrm>
          <a:prstGeom prst="rect">
            <a:avLst/>
          </a:prstGeom>
          <a:noFill/>
        </p:spPr>
      </p:pic>
      <p:pic>
        <p:nvPicPr>
          <p:cNvPr id="10257" name="Picture 17" descr="sn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5113" y="1773238"/>
            <a:ext cx="1065212" cy="1223962"/>
          </a:xfrm>
          <a:prstGeom prst="rect">
            <a:avLst/>
          </a:prstGeom>
          <a:noFill/>
        </p:spPr>
      </p:pic>
      <p:pic>
        <p:nvPicPr>
          <p:cNvPr id="10258" name="Picture 18" descr="sne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50" y="3933825"/>
            <a:ext cx="793750" cy="912813"/>
          </a:xfrm>
          <a:prstGeom prst="rect">
            <a:avLst/>
          </a:prstGeom>
          <a:noFill/>
        </p:spPr>
      </p:pic>
      <p:pic>
        <p:nvPicPr>
          <p:cNvPr id="10259" name="Picture 19" descr="sn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5113" y="5445125"/>
            <a:ext cx="1068387" cy="1228725"/>
          </a:xfrm>
          <a:prstGeom prst="rect">
            <a:avLst/>
          </a:prstGeom>
          <a:noFill/>
        </p:spPr>
      </p:pic>
      <p:pic>
        <p:nvPicPr>
          <p:cNvPr id="10260" name="Picture 20" descr="sne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5734050"/>
            <a:ext cx="790575" cy="908050"/>
          </a:xfrm>
          <a:prstGeom prst="rect">
            <a:avLst/>
          </a:prstGeom>
          <a:noFill/>
        </p:spPr>
      </p:pic>
      <p:pic>
        <p:nvPicPr>
          <p:cNvPr id="10261" name="Picture 21" descr="sn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5445125"/>
            <a:ext cx="1068387" cy="1228725"/>
          </a:xfrm>
          <a:prstGeom prst="rect">
            <a:avLst/>
          </a:prstGeom>
          <a:noFill/>
        </p:spPr>
      </p:pic>
      <p:pic>
        <p:nvPicPr>
          <p:cNvPr id="10262" name="Picture 22" descr="sne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5734050"/>
            <a:ext cx="854075" cy="981075"/>
          </a:xfrm>
          <a:prstGeom prst="rect">
            <a:avLst/>
          </a:prstGeom>
          <a:noFill/>
        </p:spPr>
      </p:pic>
      <p:pic>
        <p:nvPicPr>
          <p:cNvPr id="10273" name="Picture 33" descr="varezki2_resize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933"/>
          <a:stretch>
            <a:fillRect/>
          </a:stretch>
        </p:blipFill>
        <p:spPr bwMode="auto">
          <a:xfrm rot="56459583">
            <a:off x="1349375" y="3451225"/>
            <a:ext cx="993775" cy="1508125"/>
          </a:xfrm>
          <a:prstGeom prst="rect">
            <a:avLst/>
          </a:prstGeom>
          <a:noFill/>
        </p:spPr>
      </p:pic>
      <p:pic>
        <p:nvPicPr>
          <p:cNvPr id="10274" name="Picture 34" descr="varezki2_resize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8599"/>
          <a:stretch>
            <a:fillRect/>
          </a:stretch>
        </p:blipFill>
        <p:spPr bwMode="auto">
          <a:xfrm rot="1798119">
            <a:off x="6149975" y="2566988"/>
            <a:ext cx="1044575" cy="1511300"/>
          </a:xfrm>
          <a:prstGeom prst="rect">
            <a:avLst/>
          </a:prstGeom>
          <a:noFill/>
        </p:spPr>
      </p:pic>
      <p:sp>
        <p:nvSpPr>
          <p:cNvPr id="10278" name="Oval 38"/>
          <p:cNvSpPr>
            <a:spLocks noChangeArrowheads="1"/>
          </p:cNvSpPr>
          <p:nvPr/>
        </p:nvSpPr>
        <p:spPr bwMode="auto">
          <a:xfrm rot="830955">
            <a:off x="2913063" y="5183188"/>
            <a:ext cx="1150937" cy="503237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 rot="-665123">
            <a:off x="4795838" y="5176838"/>
            <a:ext cx="1146175" cy="504825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3995738" y="2420938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4572000" y="2349500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rot="15840560">
            <a:off x="4432301" y="2776537"/>
            <a:ext cx="209550" cy="504825"/>
          </a:xfrm>
          <a:prstGeom prst="moon">
            <a:avLst>
              <a:gd name="adj" fmla="val 3881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267" name="Picture 27" descr="1198423906_0lik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179" r="54167" b="36531"/>
          <a:stretch>
            <a:fillRect/>
          </a:stretch>
        </p:blipFill>
        <p:spPr bwMode="auto">
          <a:xfrm rot="-745644">
            <a:off x="2840038" y="812800"/>
            <a:ext cx="2519362" cy="1741488"/>
          </a:xfrm>
          <a:prstGeom prst="rect">
            <a:avLst/>
          </a:prstGeom>
          <a:noFill/>
        </p:spPr>
      </p:pic>
      <p:pic>
        <p:nvPicPr>
          <p:cNvPr id="10285" name="Picture 45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765175"/>
            <a:ext cx="728663" cy="836613"/>
          </a:xfrm>
          <a:prstGeom prst="rect">
            <a:avLst/>
          </a:prstGeom>
          <a:noFill/>
        </p:spPr>
      </p:pic>
      <p:pic>
        <p:nvPicPr>
          <p:cNvPr id="10286" name="Picture 46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1196975"/>
            <a:ext cx="728662" cy="836613"/>
          </a:xfrm>
          <a:prstGeom prst="rect">
            <a:avLst/>
          </a:prstGeom>
          <a:noFill/>
        </p:spPr>
      </p:pic>
      <p:pic>
        <p:nvPicPr>
          <p:cNvPr id="10287" name="Picture 47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150" y="1989138"/>
            <a:ext cx="728663" cy="836612"/>
          </a:xfrm>
          <a:prstGeom prst="rect">
            <a:avLst/>
          </a:prstGeom>
          <a:noFill/>
        </p:spPr>
      </p:pic>
      <p:pic>
        <p:nvPicPr>
          <p:cNvPr id="10288" name="Picture 48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0" y="260350"/>
            <a:ext cx="728663" cy="836613"/>
          </a:xfrm>
          <a:prstGeom prst="rect">
            <a:avLst/>
          </a:prstGeom>
          <a:noFill/>
        </p:spPr>
      </p:pic>
      <p:pic>
        <p:nvPicPr>
          <p:cNvPr id="10289" name="Picture 49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860800"/>
            <a:ext cx="728662" cy="836613"/>
          </a:xfrm>
          <a:prstGeom prst="rect">
            <a:avLst/>
          </a:prstGeom>
          <a:noFill/>
        </p:spPr>
      </p:pic>
      <p:pic>
        <p:nvPicPr>
          <p:cNvPr id="10290" name="Picture 50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1989138"/>
            <a:ext cx="728662" cy="836612"/>
          </a:xfrm>
          <a:prstGeom prst="rect">
            <a:avLst/>
          </a:prstGeom>
          <a:noFill/>
        </p:spPr>
      </p:pic>
      <p:pic>
        <p:nvPicPr>
          <p:cNvPr id="10291" name="Picture 51" descr="sne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7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789363"/>
            <a:ext cx="728662" cy="836612"/>
          </a:xfrm>
          <a:prstGeom prst="rect">
            <a:avLst/>
          </a:prstGeom>
          <a:noFill/>
        </p:spPr>
      </p:pic>
      <p:sp>
        <p:nvSpPr>
          <p:cNvPr id="10282" name="AutoShape 42"/>
          <p:cNvSpPr>
            <a:spLocks noChangeArrowheads="1"/>
          </p:cNvSpPr>
          <p:nvPr/>
        </p:nvSpPr>
        <p:spPr bwMode="auto">
          <a:xfrm rot="4163096">
            <a:off x="4739481" y="2097882"/>
            <a:ext cx="288925" cy="1081088"/>
          </a:xfrm>
          <a:prstGeom prst="triangle">
            <a:avLst>
              <a:gd name="adj" fmla="val 100000"/>
            </a:avLst>
          </a:prstGeom>
          <a:gradFill rotWithShape="1">
            <a:gsLst>
              <a:gs pos="0">
                <a:srgbClr val="FF6600"/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292" name="Picture 5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порт.wav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10" presetClass="entr" presetSubtype="0" repeatCount="4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7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042 C 0.10816 -0.01042 0.19687 0.10231 0.19687 0.2412 C 0.19687 0.38009 0.10816 0.49352 -0.00035 0.49352 C -0.10868 0.49352 -0.19688 0.38009 -0.19688 0.2412 C -0.19688 0.10231 -0.10868 -0.01042 -0.00035 -0.01042 Z " pathEditMode="relative" rAng="0" ptsTypes="fffff">
                                      <p:cBhvr>
                                        <p:cTn id="138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5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0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" dur="2000" fill="hold"/>
                                        <p:tgtEl>
                                          <p:spTgt spid="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000"/>
                            </p:stCondLst>
                            <p:childTnLst>
                              <p:par>
                                <p:cTn id="25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-0.09236 C 0.03455 -0.12477 0.10677 -0.08125 0.13125 0.00486 C 0.15556 0.09074 0.12292 0.18703 0.05833 0.21967 C -0.00608 0.25208 -0.0783 0.20856 -0.10278 0.12245 C -0.12708 0.03657 -0.09444 -0.05973 -0.02986 -0.09236 Z " pathEditMode="relative" rAng="-1238949" ptsTypes="fffff">
                                      <p:cBhvr>
                                        <p:cTn id="256" dur="2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5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5347 -0.05833 0.13229 -0.04769 0.17569 0.02338 C 0.21927 0.09468 0.21146 0.19977 0.15798 0.25787 C 0.10503 0.31597 0.02604 0.30532 -0.01771 0.23426 C -0.06129 0.16319 -0.05313 0.0581 2.5E-6 7.40741E-7 Z " pathEditMode="relative" rAng="-2351964" ptsTypes="fffff">
                                      <p:cBhvr>
                                        <p:cTn id="259" dur="2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1000"/>
                            </p:stCondLst>
                            <p:childTnLst>
                              <p:par>
                                <p:cTn id="2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1.38889E-6 0.64051 " pathEditMode="relative" rAng="0" ptsTypes="AA">
                                      <p:cBhvr>
                                        <p:cTn id="262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05469 0.60047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3976 0.77917 " pathEditMode="relative" rAng="0" ptsTypes="AA">
                                      <p:cBhvr>
                                        <p:cTn id="26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034 0.19097 " pathEditMode="relative" rAng="0" ptsTypes="AA">
                                      <p:cBhvr>
                                        <p:cTn id="271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1788 0.55856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31528 0.55856 " pathEditMode="relative" rAng="0" ptsTypes="AA">
                                      <p:cBhvr>
                                        <p:cTn id="277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L 0.0783 0.22269 " pathEditMode="relative" rAng="0" ptsTypes="AA">
                                      <p:cBhvr>
                                        <p:cTn id="280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92"/>
                </p:tgtEl>
              </p:cMediaNode>
            </p:audio>
          </p:childTnLst>
        </p:cTn>
      </p:par>
    </p:tnLst>
    <p:bldLst>
      <p:bldP spid="10277" grpId="0" animBg="1"/>
      <p:bldP spid="10276" grpId="0" animBg="1"/>
      <p:bldP spid="10242" grpId="0" animBg="1"/>
      <p:bldP spid="10242" grpId="1" animBg="1"/>
      <p:bldP spid="10242" grpId="2" animBg="1"/>
      <p:bldP spid="10243" grpId="0" animBg="1"/>
      <p:bldP spid="10243" grpId="1" animBg="1"/>
      <p:bldP spid="10243" grpId="2" animBg="1"/>
      <p:bldP spid="10278" grpId="0" animBg="1"/>
      <p:bldP spid="10279" grpId="0" animBg="1"/>
      <p:bldP spid="10280" grpId="0" animBg="1"/>
      <p:bldP spid="10281" grpId="0" animBg="1"/>
      <p:bldP spid="10283" grpId="0" animBg="1"/>
      <p:bldP spid="10283" grpId="1" animBg="1"/>
      <p:bldP spid="102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gradFill rotWithShape="0">
            <a:gsLst>
              <a:gs pos="0">
                <a:srgbClr val="33CC33"/>
              </a:gs>
              <a:gs pos="100000">
                <a:srgbClr val="185E18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Запомним правило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Иногда согласные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Играют с нами в прятки.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Они не произносятся,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Но пишутся в тетрадке.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Мы однокоренное слово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Должны так подобрать,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Чтобы звук непроизносимый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В нем четко услыхать.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6700" y="1268760"/>
            <a:ext cx="25273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Работаем в группах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637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 группа: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Прочитайте слова. Однокоренные ли они? Почему? Какой корень в этих словах? </a:t>
            </a:r>
            <a:r>
              <a:rPr lang="ru-RU" b="1" i="1" dirty="0" smtClean="0">
                <a:solidFill>
                  <a:srgbClr val="C00000"/>
                </a:solidFill>
              </a:rPr>
              <a:t>Весть, вестник, известный, известно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 ли согласные звуки в них произносятся? В каких словах не произносится звук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[т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]? Как ты думаешь почему? Где находится этот звук в слове? Спиши, выдели корень.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88024" y="1556792"/>
            <a:ext cx="34563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группа: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Измени словосочетания по образцу.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Образец: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сахар из тростника – тростниковый сахар.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Площадка на лестнице – …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Житель данной местности – …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День праздника – …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Человек, который получил известность – …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Подчеркни непроизносимые согласные в однокоренных словах.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pPr>
              <a:buFont typeface="Times New Roman" pitchFamily="18" charset="0"/>
              <a:buNone/>
            </a:pPr>
            <a:fld id="{871BB2E6-DA9A-4E61-8E2C-77EC6C624C6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9194" y="901517"/>
            <a:ext cx="5119236" cy="8209057"/>
          </a:xfrm>
          <a:prstGeom prst="rect">
            <a:avLst/>
          </a:prstGeom>
          <a:noFill/>
        </p:spPr>
        <p:txBody>
          <a:bodyPr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45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Какие буквы пишутся, а звуков мы не слышим?</a:t>
            </a:r>
          </a:p>
          <a:p>
            <a:pPr algn="ctr">
              <a:defRPr/>
            </a:pPr>
            <a:r>
              <a:rPr lang="ru-RU" sz="4400" b="1" spc="45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45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</a:t>
            </a:r>
          </a:p>
          <a:p>
            <a:pPr algn="ctr">
              <a:defRPr/>
            </a:pPr>
            <a:r>
              <a:rPr lang="ru-RU" sz="4400" b="1" spc="45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</a:t>
            </a:r>
          </a:p>
          <a:p>
            <a:pPr algn="ctr">
              <a:defRPr/>
            </a:pPr>
            <a:r>
              <a:rPr lang="ru-RU" sz="4400" b="1" spc="45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</a:t>
            </a:r>
          </a:p>
          <a:p>
            <a:pPr algn="ctr">
              <a:defRPr/>
            </a:pPr>
            <a:r>
              <a:rPr lang="ru-RU" sz="4400" b="1" spc="45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</a:t>
            </a:r>
          </a:p>
          <a:p>
            <a:pPr algn="ctr">
              <a:defRPr/>
            </a:pPr>
            <a:endParaRPr lang="ru-RU" sz="4400" b="1" spc="45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sz="4400" b="1" spc="45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sz="4400" b="1" spc="45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sz="4400" b="1" spc="45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268" name="Picture 9" descr="Рисунок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3235345" cy="39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403</Words>
  <Application>Microsoft Office PowerPoint</Application>
  <PresentationFormat>Экран (4:3)</PresentationFormat>
  <Paragraphs>111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Запишите слова , проверьте их написание</vt:lpstr>
      <vt:lpstr>Тема урока: </vt:lpstr>
      <vt:lpstr>Презентация PowerPoint</vt:lpstr>
      <vt:lpstr>Презентация PowerPoint</vt:lpstr>
      <vt:lpstr>Запомним правило</vt:lpstr>
      <vt:lpstr>Работаем в группах</vt:lpstr>
      <vt:lpstr>Презентация PowerPoint</vt:lpstr>
      <vt:lpstr>Найди проверочное слово и соедини  его стрелкой</vt:lpstr>
      <vt:lpstr>К каким словам не подобрали проверочных слов?</vt:lpstr>
      <vt:lpstr>Что нужно знать и помнить чтобы писать без ошибок</vt:lpstr>
      <vt:lpstr>КАК ПОЛЬЗОВАТЬСЯ ПРАВИЛОМ</vt:lpstr>
      <vt:lpstr>Домашнее задание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«Правописание непроизносимых согласных в корне слова»</dc:title>
  <dc:creator>МБОУ ООШ с.Махоново</dc:creator>
  <cp:lastModifiedBy>Mahonovo</cp:lastModifiedBy>
  <cp:revision>10</cp:revision>
  <dcterms:created xsi:type="dcterms:W3CDTF">2014-11-27T08:20:46Z</dcterms:created>
  <dcterms:modified xsi:type="dcterms:W3CDTF">2016-03-01T17:00:37Z</dcterms:modified>
</cp:coreProperties>
</file>